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5" r:id="rId5"/>
    <p:sldId id="266" r:id="rId6"/>
    <p:sldId id="268" r:id="rId7"/>
    <p:sldId id="267" r:id="rId8"/>
    <p:sldId id="259" r:id="rId9"/>
    <p:sldId id="270" r:id="rId10"/>
    <p:sldId id="269" r:id="rId11"/>
    <p:sldId id="260" r:id="rId12"/>
    <p:sldId id="261" r:id="rId13"/>
    <p:sldId id="262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7030A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B0B8-9A0F-4C07-8649-AC3454EB345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64E8A-D0D3-4FA8-9B87-52589F5ECA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cm.cz/Image/O%20muzeu-Krizikova_lampa.JPG" TargetMode="External"/><Relationship Id="rId13" Type="http://schemas.openxmlformats.org/officeDocument/2006/relationships/hyperlink" Target="http://www.nastatku-usti.cz/foto/okoliul/zubrnickazeleznice.jpg" TargetMode="External"/><Relationship Id="rId3" Type="http://schemas.openxmlformats.org/officeDocument/2006/relationships/hyperlink" Target="http://www.parostroj.net/historie/foto/vitkovice1895.jpg" TargetMode="External"/><Relationship Id="rId7" Type="http://schemas.openxmlformats.org/officeDocument/2006/relationships/hyperlink" Target="http://vlastenci.cz/obr/vynalezy/fontana.jpg" TargetMode="External"/><Relationship Id="rId12" Type="http://schemas.openxmlformats.org/officeDocument/2006/relationships/hyperlink" Target="http://img.aktualne.centrum.cz/402/73/4027336-historie-prazske-mhd.jpg" TargetMode="External"/><Relationship Id="rId2" Type="http://schemas.openxmlformats.org/officeDocument/2006/relationships/hyperlink" Target="http://www.pilsensteel.cz/images/emil_sko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8/Krizik.jpg/225px-Krizik.jpg" TargetMode="External"/><Relationship Id="rId11" Type="http://schemas.openxmlformats.org/officeDocument/2006/relationships/hyperlink" Target="http://img5.ceskatelevize.cz/program/porady/1095927644/foto09/1682.jpg" TargetMode="External"/><Relationship Id="rId5" Type="http://schemas.openxmlformats.org/officeDocument/2006/relationships/hyperlink" Target="http://www.jirikalab.estranky.cz/img/picture/3741/Prvn%C3%AD-automobil-Pr%C3%A4sident-z-roku-1897.jpg" TargetMode="External"/><Relationship Id="rId10" Type="http://schemas.openxmlformats.org/officeDocument/2006/relationships/hyperlink" Target="http://zsnyrany.cz/weby/200607/obrazky/obloukova_lampa.jpg" TargetMode="External"/><Relationship Id="rId4" Type="http://schemas.openxmlformats.org/officeDocument/2006/relationships/hyperlink" Target="http://www.jirikalab.estranky.cz/im" TargetMode="External"/><Relationship Id="rId9" Type="http://schemas.openxmlformats.org/officeDocument/2006/relationships/hyperlink" Target="http://www.energodevelopment.cz/images/gas.jpg" TargetMode="External"/><Relationship Id="rId14" Type="http://schemas.openxmlformats.org/officeDocument/2006/relationships/hyperlink" Target="http://www.youtube.com/watch?feature=player_embedded&amp;v=SWD2CgXZSa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20714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s  vynálezy v 2.pol. 19.století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STROJE OVLÁDLY ŽIVOT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- 17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2928934"/>
            <a:ext cx="7811177" cy="1015663"/>
          </a:xfrm>
          <a:prstGeom prst="rect">
            <a:avLst/>
          </a:prstGeom>
          <a:gradFill>
            <a:gsLst>
              <a:gs pos="1000">
                <a:srgbClr val="7030A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STROJE OVLÁDLY ŽIVOT 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1156" y="413123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DUM-  17</a:t>
            </a:r>
            <a:endParaRPr lang="cs-CZ" dirty="0"/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28604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714612" y="785794"/>
            <a:ext cx="4429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TOVÁRNÍ</a:t>
            </a:r>
            <a:r>
              <a:rPr lang="cs-CZ" sz="3600" b="1" dirty="0" smtClean="0"/>
              <a:t> </a:t>
            </a:r>
            <a:r>
              <a:rPr lang="cs-CZ" sz="3600" b="1" u="sng" dirty="0" smtClean="0"/>
              <a:t>VÝROBA</a:t>
            </a:r>
            <a:endParaRPr lang="cs-CZ" sz="36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928802"/>
            <a:ext cx="7053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 zrušení  cechů podpořilo svobodné podnikání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7732" y="2714620"/>
            <a:ext cx="70389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likvidace manufaktur a zánik rukodělné výroby</a:t>
            </a:r>
          </a:p>
          <a:p>
            <a:r>
              <a:rPr lang="cs-CZ" sz="2800" dirty="0" smtClean="0"/>
              <a:t>  nahradila strojová velkovýroba v továrnách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4000504"/>
            <a:ext cx="7972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-české země  středisko průmyslové výroby v Rakousku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857760"/>
            <a:ext cx="5417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významné odvětví </a:t>
            </a:r>
            <a:r>
              <a:rPr lang="cs-CZ" sz="2800" b="1" dirty="0" smtClean="0"/>
              <a:t>textilní průmysl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5643578"/>
            <a:ext cx="6297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mimořádný rozmach </a:t>
            </a:r>
            <a:r>
              <a:rPr lang="cs-CZ" sz="2800" b="1" dirty="0" smtClean="0"/>
              <a:t>strojírenské výroby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14744" y="1000108"/>
            <a:ext cx="3589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Škodovy závody v Plzni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302105"/>
            <a:ext cx="7324762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 </a:t>
            </a:r>
            <a:r>
              <a:rPr lang="cs-CZ" sz="4400" u="sng" dirty="0" smtClean="0"/>
              <a:t>Emil Škoda </a:t>
            </a:r>
            <a:r>
              <a:rPr lang="cs-CZ" sz="4400" dirty="0" smtClean="0"/>
              <a:t>- </a:t>
            </a:r>
            <a:r>
              <a:rPr lang="cs-CZ" sz="3200" dirty="0" smtClean="0"/>
              <a:t>zakladatel strojírenského</a:t>
            </a:r>
          </a:p>
          <a:p>
            <a:r>
              <a:rPr lang="cs-CZ" sz="3200" dirty="0" smtClean="0"/>
              <a:t> závodu 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071678"/>
            <a:ext cx="67866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mohutný podnik vyráběl stroje, </a:t>
            </a:r>
          </a:p>
          <a:p>
            <a:r>
              <a:rPr lang="cs-CZ" sz="2800" dirty="0" smtClean="0"/>
              <a:t>  motory, důlní zařízení, turbíny</a:t>
            </a:r>
            <a:endParaRPr lang="cs-CZ" sz="2800" dirty="0"/>
          </a:p>
        </p:txBody>
      </p:sp>
      <p:pic>
        <p:nvPicPr>
          <p:cNvPr id="1026" name="Picture 2" descr="http://www.pilsensteel.cz/images/emil_sko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7801" y="2214554"/>
            <a:ext cx="2820479" cy="400050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57158" y="3500438"/>
            <a:ext cx="526432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Koncem 19. stol. byly také </a:t>
            </a:r>
            <a:r>
              <a:rPr lang="cs-CZ" sz="2800" b="1" dirty="0" smtClean="0"/>
              <a:t>největší </a:t>
            </a:r>
          </a:p>
          <a:p>
            <a:r>
              <a:rPr lang="cs-CZ" sz="2800" b="1" dirty="0" smtClean="0"/>
              <a:t>zbrojovkou</a:t>
            </a:r>
            <a:r>
              <a:rPr lang="cs-CZ" sz="2800" dirty="0" smtClean="0"/>
              <a:t> v celé habsburské </a:t>
            </a:r>
          </a:p>
          <a:p>
            <a:r>
              <a:rPr lang="cs-CZ" sz="2800" dirty="0" smtClean="0"/>
              <a:t>monarchii.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5214950"/>
            <a:ext cx="2450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ZBROJOVKA -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5214950"/>
            <a:ext cx="296452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továrna </a:t>
            </a:r>
          </a:p>
          <a:p>
            <a:r>
              <a:rPr lang="cs-CZ" sz="3200" dirty="0" smtClean="0"/>
              <a:t>na výrobu zbraní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857232"/>
            <a:ext cx="5807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Václav </a:t>
            </a:r>
            <a:r>
              <a:rPr lang="cs-CZ" sz="3600" u="sng" dirty="0" err="1" smtClean="0"/>
              <a:t>Laurin</a:t>
            </a:r>
            <a:r>
              <a:rPr lang="cs-CZ" sz="3600" u="sng" dirty="0" smtClean="0"/>
              <a:t>, Václav  Klement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1857364"/>
            <a:ext cx="84303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 Mladé Boleslavi začali vyrábět jízdní kola</a:t>
            </a:r>
          </a:p>
          <a:p>
            <a:r>
              <a:rPr lang="cs-CZ" sz="2800" dirty="0" smtClean="0"/>
              <a:t>                                            a motocykly a první automobily.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071810"/>
            <a:ext cx="857375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 sloučení továrničky se Škodou Plzeň </a:t>
            </a:r>
          </a:p>
          <a:p>
            <a:r>
              <a:rPr lang="cs-CZ" sz="2800" dirty="0" smtClean="0"/>
              <a:t>                         se začaly vyrábět automobily značka škoda.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4500570"/>
            <a:ext cx="8593956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První automobil </a:t>
            </a:r>
            <a:r>
              <a:rPr lang="cs-CZ" sz="2800" dirty="0" smtClean="0"/>
              <a:t>v českých zemích byl vyroben v r.1897 </a:t>
            </a:r>
          </a:p>
          <a:p>
            <a:r>
              <a:rPr lang="cs-CZ" sz="2800" dirty="0" smtClean="0"/>
              <a:t>v Kopřivnici na severní Moravě a jmenoval</a:t>
            </a:r>
          </a:p>
          <a:p>
            <a:r>
              <a:rPr lang="cs-CZ" sz="2800" dirty="0" smtClean="0"/>
              <a:t>                          se </a:t>
            </a:r>
            <a:r>
              <a:rPr lang="cs-CZ" sz="2800" b="1" dirty="0" smtClean="0"/>
              <a:t>PRÄSIDENT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       a cestu do Vídně urazil za 14.5 hodiny.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jirikalab.estranky.cz/img/picture/3741/Prvn%C3%AD-automobil-Pr%C3%A4sident-z-roku-18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5028" y="2605104"/>
            <a:ext cx="4781550" cy="31813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00100" y="571480"/>
            <a:ext cx="74295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První </a:t>
            </a:r>
            <a:r>
              <a:rPr lang="cs-CZ" sz="3600" b="1" dirty="0" smtClean="0"/>
              <a:t>automobil </a:t>
            </a:r>
            <a:r>
              <a:rPr lang="cs-CZ" sz="3600" b="1" dirty="0" err="1" smtClean="0"/>
              <a:t>Präsident</a:t>
            </a:r>
            <a:r>
              <a:rPr lang="cs-CZ" sz="3600" dirty="0" smtClean="0"/>
              <a:t>, vyrobený v roce 1897 v Kopřivnici.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728" y="785794"/>
            <a:ext cx="68580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Hutní průmysl </a:t>
            </a:r>
            <a:r>
              <a:rPr lang="cs-CZ" sz="3200" dirty="0" smtClean="0"/>
              <a:t>vznikal  poblíž dolů na černé uhlí.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143116"/>
            <a:ext cx="487768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Nejznámějším hutím patřily </a:t>
            </a:r>
          </a:p>
          <a:p>
            <a:r>
              <a:rPr lang="cs-CZ" sz="3200" dirty="0" smtClean="0"/>
              <a:t>Vítkovické železárny </a:t>
            </a:r>
          </a:p>
          <a:p>
            <a:r>
              <a:rPr lang="cs-CZ" sz="3200" dirty="0" smtClean="0"/>
              <a:t>v Ostravě </a:t>
            </a:r>
          </a:p>
          <a:p>
            <a:r>
              <a:rPr lang="cs-CZ" sz="3200" dirty="0" smtClean="0"/>
              <a:t>a Poldy Kladno.</a:t>
            </a:r>
            <a:endParaRPr lang="cs-CZ" sz="3200" dirty="0"/>
          </a:p>
        </p:txBody>
      </p:sp>
      <p:pic>
        <p:nvPicPr>
          <p:cNvPr id="23554" name="Picture 2" descr="http://www.parostroj.net/historie/foto/vitkovice18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2910170"/>
            <a:ext cx="4952984" cy="3519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1008" y="500042"/>
            <a:ext cx="3918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NÁSTUP ELEKTŘINY</a:t>
            </a:r>
            <a:endParaRPr lang="cs-CZ" sz="36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285860"/>
            <a:ext cx="73114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Elektrická energie se zaváděla  do  továren,</a:t>
            </a:r>
          </a:p>
          <a:p>
            <a:r>
              <a:rPr lang="cs-CZ" sz="3200" dirty="0" smtClean="0"/>
              <a:t>              do úřadů,  domácností  i  dopravy.</a:t>
            </a:r>
            <a:endParaRPr lang="cs-CZ" sz="3200" dirty="0"/>
          </a:p>
        </p:txBody>
      </p:sp>
      <p:pic>
        <p:nvPicPr>
          <p:cNvPr id="7170" name="Picture 2" descr="http://upload.wikimedia.org/wikipedia/commons/thumb/8/88/Krizik.jpg/225px-Krizi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11" y="3500438"/>
            <a:ext cx="2143125" cy="2857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2643182"/>
            <a:ext cx="27610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František Křižík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6116" y="2643182"/>
            <a:ext cx="5764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elektrotechnik, podnikatel, vynálezce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6116" y="3357562"/>
            <a:ext cx="584211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nejznámější vynález oblouková lampa </a:t>
            </a:r>
          </a:p>
          <a:p>
            <a:r>
              <a:rPr lang="cs-CZ" sz="2800" dirty="0" smtClean="0"/>
              <a:t>  ( předchůdce žárovky)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86116" y="4429132"/>
            <a:ext cx="55007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postavil první elektrifikovanou</a:t>
            </a:r>
          </a:p>
          <a:p>
            <a:r>
              <a:rPr lang="cs-CZ" sz="2800" dirty="0" smtClean="0"/>
              <a:t>  železnici v českých zemích</a:t>
            </a:r>
          </a:p>
          <a:p>
            <a:r>
              <a:rPr lang="cs-CZ" sz="2800" dirty="0" smtClean="0"/>
              <a:t>                         ( z Tábora do Bechyně)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6116" y="5786454"/>
            <a:ext cx="47497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uvedl do provozu první</a:t>
            </a:r>
          </a:p>
          <a:p>
            <a:r>
              <a:rPr lang="cs-CZ" sz="2800" dirty="0" smtClean="0"/>
              <a:t>  elektrifikovanou dráhu v Praze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www.zcm.cz/Image/O%20muzeu-Krizikova_lamp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142852"/>
            <a:ext cx="4344987" cy="65174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5926" y="282339"/>
            <a:ext cx="35474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Oblouková lampa</a:t>
            </a:r>
            <a:endParaRPr lang="cs-CZ" sz="3600" b="1" dirty="0"/>
          </a:p>
        </p:txBody>
      </p:sp>
      <p:pic>
        <p:nvPicPr>
          <p:cNvPr id="27652" name="Picture 4" descr="http://www.energodevelopment.cz/images/ga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8717" y="3500438"/>
            <a:ext cx="4048125" cy="2695576"/>
          </a:xfrm>
          <a:prstGeom prst="rect">
            <a:avLst/>
          </a:prstGeom>
          <a:noFill/>
        </p:spPr>
      </p:pic>
      <p:pic>
        <p:nvPicPr>
          <p:cNvPr id="27654" name="Picture 6" descr="http://zsnyrany.cz/weby/200607/obrazky/obloukova_lamp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9832" y="681035"/>
            <a:ext cx="1238250" cy="2533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43272" y="3295723"/>
            <a:ext cx="4572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na výstavišti  vybudoval světelnou fontánu, která mu přinesla mnoho slávy a popularity.</a:t>
            </a:r>
            <a:endParaRPr lang="cs-CZ" sz="3200" dirty="0"/>
          </a:p>
        </p:txBody>
      </p:sp>
      <p:pic>
        <p:nvPicPr>
          <p:cNvPr id="26626" name="Picture 2" descr="http://vlastenci.cz/obr/vynalezy/font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928802"/>
            <a:ext cx="5715000" cy="393382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313504" y="714356"/>
            <a:ext cx="68303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František Křižík – Křižíkova fontána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714356"/>
            <a:ext cx="2287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/>
              <a:t>DOPRAVA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7459" y="2430844"/>
            <a:ext cx="56318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</a:t>
            </a:r>
            <a:r>
              <a:rPr lang="cs-CZ" sz="3200" b="1" dirty="0" smtClean="0"/>
              <a:t>výstavba železnic </a:t>
            </a:r>
          </a:p>
          <a:p>
            <a:r>
              <a:rPr lang="cs-CZ" sz="3200" dirty="0" smtClean="0"/>
              <a:t>  spojovala větší  města</a:t>
            </a:r>
          </a:p>
          <a:p>
            <a:r>
              <a:rPr lang="cs-CZ" sz="3200" dirty="0" smtClean="0"/>
              <a:t> a venkov s průmyslovými městy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4201547"/>
            <a:ext cx="8637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nákladní </a:t>
            </a:r>
            <a:r>
              <a:rPr lang="cs-CZ" sz="3200" b="1" dirty="0" smtClean="0"/>
              <a:t>vlaková doprava </a:t>
            </a:r>
            <a:r>
              <a:rPr lang="cs-CZ" sz="3200" dirty="0" smtClean="0"/>
              <a:t>urychlila přepravu zboží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17905" y="5214950"/>
            <a:ext cx="718318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první tramvaje </a:t>
            </a:r>
            <a:r>
              <a:rPr lang="cs-CZ" sz="3200" dirty="0" smtClean="0"/>
              <a:t>– zpočátku tažené koňmi, </a:t>
            </a:r>
          </a:p>
          <a:p>
            <a:r>
              <a:rPr lang="cs-CZ" sz="3200" dirty="0" smtClean="0"/>
              <a:t>                                později elektřinou</a:t>
            </a:r>
            <a:endParaRPr lang="cs-CZ" sz="3200" dirty="0"/>
          </a:p>
        </p:txBody>
      </p:sp>
      <p:pic>
        <p:nvPicPr>
          <p:cNvPr id="6146" name="Picture 2" descr="http://www.nastatku-usti.cz/foto/okoliul/zubrnickazelez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2466" y="500042"/>
            <a:ext cx="4381500" cy="28956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img.aktualne.centrum.cz/402/73/4027336-historie-prazske-mh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4962" y="1335904"/>
            <a:ext cx="6167434" cy="50220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12404" y="500042"/>
            <a:ext cx="60599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Předchůdce Křižíkovy tramvaje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49881" y="710967"/>
            <a:ext cx="5165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PRVNÍ TRAMVAJ V PRAZE </a:t>
            </a:r>
            <a:endParaRPr lang="cs-CZ" sz="3600" b="1" dirty="0"/>
          </a:p>
        </p:txBody>
      </p:sp>
      <p:pic>
        <p:nvPicPr>
          <p:cNvPr id="4100" name="Picture 4" descr="http://img5.ceskatelevize.cz/program/porady/1095927644/foto09/16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28" y="1714488"/>
            <a:ext cx="7620000" cy="441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71604" y="571480"/>
            <a:ext cx="628652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2071678"/>
            <a:ext cx="380264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Emil Škoda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pilsensteel.cz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images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emil</a:t>
            </a:r>
            <a:r>
              <a:rPr lang="cs-CZ" sz="1100" dirty="0" smtClean="0">
                <a:hlinkClick r:id="rId2"/>
              </a:rPr>
              <a:t>_</a:t>
            </a:r>
            <a:r>
              <a:rPr lang="cs-CZ" sz="1100" dirty="0" err="1" smtClean="0">
                <a:hlinkClick r:id="rId2"/>
              </a:rPr>
              <a:t>skoda.jpg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2357430"/>
            <a:ext cx="47949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Vítkovické železárny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3"/>
              </a:rPr>
              <a:t>http://www.parostroj.</a:t>
            </a:r>
            <a:r>
              <a:rPr lang="cs-CZ" sz="1100" dirty="0" err="1" smtClean="0">
                <a:hlinkClick r:id="rId3"/>
              </a:rPr>
              <a:t>net</a:t>
            </a:r>
            <a:r>
              <a:rPr lang="cs-CZ" sz="1100" dirty="0" smtClean="0">
                <a:hlinkClick r:id="rId3"/>
              </a:rPr>
              <a:t>/historie/foto/vitkovice1895.jpg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1670" y="2643182"/>
            <a:ext cx="656301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hlinkClick r:id="rId4"/>
              </a:rPr>
              <a:t>http://www.</a:t>
            </a:r>
            <a:r>
              <a:rPr lang="cs-CZ" sz="1100" dirty="0" err="1" smtClean="0">
                <a:hlinkClick r:id="rId4"/>
              </a:rPr>
              <a:t>jirikalab.estranky.cz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im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5"/>
              </a:rPr>
              <a:t>g/</a:t>
            </a:r>
            <a:r>
              <a:rPr lang="cs-CZ" sz="1100" dirty="0" err="1" smtClean="0">
                <a:hlinkClick r:id="rId5"/>
              </a:rPr>
              <a:t>picture</a:t>
            </a:r>
            <a:r>
              <a:rPr lang="cs-CZ" sz="1100" dirty="0" smtClean="0">
                <a:hlinkClick r:id="rId5"/>
              </a:rPr>
              <a:t>/3741/</a:t>
            </a:r>
            <a:r>
              <a:rPr lang="cs-CZ" sz="1100" dirty="0" err="1" smtClean="0">
                <a:hlinkClick r:id="rId5"/>
              </a:rPr>
              <a:t>Prvn</a:t>
            </a:r>
            <a:r>
              <a:rPr lang="cs-CZ" sz="1100" dirty="0" smtClean="0">
                <a:hlinkClick r:id="rId5"/>
              </a:rPr>
              <a:t>%C3%AD-automobil-</a:t>
            </a:r>
            <a:r>
              <a:rPr lang="cs-CZ" sz="1100" dirty="0" err="1" smtClean="0">
                <a:hlinkClick r:id="rId5"/>
              </a:rPr>
              <a:t>Pr</a:t>
            </a:r>
            <a:r>
              <a:rPr lang="cs-CZ" sz="1100" dirty="0" smtClean="0">
                <a:hlinkClick r:id="rId5"/>
              </a:rPr>
              <a:t>%C3%A4sident-z-roku-1897.jpg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643182"/>
            <a:ext cx="15343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Automobil  </a:t>
            </a:r>
            <a:r>
              <a:rPr lang="cs-CZ" sz="1100" b="1" dirty="0" err="1" smtClean="0"/>
              <a:t>Präsident</a:t>
            </a:r>
            <a:r>
              <a:rPr lang="cs-CZ" sz="1100" b="1" dirty="0" smtClean="0"/>
              <a:t> - </a:t>
            </a:r>
            <a:endParaRPr lang="cs-CZ" sz="11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2928934"/>
            <a:ext cx="60099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FR. Křižík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6"/>
              </a:rPr>
              <a:t>http://upload.wikimedia.org/wikipedia/commons/thumb/8/88/Krizik.jpg/225px-Krizik.jpg</a:t>
            </a:r>
            <a:r>
              <a:rPr lang="cs-CZ" sz="1100" dirty="0" smtClean="0"/>
              <a:t>  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4071942"/>
            <a:ext cx="382829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Křižíkova fontána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7"/>
              </a:rPr>
              <a:t>http://vlastenci.</a:t>
            </a:r>
            <a:r>
              <a:rPr lang="cs-CZ" sz="1100" dirty="0" err="1" smtClean="0">
                <a:hlinkClick r:id="rId7"/>
              </a:rPr>
              <a:t>cz</a:t>
            </a:r>
            <a:r>
              <a:rPr lang="cs-CZ" sz="1100" dirty="0" smtClean="0">
                <a:hlinkClick r:id="rId7"/>
              </a:rPr>
              <a:t>/obr/</a:t>
            </a:r>
            <a:r>
              <a:rPr lang="cs-CZ" sz="1100" dirty="0" err="1" smtClean="0">
                <a:hlinkClick r:id="rId7"/>
              </a:rPr>
              <a:t>vynalezy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fontana.jpg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3214686"/>
            <a:ext cx="480291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Oblouková lampa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zcm.cz</a:t>
            </a:r>
            <a:r>
              <a:rPr lang="cs-CZ" sz="1100" dirty="0" smtClean="0">
                <a:hlinkClick r:id="rId8"/>
              </a:rPr>
              <a:t>/Image/O%20muzeu-</a:t>
            </a:r>
            <a:r>
              <a:rPr lang="cs-CZ" sz="1100" dirty="0" err="1" smtClean="0">
                <a:hlinkClick r:id="rId8"/>
              </a:rPr>
              <a:t>Krizikova</a:t>
            </a:r>
            <a:r>
              <a:rPr lang="cs-CZ" sz="1100" dirty="0" smtClean="0">
                <a:hlinkClick r:id="rId8"/>
              </a:rPr>
              <a:t>_lampa.JPG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3500438"/>
            <a:ext cx="4273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Oblouková lampa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9"/>
              </a:rPr>
              <a:t> http://www.</a:t>
            </a:r>
            <a:r>
              <a:rPr lang="cs-CZ" sz="1100" dirty="0" err="1" smtClean="0">
                <a:hlinkClick r:id="rId9"/>
              </a:rPr>
              <a:t>energodevelopment.cz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images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gas.jpg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4348" y="3786190"/>
            <a:ext cx="497123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Oblouková lampa - </a:t>
            </a:r>
            <a:r>
              <a:rPr lang="cs-CZ" sz="1100" dirty="0" smtClean="0">
                <a:hlinkClick r:id="rId10"/>
              </a:rPr>
              <a:t>http://zsnyrany.cz/weby/200607/obrazky/obloukova_lampa.jpg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5239092"/>
            <a:ext cx="514916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Tramvaj -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11"/>
              </a:rPr>
              <a:t>http://img5.ceskatelevize.cz/program/porady/1095927644/foto09/1682.jpg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5000636"/>
            <a:ext cx="54553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První tramvaj 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12"/>
              </a:rPr>
              <a:t>http://img.aktualne.centrum.cz/402/73/4027336-historie-prazske-mhd.jpg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4348" y="4714884"/>
            <a:ext cx="46955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Lokomotiva -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13"/>
              </a:rPr>
              <a:t>http://www.</a:t>
            </a:r>
            <a:r>
              <a:rPr lang="cs-CZ" sz="1100" dirty="0" err="1" smtClean="0">
                <a:hlinkClick r:id="rId13"/>
              </a:rPr>
              <a:t>nastatku</a:t>
            </a:r>
            <a:r>
              <a:rPr lang="cs-CZ" sz="1100" dirty="0" smtClean="0">
                <a:hlinkClick r:id="rId13"/>
              </a:rPr>
              <a:t>-</a:t>
            </a:r>
            <a:r>
              <a:rPr lang="cs-CZ" sz="1100" dirty="0" err="1" smtClean="0">
                <a:hlinkClick r:id="rId13"/>
              </a:rPr>
              <a:t>usti.cz</a:t>
            </a:r>
            <a:r>
              <a:rPr lang="cs-CZ" sz="1100" dirty="0" smtClean="0">
                <a:hlinkClick r:id="rId13"/>
              </a:rPr>
              <a:t>/foto/</a:t>
            </a:r>
            <a:r>
              <a:rPr lang="cs-CZ" sz="1100" dirty="0" err="1" smtClean="0">
                <a:hlinkClick r:id="rId13"/>
              </a:rPr>
              <a:t>okoliul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zubrnickazeleznice.jpg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4381836"/>
            <a:ext cx="619753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Video Křižíkova fontána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14"/>
              </a:rPr>
              <a:t>http://www.</a:t>
            </a:r>
            <a:r>
              <a:rPr lang="cs-CZ" sz="1100" dirty="0" err="1" smtClean="0">
                <a:hlinkClick r:id="rId14"/>
              </a:rPr>
              <a:t>youtube.com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watch</a:t>
            </a:r>
            <a:r>
              <a:rPr lang="cs-CZ" sz="1100" dirty="0" smtClean="0">
                <a:hlinkClick r:id="rId14"/>
              </a:rPr>
              <a:t>?feature=</a:t>
            </a:r>
            <a:r>
              <a:rPr lang="cs-CZ" sz="1100" dirty="0" err="1" smtClean="0">
                <a:hlinkClick r:id="rId14"/>
              </a:rPr>
              <a:t>player</a:t>
            </a:r>
            <a:r>
              <a:rPr lang="cs-CZ" sz="1100" dirty="0" smtClean="0">
                <a:hlinkClick r:id="rId14"/>
              </a:rPr>
              <a:t>_</a:t>
            </a:r>
            <a:r>
              <a:rPr lang="cs-CZ" sz="1100" dirty="0" err="1" smtClean="0">
                <a:hlinkClick r:id="rId14"/>
              </a:rPr>
              <a:t>embedded</a:t>
            </a:r>
            <a:r>
              <a:rPr lang="cs-CZ" sz="1100" dirty="0" smtClean="0">
                <a:hlinkClick r:id="rId14"/>
              </a:rPr>
              <a:t>&amp;v=SWD2CgXZSa0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415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expert</cp:lastModifiedBy>
  <cp:revision>36</cp:revision>
  <dcterms:created xsi:type="dcterms:W3CDTF">2012-03-24T22:19:46Z</dcterms:created>
  <dcterms:modified xsi:type="dcterms:W3CDTF">2012-06-13T14:12:55Z</dcterms:modified>
</cp:coreProperties>
</file>