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24CBB-25B7-4B12-8FD1-BFD96519E66D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ACE7-D02D-4044-B85B-7018F56904F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24CBB-25B7-4B12-8FD1-BFD96519E66D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ACE7-D02D-4044-B85B-7018F56904F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24CBB-25B7-4B12-8FD1-BFD96519E66D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ACE7-D02D-4044-B85B-7018F56904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24CBB-25B7-4B12-8FD1-BFD96519E66D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ACE7-D02D-4044-B85B-7018F56904F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24CBB-25B7-4B12-8FD1-BFD96519E66D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ACE7-D02D-4044-B85B-7018F56904F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24CBB-25B7-4B12-8FD1-BFD96519E66D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ACE7-D02D-4044-B85B-7018F56904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24CBB-25B7-4B12-8FD1-BFD96519E66D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ACE7-D02D-4044-B85B-7018F56904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24CBB-25B7-4B12-8FD1-BFD96519E66D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ACE7-D02D-4044-B85B-7018F56904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24CBB-25B7-4B12-8FD1-BFD96519E66D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ACE7-D02D-4044-B85B-7018F56904F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24CBB-25B7-4B12-8FD1-BFD96519E66D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ACE7-D02D-4044-B85B-7018F56904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24CBB-25B7-4B12-8FD1-BFD96519E66D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ACE7-D02D-4044-B85B-7018F56904F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F724CBB-25B7-4B12-8FD1-BFD96519E66D}" type="datetimeFigureOut">
              <a:rPr lang="cs-CZ" smtClean="0"/>
              <a:t>10.4.2012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21DACE7-D02D-4044-B85B-7018F56904F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s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074571"/>
              </p:ext>
            </p:extLst>
          </p:nvPr>
        </p:nvGraphicFramePr>
        <p:xfrm>
          <a:off x="1665288" y="2414588"/>
          <a:ext cx="5813425" cy="2826120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Šárka Petříková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VY_32_INOVACE_3272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Rovnoběžník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Základní rovinné útvary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4.C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několik snímků zaměřených na seznámení žáků se rovnoběžnými útvary (kosodélník). 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6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Žáci se orientují v termínech obdélník, rovnoběžník, úhlopříčka, shodnost, kolmost, apod.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740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vnoramenný trojúhelník 3"/>
          <p:cNvSpPr/>
          <p:nvPr/>
        </p:nvSpPr>
        <p:spPr>
          <a:xfrm>
            <a:off x="1115616" y="2375133"/>
            <a:ext cx="5904656" cy="1440160"/>
          </a:xfrm>
          <a:prstGeom prst="triangle">
            <a:avLst>
              <a:gd name="adj" fmla="val 14335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 rot="10800000">
            <a:off x="1979712" y="2375133"/>
            <a:ext cx="5904656" cy="1440160"/>
          </a:xfrm>
          <a:prstGeom prst="triangle">
            <a:avLst>
              <a:gd name="adj" fmla="val 14335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1115616" y="2352717"/>
            <a:ext cx="849809" cy="146257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3105346" y="332803"/>
            <a:ext cx="319484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500" b="1" u="sng" dirty="0" smtClean="0">
                <a:solidFill>
                  <a:srgbClr val="FF0000"/>
                </a:solidFill>
              </a:rPr>
              <a:t>ROVNOBĚŽNÍK</a:t>
            </a:r>
            <a:endParaRPr lang="cs-CZ" sz="3500" b="1" u="sng" dirty="0">
              <a:solidFill>
                <a:srgbClr val="FF000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899592" y="1883676"/>
            <a:ext cx="741860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        D                                                             C</a:t>
            </a:r>
          </a:p>
          <a:p>
            <a:endParaRPr lang="cs-CZ" sz="2500" dirty="0"/>
          </a:p>
          <a:p>
            <a:endParaRPr lang="cs-CZ" sz="2500" dirty="0" smtClean="0"/>
          </a:p>
          <a:p>
            <a:endParaRPr lang="cs-CZ" sz="2500" dirty="0" smtClean="0"/>
          </a:p>
          <a:p>
            <a:r>
              <a:rPr lang="cs-CZ" sz="2500" dirty="0" smtClean="0"/>
              <a:t> </a:t>
            </a:r>
          </a:p>
          <a:p>
            <a:r>
              <a:rPr lang="cs-CZ" sz="2500" dirty="0" smtClean="0"/>
              <a:t>A                                                                B</a:t>
            </a:r>
            <a:endParaRPr lang="cs-CZ" sz="25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403648" y="5157192"/>
            <a:ext cx="6013559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200" b="1" i="1" u="sng" dirty="0" smtClean="0"/>
              <a:t>Protější strany jsou rovnoběžné:</a:t>
            </a:r>
          </a:p>
          <a:p>
            <a:endParaRPr lang="cs-CZ" sz="2200" dirty="0"/>
          </a:p>
          <a:p>
            <a:r>
              <a:rPr lang="cs-CZ" sz="2200" dirty="0" smtClean="0"/>
              <a:t>AB       CD			AD         BC </a:t>
            </a:r>
            <a:endParaRPr lang="cs-CZ" sz="2200" dirty="0"/>
          </a:p>
        </p:txBody>
      </p:sp>
      <p:cxnSp>
        <p:nvCxnSpPr>
          <p:cNvPr id="15" name="Přímá spojnice 14"/>
          <p:cNvCxnSpPr/>
          <p:nvPr/>
        </p:nvCxnSpPr>
        <p:spPr>
          <a:xfrm>
            <a:off x="1884156" y="5861176"/>
            <a:ext cx="0" cy="3472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2008847" y="5861176"/>
            <a:ext cx="0" cy="3472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5724128" y="5861176"/>
            <a:ext cx="0" cy="3472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5868144" y="5861176"/>
            <a:ext cx="0" cy="3472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1115616" y="3815293"/>
            <a:ext cx="590465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1965425" y="2352717"/>
            <a:ext cx="590465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H="1">
            <a:off x="6992302" y="2352717"/>
            <a:ext cx="849809" cy="1462576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557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vnoramenný trojúhelník 1"/>
          <p:cNvSpPr/>
          <p:nvPr/>
        </p:nvSpPr>
        <p:spPr>
          <a:xfrm>
            <a:off x="1077857" y="1474588"/>
            <a:ext cx="5904656" cy="1440160"/>
          </a:xfrm>
          <a:prstGeom prst="triangle">
            <a:avLst>
              <a:gd name="adj" fmla="val 14335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Rovnoramenný trojúhelník 2"/>
          <p:cNvSpPr/>
          <p:nvPr/>
        </p:nvSpPr>
        <p:spPr>
          <a:xfrm rot="10800000">
            <a:off x="1924294" y="1474587"/>
            <a:ext cx="5904656" cy="1440160"/>
          </a:xfrm>
          <a:prstGeom prst="triangle">
            <a:avLst>
              <a:gd name="adj" fmla="val 14335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744100" y="1124744"/>
            <a:ext cx="741860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          D                                                            C</a:t>
            </a:r>
          </a:p>
          <a:p>
            <a:endParaRPr lang="cs-CZ" sz="2500" dirty="0"/>
          </a:p>
          <a:p>
            <a:endParaRPr lang="cs-CZ" sz="2500" dirty="0"/>
          </a:p>
          <a:p>
            <a:r>
              <a:rPr lang="cs-CZ" sz="2500" dirty="0" smtClean="0"/>
              <a:t>				S</a:t>
            </a:r>
          </a:p>
          <a:p>
            <a:r>
              <a:rPr lang="cs-CZ" sz="2500" dirty="0"/>
              <a:t> </a:t>
            </a:r>
            <a:r>
              <a:rPr lang="cs-CZ" sz="2500" dirty="0" smtClean="0"/>
              <a:t> </a:t>
            </a:r>
          </a:p>
          <a:p>
            <a:r>
              <a:rPr lang="cs-CZ" sz="2500" dirty="0" smtClean="0"/>
              <a:t> A                                                          B</a:t>
            </a:r>
            <a:endParaRPr lang="cs-CZ" sz="2500" dirty="0"/>
          </a:p>
        </p:txBody>
      </p:sp>
      <p:cxnSp>
        <p:nvCxnSpPr>
          <p:cNvPr id="6" name="Přímá spojnice 5"/>
          <p:cNvCxnSpPr/>
          <p:nvPr/>
        </p:nvCxnSpPr>
        <p:spPr>
          <a:xfrm flipV="1">
            <a:off x="1077857" y="1474587"/>
            <a:ext cx="6751093" cy="144016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2132207" y="3878498"/>
            <a:ext cx="4642392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dirty="0" smtClean="0"/>
              <a:t>Protější strany </a:t>
            </a:r>
            <a:r>
              <a:rPr lang="cs-CZ" sz="2500" dirty="0" smtClean="0"/>
              <a:t>jsou </a:t>
            </a:r>
            <a:r>
              <a:rPr lang="cs-CZ" sz="2500" b="1" u="sng" dirty="0" smtClean="0"/>
              <a:t>vždy shodné</a:t>
            </a:r>
            <a:r>
              <a:rPr lang="cs-CZ" sz="2500" dirty="0" smtClean="0"/>
              <a:t>.</a:t>
            </a:r>
          </a:p>
          <a:p>
            <a:endParaRPr lang="cs-CZ" sz="2500" dirty="0"/>
          </a:p>
          <a:p>
            <a:r>
              <a:rPr lang="cs-CZ" sz="2500" b="1" dirty="0" smtClean="0"/>
              <a:t>Sousední strany</a:t>
            </a:r>
            <a:r>
              <a:rPr lang="cs-CZ" sz="2500" dirty="0" smtClean="0"/>
              <a:t> </a:t>
            </a:r>
            <a:r>
              <a:rPr lang="cs-CZ" sz="2500" b="1" u="sng" dirty="0" smtClean="0"/>
              <a:t>nejsou kolmé</a:t>
            </a:r>
            <a:r>
              <a:rPr lang="cs-CZ" sz="2500" dirty="0" smtClean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347380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vnoramenný trojúhelník 1"/>
          <p:cNvSpPr/>
          <p:nvPr/>
        </p:nvSpPr>
        <p:spPr>
          <a:xfrm>
            <a:off x="1077857" y="1474588"/>
            <a:ext cx="5904656" cy="1440160"/>
          </a:xfrm>
          <a:prstGeom prst="triangle">
            <a:avLst>
              <a:gd name="adj" fmla="val 14335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Rovnoramenný trojúhelník 2"/>
          <p:cNvSpPr/>
          <p:nvPr/>
        </p:nvSpPr>
        <p:spPr>
          <a:xfrm rot="10800000">
            <a:off x="1924294" y="1474587"/>
            <a:ext cx="5904656" cy="1440160"/>
          </a:xfrm>
          <a:prstGeom prst="triangle">
            <a:avLst>
              <a:gd name="adj" fmla="val 14335"/>
            </a:avLst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 flipV="1">
            <a:off x="1077857" y="1474587"/>
            <a:ext cx="6751093" cy="144016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744100" y="1124744"/>
            <a:ext cx="7418606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            D                                                        C</a:t>
            </a:r>
          </a:p>
          <a:p>
            <a:endParaRPr lang="cs-CZ" sz="2500" dirty="0"/>
          </a:p>
          <a:p>
            <a:endParaRPr lang="cs-CZ" sz="2500" dirty="0"/>
          </a:p>
          <a:p>
            <a:r>
              <a:rPr lang="cs-CZ" sz="2500" dirty="0" smtClean="0"/>
              <a:t>				S</a:t>
            </a:r>
          </a:p>
          <a:p>
            <a:r>
              <a:rPr lang="cs-CZ" sz="2500" dirty="0"/>
              <a:t> </a:t>
            </a:r>
            <a:r>
              <a:rPr lang="cs-CZ" sz="2500" dirty="0" smtClean="0"/>
              <a:t> </a:t>
            </a:r>
          </a:p>
          <a:p>
            <a:r>
              <a:rPr lang="cs-CZ" sz="2500" dirty="0" smtClean="0"/>
              <a:t> A                                                            B</a:t>
            </a:r>
            <a:endParaRPr lang="cs-CZ" sz="25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910533" y="3861048"/>
            <a:ext cx="7704856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/>
              <a:t>Úsečky AC a BD jsou </a:t>
            </a:r>
            <a:r>
              <a:rPr lang="cs-CZ" sz="2500" b="1" u="sng" dirty="0" smtClean="0"/>
              <a:t>úhlopříčky rovnoběžníku</a:t>
            </a:r>
            <a:r>
              <a:rPr lang="cs-CZ" sz="2500" dirty="0" smtClean="0"/>
              <a:t>.</a:t>
            </a:r>
          </a:p>
          <a:p>
            <a:endParaRPr lang="cs-CZ" sz="2500" b="1" u="sng" dirty="0"/>
          </a:p>
          <a:p>
            <a:r>
              <a:rPr lang="cs-CZ" sz="2500" b="1" u="sng" dirty="0" smtClean="0"/>
              <a:t>Úhlopříčky se </a:t>
            </a:r>
            <a:r>
              <a:rPr lang="cs-CZ" sz="2500" b="1" i="1" u="sng" dirty="0" smtClean="0"/>
              <a:t>navzájem půlí</a:t>
            </a:r>
            <a:r>
              <a:rPr lang="cs-CZ" sz="2500" b="1" u="sng" dirty="0" smtClean="0"/>
              <a:t>. </a:t>
            </a:r>
          </a:p>
          <a:p>
            <a:endParaRPr lang="cs-CZ" sz="2500" b="1" u="sng" dirty="0"/>
          </a:p>
          <a:p>
            <a:r>
              <a:rPr lang="cs-CZ" sz="2500" b="1" u="sng" dirty="0" smtClean="0"/>
              <a:t>Bod </a:t>
            </a:r>
            <a:r>
              <a:rPr lang="cs-CZ" sz="2500" b="1" i="1" u="sng" dirty="0" smtClean="0"/>
              <a:t>S</a:t>
            </a:r>
            <a:r>
              <a:rPr lang="cs-CZ" sz="2500" b="1" u="sng" dirty="0" smtClean="0"/>
              <a:t> je </a:t>
            </a:r>
            <a:r>
              <a:rPr lang="cs-CZ" sz="2500" dirty="0" smtClean="0"/>
              <a:t>středem úhlopříček.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1105267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79511" y="1203575"/>
            <a:ext cx="3180679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D		</a:t>
            </a:r>
            <a:r>
              <a:rPr lang="cs-CZ" sz="25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cs-CZ" sz="25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     </a:t>
            </a:r>
            <a:r>
              <a:rPr lang="cs-CZ" sz="25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lang="cs-CZ" sz="2500" dirty="0" smtClean="0">
                <a:latin typeface="Calibri" pitchFamily="34" charset="0"/>
                <a:ea typeface="Calibri" pitchFamily="34" charset="0"/>
                <a:cs typeface="Times New Roman" pitchFamily="18" charset="0"/>
              </a:rPr>
              <a:t>   C</a:t>
            </a:r>
            <a:endParaRPr kumimoji="0" lang="cs-CZ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5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5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5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5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500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</a:t>
            </a:r>
            <a:r>
              <a:rPr lang="cs-CZ" sz="25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A</a:t>
            </a:r>
            <a:r>
              <a:rPr kumimoji="0" lang="cs-CZ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	</a:t>
            </a:r>
            <a:r>
              <a:rPr kumimoji="0" lang="cs-CZ" sz="25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</a:t>
            </a:r>
            <a:r>
              <a:rPr lang="cs-CZ" sz="2500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B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643924" y="1988404"/>
            <a:ext cx="496855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2200" b="1" u="sng" dirty="0" smtClean="0">
                <a:solidFill>
                  <a:srgbClr val="FF0000"/>
                </a:solidFill>
              </a:rPr>
              <a:t>Obdélník</a:t>
            </a:r>
            <a:r>
              <a:rPr lang="cs-CZ" sz="2200" dirty="0" smtClean="0"/>
              <a:t> je také </a:t>
            </a:r>
            <a:r>
              <a:rPr lang="cs-CZ" sz="2200" b="1" dirty="0" smtClean="0">
                <a:solidFill>
                  <a:srgbClr val="FF0000"/>
                </a:solidFill>
              </a:rPr>
              <a:t>čtyřúhelník</a:t>
            </a:r>
            <a:r>
              <a:rPr lang="cs-CZ" sz="2200" dirty="0" smtClean="0"/>
              <a:t>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200" b="1" u="sng" dirty="0" smtClean="0"/>
              <a:t>Vrcholy</a:t>
            </a:r>
            <a:r>
              <a:rPr lang="cs-CZ" sz="2200" dirty="0" smtClean="0"/>
              <a:t> obdélníku ABCD jsou A, B, C, D.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cs-CZ" sz="2200" b="1" u="sng" dirty="0" smtClean="0"/>
              <a:t>Strany</a:t>
            </a:r>
            <a:r>
              <a:rPr lang="cs-CZ" sz="2200" dirty="0" smtClean="0"/>
              <a:t> obdélníku ABCD jsou úsečky AB, BC, CD, DA.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cs-CZ" sz="2200" b="1" i="1" u="sng" dirty="0" smtClean="0">
                <a:solidFill>
                  <a:srgbClr val="FF0000"/>
                </a:solidFill>
              </a:rPr>
              <a:t>Protější</a:t>
            </a:r>
            <a:r>
              <a:rPr lang="cs-CZ" sz="2200" dirty="0" smtClean="0"/>
              <a:t> strany jsou </a:t>
            </a:r>
            <a:r>
              <a:rPr lang="cs-CZ" sz="2200" u="sng" dirty="0" smtClean="0">
                <a:solidFill>
                  <a:srgbClr val="FF0000"/>
                </a:solidFill>
              </a:rPr>
              <a:t>rovnoběžné</a:t>
            </a:r>
            <a:r>
              <a:rPr lang="cs-CZ" sz="2200" dirty="0" smtClean="0"/>
              <a:t> a </a:t>
            </a:r>
            <a:r>
              <a:rPr lang="cs-CZ" sz="2200" u="sng" dirty="0" smtClean="0">
                <a:solidFill>
                  <a:srgbClr val="FF0000"/>
                </a:solidFill>
              </a:rPr>
              <a:t>jsou</a:t>
            </a:r>
            <a:r>
              <a:rPr lang="cs-CZ" sz="2200" dirty="0" smtClean="0"/>
              <a:t> </a:t>
            </a:r>
            <a:r>
              <a:rPr lang="cs-CZ" sz="2200" u="sng" dirty="0" smtClean="0">
                <a:solidFill>
                  <a:srgbClr val="FF0000"/>
                </a:solidFill>
              </a:rPr>
              <a:t>shodné</a:t>
            </a:r>
            <a:r>
              <a:rPr lang="cs-CZ" sz="2200" dirty="0" smtClean="0"/>
              <a:t>.</a:t>
            </a:r>
          </a:p>
          <a:p>
            <a:pPr marL="742950" lvl="1" indent="-285750">
              <a:buFont typeface="Wingdings" pitchFamily="2" charset="2"/>
              <a:buChar char="§"/>
            </a:pPr>
            <a:r>
              <a:rPr lang="cs-CZ" sz="2200" b="1" i="1" u="sng" dirty="0" smtClean="0">
                <a:solidFill>
                  <a:srgbClr val="FF0000"/>
                </a:solidFill>
              </a:rPr>
              <a:t>Sousední</a:t>
            </a:r>
            <a:r>
              <a:rPr lang="cs-CZ" sz="2200" dirty="0" smtClean="0"/>
              <a:t> strany jsou na sebe </a:t>
            </a:r>
            <a:r>
              <a:rPr lang="cs-CZ" sz="2200" u="sng" dirty="0" smtClean="0">
                <a:solidFill>
                  <a:srgbClr val="FF0000"/>
                </a:solidFill>
              </a:rPr>
              <a:t>kolmé</a:t>
            </a:r>
            <a:r>
              <a:rPr lang="cs-CZ" sz="2200" dirty="0" smtClean="0"/>
              <a:t> a </a:t>
            </a:r>
            <a:r>
              <a:rPr lang="cs-CZ" sz="2200" u="sng" dirty="0" smtClean="0">
                <a:solidFill>
                  <a:srgbClr val="FF0000"/>
                </a:solidFill>
              </a:rPr>
              <a:t>nejsou shodné</a:t>
            </a:r>
            <a:r>
              <a:rPr lang="cs-CZ" sz="2200" dirty="0" smtClean="0"/>
              <a:t>.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2380566" y="435708"/>
            <a:ext cx="3766425" cy="7848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4500" b="1" u="sng" dirty="0" smtClean="0">
                <a:solidFill>
                  <a:srgbClr val="FF0000"/>
                </a:solidFill>
              </a:rPr>
              <a:t>OBDÉLNÍK</a:t>
            </a:r>
            <a:endParaRPr lang="cs-CZ" sz="4500" b="1" u="sng" dirty="0">
              <a:solidFill>
                <a:srgbClr val="FF0000"/>
              </a:solidFill>
            </a:endParaRPr>
          </a:p>
        </p:txBody>
      </p:sp>
      <p:sp>
        <p:nvSpPr>
          <p:cNvPr id="2" name="Obdélník 1"/>
          <p:cNvSpPr/>
          <p:nvPr/>
        </p:nvSpPr>
        <p:spPr>
          <a:xfrm>
            <a:off x="805574" y="1629873"/>
            <a:ext cx="2323783" cy="3856387"/>
          </a:xfrm>
          <a:prstGeom prst="rect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7" name="Přímá spojnice 16"/>
          <p:cNvCxnSpPr/>
          <p:nvPr/>
        </p:nvCxnSpPr>
        <p:spPr>
          <a:xfrm flipV="1">
            <a:off x="3129358" y="1629873"/>
            <a:ext cx="0" cy="385638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805575" y="5486260"/>
            <a:ext cx="232378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805575" y="1629873"/>
            <a:ext cx="2323783" cy="0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22"/>
          <p:cNvCxnSpPr/>
          <p:nvPr/>
        </p:nvCxnSpPr>
        <p:spPr>
          <a:xfrm flipV="1">
            <a:off x="805575" y="1629873"/>
            <a:ext cx="0" cy="3856387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43471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88640"/>
            <a:ext cx="8064896" cy="27853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b="1" u="sng" dirty="0" smtClean="0"/>
              <a:t>Narýsujte:</a:t>
            </a:r>
          </a:p>
          <a:p>
            <a:endParaRPr lang="cs-CZ" sz="2500" dirty="0"/>
          </a:p>
          <a:p>
            <a:endParaRPr lang="cs-CZ" sz="2500" dirty="0" smtClean="0"/>
          </a:p>
          <a:p>
            <a:pPr algn="just"/>
            <a:r>
              <a:rPr lang="cs-CZ" sz="2500" dirty="0" smtClean="0"/>
              <a:t>Narýsujte libovolný trojúhelník KLM. Bodem M veďte přímku </a:t>
            </a:r>
            <a:r>
              <a:rPr lang="cs-CZ" sz="2500" i="1" dirty="0" smtClean="0"/>
              <a:t>n</a:t>
            </a:r>
            <a:r>
              <a:rPr lang="cs-CZ" sz="2500" dirty="0" smtClean="0"/>
              <a:t> rovnoběžnou s úsečkou KL. Bodem L veďte přímku </a:t>
            </a:r>
            <a:r>
              <a:rPr lang="cs-CZ" sz="2500" i="1" dirty="0" smtClean="0"/>
              <a:t>o</a:t>
            </a:r>
            <a:r>
              <a:rPr lang="cs-CZ" sz="2500" dirty="0" smtClean="0"/>
              <a:t> rovnoběžnou s úsečkou KM. Průsečík přímek </a:t>
            </a:r>
            <a:r>
              <a:rPr lang="cs-CZ" sz="2500" i="1" dirty="0" smtClean="0"/>
              <a:t>n</a:t>
            </a:r>
            <a:r>
              <a:rPr lang="cs-CZ" sz="2500" dirty="0" smtClean="0"/>
              <a:t> a </a:t>
            </a:r>
            <a:r>
              <a:rPr lang="cs-CZ" sz="2500" i="1" dirty="0" smtClean="0"/>
              <a:t>o</a:t>
            </a:r>
            <a:r>
              <a:rPr lang="cs-CZ" sz="2500" dirty="0" smtClean="0"/>
              <a:t> označte N. Barevně vybarvěte rovnoběžník KLMN.</a:t>
            </a:r>
            <a:endParaRPr lang="cs-CZ" sz="2500" dirty="0"/>
          </a:p>
        </p:txBody>
      </p:sp>
      <p:pic>
        <p:nvPicPr>
          <p:cNvPr id="1026" name="Picture 2" descr="C:\Users\ZSTREBON\AppData\Local\Microsoft\Windows\Temporary Internet Files\Content.IE5\XNGYRJE3\MC90023724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6290" y="2969470"/>
            <a:ext cx="4447404" cy="3860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883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548680"/>
            <a:ext cx="4572000" cy="159575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dirty="0"/>
              <a:t>Zdroje: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dirty="0"/>
              <a:t>	Archiv autora</a:t>
            </a:r>
          </a:p>
          <a:p>
            <a:pPr>
              <a:lnSpc>
                <a:spcPct val="150000"/>
              </a:lnSpc>
              <a:spcAft>
                <a:spcPts val="1200"/>
              </a:spcAft>
            </a:pPr>
            <a:r>
              <a:rPr lang="cs-CZ" dirty="0"/>
              <a:t>	</a:t>
            </a:r>
            <a:r>
              <a:rPr lang="cs-CZ" u="sng" dirty="0">
                <a:hlinkClick r:id="rId2"/>
              </a:rPr>
              <a:t>www.office.misrosoft.com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66999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32</TotalTime>
  <Words>210</Words>
  <Application>Microsoft Office PowerPoint</Application>
  <PresentationFormat>Předvádění na obrazovce (4:3)</PresentationFormat>
  <Paragraphs>75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ZSTREBON</dc:creator>
  <cp:lastModifiedBy>install</cp:lastModifiedBy>
  <cp:revision>5</cp:revision>
  <dcterms:created xsi:type="dcterms:W3CDTF">2012-04-08T16:10:36Z</dcterms:created>
  <dcterms:modified xsi:type="dcterms:W3CDTF">2012-04-10T12:41:39Z</dcterms:modified>
</cp:coreProperties>
</file>