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8" r:id="rId4"/>
    <p:sldId id="256" r:id="rId5"/>
    <p:sldId id="257" r:id="rId6"/>
    <p:sldId id="258" r:id="rId7"/>
    <p:sldId id="260" r:id="rId8"/>
    <p:sldId id="261" r:id="rId9"/>
    <p:sldId id="259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48" autoAdjust="0"/>
  </p:normalViewPr>
  <p:slideViewPr>
    <p:cSldViewPr>
      <p:cViewPr varScale="1">
        <p:scale>
          <a:sx n="62" d="100"/>
          <a:sy n="62" d="100"/>
        </p:scale>
        <p:origin x="-8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BC7A011-3503-4C6E-ACD6-ABDC7C252C3A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3F13FB4-6C99-44FE-B1BD-BABEEB619F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VY_42_INOVACE_11_1_Výšky trojúhelníku – 1. díl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zavedení pojmu výška trojúhelníku. </a:t>
            </a:r>
            <a:r>
              <a:rPr lang="cs-CZ" sz="1700" dirty="0" err="1" smtClean="0"/>
              <a:t>Sestrojjení</a:t>
            </a:r>
            <a:r>
              <a:rPr lang="cs-CZ" sz="1700" dirty="0" smtClean="0"/>
              <a:t> ostroúhlého trojúhelníku a jeho výšek.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17.5.2012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17.5.2012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díl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Roman Marshner\AppData\Local\Microsoft\Windows\Temporary Internet Files\Content.IE5\4GBS6KAX\MP9001636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916831"/>
            <a:ext cx="3096344" cy="489236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vysoký maják a věž?</a:t>
            </a:r>
            <a:endParaRPr lang="cs-CZ" dirty="0"/>
          </a:p>
        </p:txBody>
      </p:sp>
      <p:pic>
        <p:nvPicPr>
          <p:cNvPr id="1027" name="Picture 3" descr="C:\Program Files\Microsoft Office\MEDIA\CAGCAT10\j0212219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204864"/>
            <a:ext cx="3321524" cy="3478036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V="1">
            <a:off x="1331640" y="2420888"/>
            <a:ext cx="1584176" cy="288032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915816" y="2420888"/>
            <a:ext cx="0" cy="2880320"/>
          </a:xfrm>
          <a:prstGeom prst="straightConnector1">
            <a:avLst/>
          </a:prstGeom>
          <a:ln w="5715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2915816" y="2420888"/>
            <a:ext cx="864096" cy="288032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043608" y="5301208"/>
            <a:ext cx="3312368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louk 28"/>
          <p:cNvSpPr/>
          <p:nvPr/>
        </p:nvSpPr>
        <p:spPr>
          <a:xfrm>
            <a:off x="2411760" y="4725144"/>
            <a:ext cx="1080000" cy="108000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131840" y="5013176"/>
            <a:ext cx="72008" cy="7200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75656" y="2780928"/>
            <a:ext cx="772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22967" y="2780928"/>
            <a:ext cx="772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591669" y="3297178"/>
            <a:ext cx="1180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66FF33"/>
                </a:solidFill>
              </a:rPr>
              <a:t>ANO</a:t>
            </a:r>
            <a:endParaRPr lang="cs-CZ" sz="4000" b="1" dirty="0">
              <a:solidFill>
                <a:srgbClr val="66FF33"/>
              </a:solidFill>
            </a:endParaRP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5148064" y="5373216"/>
            <a:ext cx="3312368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louk 34"/>
          <p:cNvSpPr/>
          <p:nvPr/>
        </p:nvSpPr>
        <p:spPr>
          <a:xfrm>
            <a:off x="6372320" y="4797272"/>
            <a:ext cx="1080000" cy="1080000"/>
          </a:xfrm>
          <a:prstGeom prst="arc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7092280" y="5085184"/>
            <a:ext cx="72008" cy="7200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ovací šipka 36"/>
          <p:cNvCxnSpPr/>
          <p:nvPr/>
        </p:nvCxnSpPr>
        <p:spPr>
          <a:xfrm flipV="1">
            <a:off x="6948264" y="2636912"/>
            <a:ext cx="0" cy="2736304"/>
          </a:xfrm>
          <a:prstGeom prst="straightConnector1">
            <a:avLst/>
          </a:prstGeom>
          <a:ln w="5715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6660232" y="2636912"/>
            <a:ext cx="288032" cy="273630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724128" y="3009146"/>
            <a:ext cx="772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/>
      <p:bldP spid="31" grpId="1"/>
      <p:bldP spid="33" grpId="0"/>
      <p:bldP spid="35" grpId="0" animBg="1"/>
      <p:bldP spid="36" grpId="0" animBg="1"/>
      <p:bldP spid="26" grpId="0"/>
      <p:bldP spid="2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vysoký je trojúhelník?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51720" y="2132856"/>
            <a:ext cx="6192688" cy="3528392"/>
          </a:xfrm>
          <a:prstGeom prst="triangle">
            <a:avLst>
              <a:gd name="adj" fmla="val 5958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46702" y="560085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72400" y="558924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7552" y="164041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16" name="Přímá spojovací čára 15"/>
          <p:cNvCxnSpPr>
            <a:stCxn id="4" idx="0"/>
            <a:endCxn id="4" idx="3"/>
          </p:cNvCxnSpPr>
          <p:nvPr/>
        </p:nvCxnSpPr>
        <p:spPr>
          <a:xfrm>
            <a:off x="5741881" y="2132856"/>
            <a:ext cx="0" cy="3528392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louk 24"/>
          <p:cNvSpPr/>
          <p:nvPr/>
        </p:nvSpPr>
        <p:spPr>
          <a:xfrm>
            <a:off x="5220192" y="5157312"/>
            <a:ext cx="1080000" cy="1080000"/>
          </a:xfrm>
          <a:prstGeom prst="arc">
            <a:avLst>
              <a:gd name="adj1" fmla="val 16200000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940152" y="544522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vysoký je trojúhelník?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rot="7522376">
            <a:off x="2051720" y="3338646"/>
            <a:ext cx="6192688" cy="3528392"/>
          </a:xfrm>
          <a:prstGeom prst="triangle">
            <a:avLst>
              <a:gd name="adj" fmla="val 5958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13635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630932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636555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16" name="Přímá spojovací čára 15"/>
          <p:cNvCxnSpPr>
            <a:endCxn id="4" idx="2"/>
          </p:cNvCxnSpPr>
          <p:nvPr/>
        </p:nvCxnSpPr>
        <p:spPr>
          <a:xfrm flipH="1" flipV="1">
            <a:off x="5501997" y="1556793"/>
            <a:ext cx="78115" cy="5040559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louk 24"/>
          <p:cNvSpPr/>
          <p:nvPr/>
        </p:nvSpPr>
        <p:spPr>
          <a:xfrm rot="16437823">
            <a:off x="5040140" y="6093416"/>
            <a:ext cx="1080000" cy="1080000"/>
          </a:xfrm>
          <a:prstGeom prst="arc">
            <a:avLst>
              <a:gd name="adj1" fmla="val 16200000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292080" y="638132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vysoký je trojúhelník?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rot="13440747">
            <a:off x="1399910" y="3338646"/>
            <a:ext cx="6192688" cy="3528392"/>
          </a:xfrm>
          <a:prstGeom prst="triangle">
            <a:avLst>
              <a:gd name="adj" fmla="val 5958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956376" y="588888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0090" y="1208365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5877272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16" name="Přímá spojovací čára 15"/>
          <p:cNvCxnSpPr>
            <a:endCxn id="4" idx="4"/>
          </p:cNvCxnSpPr>
          <p:nvPr/>
        </p:nvCxnSpPr>
        <p:spPr>
          <a:xfrm flipH="1" flipV="1">
            <a:off x="3495187" y="1682667"/>
            <a:ext cx="68701" cy="4266613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louk 24"/>
          <p:cNvSpPr/>
          <p:nvPr/>
        </p:nvSpPr>
        <p:spPr>
          <a:xfrm>
            <a:off x="3059952" y="5445224"/>
            <a:ext cx="1080000" cy="1080000"/>
          </a:xfrm>
          <a:prstGeom prst="arc">
            <a:avLst>
              <a:gd name="adj1" fmla="val 15754721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779912" y="5733256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Výška</a:t>
            </a:r>
            <a:r>
              <a:rPr lang="cs-CZ" dirty="0" smtClean="0"/>
              <a:t> trojúhelníku</a:t>
            </a:r>
            <a:br>
              <a:rPr lang="cs-CZ" dirty="0" smtClean="0"/>
            </a:br>
            <a:r>
              <a:rPr lang="cs-CZ" dirty="0" smtClean="0"/>
              <a:t>je kolmice spuštěná</a:t>
            </a:r>
            <a:br>
              <a:rPr lang="cs-CZ" dirty="0" smtClean="0"/>
            </a:br>
            <a:r>
              <a:rPr lang="cs-CZ" dirty="0" smtClean="0"/>
              <a:t>z vrcholu </a:t>
            </a:r>
            <a:br>
              <a:rPr lang="cs-CZ" dirty="0" smtClean="0"/>
            </a:br>
            <a:r>
              <a:rPr lang="cs-CZ" dirty="0" smtClean="0"/>
              <a:t>na protější stranu.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51720" y="2132856"/>
            <a:ext cx="6192688" cy="3528392"/>
          </a:xfrm>
          <a:prstGeom prst="triangle">
            <a:avLst>
              <a:gd name="adj" fmla="val 5958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74694" y="5600853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551723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164041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9" name="Přímá spojovací čára 8"/>
          <p:cNvCxnSpPr>
            <a:stCxn id="4" idx="2"/>
          </p:cNvCxnSpPr>
          <p:nvPr/>
        </p:nvCxnSpPr>
        <p:spPr>
          <a:xfrm flipV="1">
            <a:off x="2051720" y="2924944"/>
            <a:ext cx="4248472" cy="2736304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4" idx="0"/>
            <a:endCxn id="4" idx="3"/>
          </p:cNvCxnSpPr>
          <p:nvPr/>
        </p:nvCxnSpPr>
        <p:spPr>
          <a:xfrm>
            <a:off x="5741881" y="2132856"/>
            <a:ext cx="0" cy="3528392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4" idx="4"/>
          </p:cNvCxnSpPr>
          <p:nvPr/>
        </p:nvCxnSpPr>
        <p:spPr>
          <a:xfrm flipH="1" flipV="1">
            <a:off x="5148064" y="2708920"/>
            <a:ext cx="3096344" cy="2952328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5220192" y="5157312"/>
            <a:ext cx="1080000" cy="1080000"/>
          </a:xfrm>
          <a:prstGeom prst="arc">
            <a:avLst>
              <a:gd name="adj1" fmla="val 16200000"/>
              <a:gd name="adj2" fmla="val 213085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940152" y="544522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8366632">
            <a:off x="4628582" y="2145888"/>
            <a:ext cx="1067426" cy="982045"/>
          </a:xfrm>
          <a:prstGeom prst="arc">
            <a:avLst>
              <a:gd name="adj1" fmla="val 16200000"/>
              <a:gd name="adj2" fmla="val 2106152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148064" y="2924944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228184" y="3104968"/>
            <a:ext cx="36000" cy="3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8381067">
            <a:off x="5726835" y="2331437"/>
            <a:ext cx="964295" cy="973194"/>
          </a:xfrm>
          <a:prstGeom prst="arc">
            <a:avLst>
              <a:gd name="adj1" fmla="val 16200000"/>
              <a:gd name="adj2" fmla="val 208896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87655" y="4581128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4581128"/>
            <a:ext cx="4362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44039" y="4581128"/>
            <a:ext cx="4523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483768" y="6021288"/>
            <a:ext cx="498296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Úsečka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c</a:t>
            </a:r>
            <a:r>
              <a:rPr lang="cs-CZ" sz="2600" dirty="0" smtClean="0"/>
              <a:t> = CC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 je výška ke straně </a:t>
            </a:r>
            <a:r>
              <a:rPr lang="cs-CZ" sz="2600" dirty="0" err="1" smtClean="0"/>
              <a:t>c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08104" y="5589240"/>
            <a:ext cx="4748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2504509"/>
            <a:ext cx="48923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42056" y="2204864"/>
            <a:ext cx="478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cxnSp>
        <p:nvCxnSpPr>
          <p:cNvPr id="29" name="Přímá spojovací čára 28"/>
          <p:cNvCxnSpPr/>
          <p:nvPr/>
        </p:nvCxnSpPr>
        <p:spPr>
          <a:xfrm flipV="1">
            <a:off x="2051720" y="2924944"/>
            <a:ext cx="4248472" cy="2736304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4" idx="0"/>
            <a:endCxn id="4" idx="3"/>
          </p:cNvCxnSpPr>
          <p:nvPr/>
        </p:nvCxnSpPr>
        <p:spPr>
          <a:xfrm>
            <a:off x="5741881" y="2132856"/>
            <a:ext cx="0" cy="352839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483768" y="6021288"/>
            <a:ext cx="51712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Úsečka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a</a:t>
            </a:r>
            <a:r>
              <a:rPr lang="cs-CZ" sz="2600" dirty="0" smtClean="0"/>
              <a:t> = AA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 je výška ke straně a.</a:t>
            </a:r>
            <a:endParaRPr lang="cs-CZ" sz="2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83768" y="6021288"/>
            <a:ext cx="50350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Úsečka </a:t>
            </a:r>
            <a:r>
              <a:rPr lang="cs-CZ" sz="2600" dirty="0" err="1" smtClean="0"/>
              <a:t>v</a:t>
            </a:r>
            <a:r>
              <a:rPr lang="cs-CZ" sz="2600" baseline="-25000" dirty="0" err="1" smtClean="0"/>
              <a:t>b</a:t>
            </a:r>
            <a:r>
              <a:rPr lang="cs-CZ" sz="2600" dirty="0" smtClean="0"/>
              <a:t> = BB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 je výška ke straně </a:t>
            </a:r>
            <a:r>
              <a:rPr lang="cs-CZ" sz="2600" dirty="0" err="1" smtClean="0"/>
              <a:t>b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489232" y="6021288"/>
            <a:ext cx="44380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Body A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, B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, C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 jsou paty výšek.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483768" y="6021288"/>
            <a:ext cx="49954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Všechny výšky se protínají v bodě V.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436096" y="3296597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</a:t>
            </a:r>
            <a:endParaRPr lang="cs-CZ" sz="2600" dirty="0"/>
          </a:p>
        </p:txBody>
      </p:sp>
      <p:cxnSp>
        <p:nvCxnSpPr>
          <p:cNvPr id="33" name="Přímá spojovací čára 32"/>
          <p:cNvCxnSpPr/>
          <p:nvPr/>
        </p:nvCxnSpPr>
        <p:spPr>
          <a:xfrm flipH="1" flipV="1">
            <a:off x="5148064" y="2708920"/>
            <a:ext cx="3096344" cy="2952328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2" presetClass="exit" presetSubtype="4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2" presetClass="exit" presetSubtype="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17" grpId="0" animBg="1"/>
      <p:bldP spid="18" grpId="0" animBg="1"/>
      <p:bldP spid="19" grpId="0"/>
      <p:bldP spid="20" grpId="0"/>
      <p:bldP spid="22" grpId="0"/>
      <p:bldP spid="23" grpId="0"/>
      <p:bldP spid="23" grpId="1"/>
      <p:bldP spid="24" grpId="0"/>
      <p:bldP spid="26" grpId="0"/>
      <p:bldP spid="27" grpId="0"/>
      <p:bldP spid="34" grpId="0"/>
      <p:bldP spid="34" grpId="3"/>
      <p:bldP spid="35" grpId="0"/>
      <p:bldP spid="35" grpId="5"/>
      <p:bldP spid="48" grpId="0" build="allAtOnce"/>
      <p:bldP spid="49" grpId="0" build="allAtOnce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Obrázky použité v prezentaci jsou dostupné </a:t>
            </a:r>
            <a:br>
              <a:rPr lang="cs-CZ" dirty="0" smtClean="0"/>
            </a:br>
            <a:r>
              <a:rPr lang="cs-CZ" dirty="0" smtClean="0"/>
              <a:t>pod licencí Microsoft Office 2007 na Office.</a:t>
            </a:r>
            <a:r>
              <a:rPr lang="cs-CZ" dirty="0" err="1" smtClean="0"/>
              <a:t>com</a:t>
            </a:r>
            <a:endParaRPr lang="cs-CZ" dirty="0" smtClean="0"/>
          </a:p>
          <a:p>
            <a:r>
              <a:rPr lang="cs-CZ" dirty="0" smtClean="0"/>
              <a:t>Vlastní archiv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317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1_Motiv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Výšky trojúhelníku</vt:lpstr>
      <vt:lpstr>Jak je vysoký maják a věž?</vt:lpstr>
      <vt:lpstr>Jak vysoký je trojúhelník?</vt:lpstr>
      <vt:lpstr>Jak vysoký je trojúhelník?</vt:lpstr>
      <vt:lpstr>Jak vysoký je trojúhelník?</vt:lpstr>
      <vt:lpstr>Výšky trojúhelníku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Výšky v trojúhelníku</dc:title>
  <dc:creator>Roman</dc:creator>
  <cp:lastModifiedBy>Roman Marshner</cp:lastModifiedBy>
  <cp:revision>25</cp:revision>
  <dcterms:created xsi:type="dcterms:W3CDTF">2012-05-14T18:15:29Z</dcterms:created>
  <dcterms:modified xsi:type="dcterms:W3CDTF">2012-06-13T11:46:15Z</dcterms:modified>
</cp:coreProperties>
</file>