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0" r:id="rId4"/>
    <p:sldId id="271" r:id="rId5"/>
    <p:sldId id="272" r:id="rId6"/>
    <p:sldId id="273" r:id="rId7"/>
    <p:sldId id="274" r:id="rId8"/>
    <p:sldId id="26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05_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LEGENDA MAPY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LinFactY="20859" custLinFactNeighborX="72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-152398" y="0"/>
          <a:ext cx="4064000" cy="4064000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52404" y="408582"/>
          <a:ext cx="6095993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</a:t>
          </a:r>
          <a:r>
            <a:rPr lang="cs-CZ" sz="2400" kern="1200" dirty="0" smtClean="0"/>
            <a:t>05_ </a:t>
          </a:r>
          <a:r>
            <a:rPr lang="cs-CZ" sz="2400" kern="1200" dirty="0" smtClean="0"/>
            <a:t>VLASTIVĚDA </a:t>
          </a:r>
          <a:r>
            <a:rPr lang="cs-CZ" sz="2400" kern="1200" dirty="0" smtClean="0"/>
            <a:t>4</a:t>
          </a:r>
          <a:endParaRPr lang="cs-CZ" sz="2400" kern="1200" dirty="0"/>
        </a:p>
      </dsp:txBody>
      <dsp:txXfrm>
        <a:off x="199366" y="455544"/>
        <a:ext cx="6002069" cy="868101"/>
      </dsp:txXfrm>
    </dsp:sp>
    <dsp:sp modelId="{ED2230FF-1096-48BA-B691-CB70E3195D4E}">
      <dsp:nvSpPr>
        <dsp:cNvPr id="0" name=""/>
        <dsp:cNvSpPr/>
      </dsp:nvSpPr>
      <dsp:spPr>
        <a:xfrm>
          <a:off x="1879601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ZŠ a MŠ POTŠTEJN</a:t>
          </a:r>
          <a:endParaRPr lang="cs-CZ" sz="2400" kern="1200" dirty="0"/>
        </a:p>
      </dsp:txBody>
      <dsp:txXfrm>
        <a:off x="1926563" y="1537822"/>
        <a:ext cx="2547676" cy="868101"/>
      </dsp:txXfrm>
    </dsp:sp>
    <dsp:sp modelId="{6E27EA9C-C67C-450A-8A3C-DF1F4862AEAB}">
      <dsp:nvSpPr>
        <dsp:cNvPr id="0" name=""/>
        <dsp:cNvSpPr/>
      </dsp:nvSpPr>
      <dsp:spPr>
        <a:xfrm>
          <a:off x="2043076" y="2573139"/>
          <a:ext cx="2314649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LEGENDA MAPY</a:t>
          </a:r>
          <a:endParaRPr lang="cs-CZ" sz="2400" b="1" kern="1200" dirty="0"/>
        </a:p>
      </dsp:txBody>
      <dsp:txXfrm>
        <a:off x="2090038" y="2620101"/>
        <a:ext cx="2220725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86116" y="4429132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LEGENDA  MAPY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21.9.2011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druhy map, měřítko mapy, vysvětlivky mapy – legenda mapy, orientační body, barvy mapy, mapové značky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o druzích map. Seznamuje žáky s měřítkem mapy i s ostatními vysvětlivkami na mapách.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Opakujeme:</a:t>
            </a:r>
            <a:endParaRPr lang="cs-CZ" b="1" dirty="0"/>
          </a:p>
        </p:txBody>
      </p:sp>
      <p:sp>
        <p:nvSpPr>
          <p:cNvPr id="5" name="Mrak 4"/>
          <p:cNvSpPr/>
          <p:nvPr/>
        </p:nvSpPr>
        <p:spPr>
          <a:xfrm>
            <a:off x="571472" y="1500174"/>
            <a:ext cx="3429024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Vysvětli pojem „mapa“.</a:t>
            </a:r>
            <a:endParaRPr lang="cs-CZ" sz="2400" b="1" dirty="0"/>
          </a:p>
        </p:txBody>
      </p:sp>
      <p:sp>
        <p:nvSpPr>
          <p:cNvPr id="6" name="Mrak 5"/>
          <p:cNvSpPr/>
          <p:nvPr/>
        </p:nvSpPr>
        <p:spPr>
          <a:xfrm>
            <a:off x="5643570" y="1643050"/>
            <a:ext cx="2857488" cy="17859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Jaké mapy používáme ve škole?</a:t>
            </a:r>
            <a:endParaRPr lang="cs-CZ" sz="2400" b="1" dirty="0"/>
          </a:p>
        </p:txBody>
      </p:sp>
      <p:sp>
        <p:nvSpPr>
          <p:cNvPr id="7" name="Mrak 6"/>
          <p:cNvSpPr/>
          <p:nvPr/>
        </p:nvSpPr>
        <p:spPr>
          <a:xfrm>
            <a:off x="2571736" y="2786058"/>
            <a:ext cx="3286148" cy="150019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Jaké jiné mapy znáš?</a:t>
            </a:r>
            <a:endParaRPr lang="cs-CZ" sz="2400" b="1" dirty="0"/>
          </a:p>
        </p:txBody>
      </p:sp>
      <p:sp>
        <p:nvSpPr>
          <p:cNvPr id="8" name="Mrak 7"/>
          <p:cNvSpPr/>
          <p:nvPr/>
        </p:nvSpPr>
        <p:spPr>
          <a:xfrm>
            <a:off x="5429256" y="4214818"/>
            <a:ext cx="3143272" cy="164307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 se nazývá soubor map?</a:t>
            </a:r>
            <a:endParaRPr lang="cs-CZ" sz="2400" b="1" dirty="0"/>
          </a:p>
        </p:txBody>
      </p:sp>
      <p:sp>
        <p:nvSpPr>
          <p:cNvPr id="9" name="Mrak 8"/>
          <p:cNvSpPr/>
          <p:nvPr/>
        </p:nvSpPr>
        <p:spPr>
          <a:xfrm>
            <a:off x="571472" y="4214818"/>
            <a:ext cx="3286148" cy="171451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Jaký je rozdíl mezi mapou a glóbem?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357166"/>
            <a:ext cx="8229600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MĚŘÍTKO  MAPY (grafické, číselné)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642910" y="1785926"/>
            <a:ext cx="1428760" cy="3571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71670" y="1785926"/>
            <a:ext cx="1714512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86182" y="1785926"/>
            <a:ext cx="1714512" cy="3571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00694" y="1785926"/>
            <a:ext cx="142876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29454" y="1785926"/>
            <a:ext cx="1571636" cy="35719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596" y="2285992"/>
            <a:ext cx="42862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0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85918" y="2285992"/>
            <a:ext cx="64294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10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28992" y="2285992"/>
            <a:ext cx="642942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20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2066" y="2285992"/>
            <a:ext cx="78581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30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00826" y="2285992"/>
            <a:ext cx="928694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40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858148" y="2285992"/>
            <a:ext cx="1071538" cy="3571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50 km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285984" y="2714620"/>
            <a:ext cx="4357718" cy="7858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ysClr val="windowText" lastClr="000000"/>
                </a:solidFill>
              </a:rPr>
              <a:t>1 : </a:t>
            </a:r>
            <a:r>
              <a:rPr lang="cs-CZ" sz="3600" b="1" dirty="0" err="1" smtClean="0">
                <a:solidFill>
                  <a:sysClr val="windowText" lastClr="000000"/>
                </a:solidFill>
              </a:rPr>
              <a:t>1</a:t>
            </a:r>
            <a:r>
              <a:rPr lang="cs-CZ" sz="3600" b="1" dirty="0" smtClean="0">
                <a:solidFill>
                  <a:sysClr val="windowText" lastClr="000000"/>
                </a:solidFill>
              </a:rPr>
              <a:t> 000 </a:t>
            </a:r>
            <a:r>
              <a:rPr lang="cs-CZ" sz="3600" b="1" dirty="0" err="1" smtClean="0">
                <a:solidFill>
                  <a:sysClr val="windowText" lastClr="000000"/>
                </a:solidFill>
              </a:rPr>
              <a:t>000</a:t>
            </a:r>
            <a:endParaRPr lang="cs-CZ" sz="36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42910" y="4000504"/>
            <a:ext cx="3786214" cy="85725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 cm na mapě</a:t>
            </a:r>
            <a:endParaRPr lang="cs-CZ" sz="3200" b="1" dirty="0"/>
          </a:p>
        </p:txBody>
      </p:sp>
      <p:cxnSp>
        <p:nvCxnSpPr>
          <p:cNvPr id="18" name="Přímá spojovací šipka 17"/>
          <p:cNvCxnSpPr>
            <a:stCxn id="16" idx="0"/>
          </p:cNvCxnSpPr>
          <p:nvPr/>
        </p:nvCxnSpPr>
        <p:spPr>
          <a:xfrm rot="5400000" flipH="1" flipV="1">
            <a:off x="2553877" y="3268264"/>
            <a:ext cx="714380" cy="750101"/>
          </a:xfrm>
          <a:prstGeom prst="straightConnector1">
            <a:avLst/>
          </a:prstGeom>
          <a:ln w="571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Elipsa 24"/>
          <p:cNvSpPr/>
          <p:nvPr/>
        </p:nvSpPr>
        <p:spPr>
          <a:xfrm>
            <a:off x="4572000" y="3857628"/>
            <a:ext cx="4143372" cy="1071570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je ve skutečnosti </a:t>
            </a:r>
          </a:p>
          <a:p>
            <a:pPr algn="ctr"/>
            <a:r>
              <a:rPr lang="cs-CZ" sz="2800" b="1" dirty="0" smtClean="0"/>
              <a:t>1 000 </a:t>
            </a:r>
            <a:r>
              <a:rPr lang="cs-CZ" sz="2800" b="1" dirty="0" err="1" smtClean="0"/>
              <a:t>000</a:t>
            </a:r>
            <a:r>
              <a:rPr lang="cs-CZ" sz="2800" b="1" dirty="0" smtClean="0"/>
              <a:t> cm</a:t>
            </a:r>
            <a:endParaRPr lang="cs-CZ" sz="2800" b="1" dirty="0"/>
          </a:p>
        </p:txBody>
      </p:sp>
      <p:cxnSp>
        <p:nvCxnSpPr>
          <p:cNvPr id="27" name="Přímá spojovací šipka 26"/>
          <p:cNvCxnSpPr/>
          <p:nvPr/>
        </p:nvCxnSpPr>
        <p:spPr>
          <a:xfrm rot="10800000">
            <a:off x="5143504" y="3357562"/>
            <a:ext cx="1500198" cy="571504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Zaoblený obdélník 27"/>
          <p:cNvSpPr/>
          <p:nvPr/>
        </p:nvSpPr>
        <p:spPr>
          <a:xfrm>
            <a:off x="1857356" y="5143512"/>
            <a:ext cx="5072098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ysClr val="windowText" lastClr="000000"/>
                </a:solidFill>
              </a:rPr>
              <a:t>Zjistěte měřítko vaší mapy.</a:t>
            </a:r>
            <a:endParaRPr lang="cs-CZ" sz="32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5" grpId="0" animBg="1"/>
      <p:bldP spid="2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Pracujte ve dvojicích s mapou: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Zjistěte vzdušnou vzdálenost (tzn. přímou vzdálenost, kterou by letělo letadlo) mezi Hradcem Králové a Potštejnem.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Je skutečná vzdálenost stejná jako vzdušná? Jak ji můžeme zjistit?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42910" y="3143248"/>
            <a:ext cx="7858180" cy="178595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Vzdušná vzdálenost mezi Hradcem Králové a Potštejnem  je 37 km. </a:t>
            </a:r>
          </a:p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Skutečná vzdálenost, kterou bychom ujeli z Hradce Králové do </a:t>
            </a:r>
            <a:r>
              <a:rPr lang="cs-CZ" sz="2800" b="1" dirty="0" err="1" smtClean="0">
                <a:solidFill>
                  <a:sysClr val="windowText" lastClr="000000"/>
                </a:solidFill>
              </a:rPr>
              <a:t>Potštejna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 , je delší – 42 km. </a:t>
            </a:r>
          </a:p>
          <a:p>
            <a:pPr algn="ctr"/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bg1"/>
          </a:solidFill>
        </p:spPr>
        <p:txBody>
          <a:bodyPr/>
          <a:lstStyle/>
          <a:p>
            <a:r>
              <a:rPr lang="cs-CZ" b="1" dirty="0" smtClean="0"/>
              <a:t>Legenda (vysvětlivky) mapy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1571612"/>
            <a:ext cx="3286148" cy="85725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BARVY  MAPY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34" y="3571876"/>
            <a:ext cx="3286148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MAPOVÉ  ZNAČKY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857620" y="1714488"/>
            <a:ext cx="1357322" cy="85725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nížiny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86380" y="1714488"/>
            <a:ext cx="1785950" cy="928694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vysočiny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143768" y="1643050"/>
            <a:ext cx="1571668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vodní plochy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714348" y="2857496"/>
            <a:ext cx="1928826" cy="1588"/>
          </a:xfrm>
          <a:prstGeom prst="line">
            <a:avLst/>
          </a:prstGeom>
          <a:ln w="762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286116" y="3000372"/>
            <a:ext cx="2000264" cy="158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643570" y="3071810"/>
            <a:ext cx="2714644" cy="1588"/>
          </a:xfrm>
          <a:prstGeom prst="line">
            <a:avLst/>
          </a:prstGeom>
          <a:ln w="762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785786" y="3000372"/>
            <a:ext cx="185738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řeky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071802" y="3071810"/>
            <a:ext cx="2500330" cy="3571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železniční tratě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29256" y="3143248"/>
            <a:ext cx="3143272" cy="35719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pozemní komunikace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71472" y="428604"/>
            <a:ext cx="7929618" cy="92869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Vyhledávej na mapě: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71472" y="428604"/>
            <a:ext cx="7929618" cy="100013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ysClr val="windowText" lastClr="000000"/>
                </a:solidFill>
              </a:rPr>
              <a:t>Zakresli podle mapy:</a:t>
            </a:r>
            <a:endParaRPr lang="cs-CZ" sz="4400" b="1" dirty="0"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929058" y="3571876"/>
            <a:ext cx="1357322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zřícenina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500694" y="3571876"/>
            <a:ext cx="1357322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kostel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072330" y="3571876"/>
            <a:ext cx="1357322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most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3929058" y="4929198"/>
            <a:ext cx="1357322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lázně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500694" y="4929198"/>
            <a:ext cx="1357322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zámek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072330" y="4929198"/>
            <a:ext cx="1357322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smtClean="0">
                <a:solidFill>
                  <a:sysClr val="windowText" lastClr="000000"/>
                </a:solidFill>
              </a:rPr>
              <a:t>jeskyně</a:t>
            </a:r>
            <a:endParaRPr lang="cs-CZ" sz="2400" b="1" dirty="0" smtClean="0">
              <a:solidFill>
                <a:sysClr val="windowText" lastClr="0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857356" y="4643446"/>
            <a:ext cx="1928826" cy="14287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Obec nad</a:t>
            </a:r>
          </a:p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 500 000 obyv.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00034" y="4643446"/>
            <a:ext cx="1214446" cy="14287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/>
          </a:p>
          <a:p>
            <a:pPr algn="ctr"/>
            <a:endParaRPr lang="cs-CZ" sz="2400" b="1" dirty="0" smtClean="0"/>
          </a:p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Méně než 2000 </a:t>
            </a:r>
            <a:r>
              <a:rPr lang="cs-CZ" b="1" dirty="0" err="1" smtClean="0">
                <a:solidFill>
                  <a:sysClr val="windowText" lastClr="000000"/>
                </a:solidFill>
              </a:rPr>
              <a:t>obyv</a:t>
            </a:r>
            <a:r>
              <a:rPr lang="cs-CZ" b="1" dirty="0" smtClean="0">
                <a:solidFill>
                  <a:sysClr val="windowText" lastClr="000000"/>
                </a:solidFill>
              </a:rPr>
              <a:t>.</a:t>
            </a:r>
          </a:p>
        </p:txBody>
      </p:sp>
      <p:sp>
        <p:nvSpPr>
          <p:cNvPr id="32" name="Elipsa 31"/>
          <p:cNvSpPr/>
          <p:nvPr/>
        </p:nvSpPr>
        <p:spPr>
          <a:xfrm>
            <a:off x="1000100" y="5072074"/>
            <a:ext cx="142876" cy="1428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6" grpId="0" animBg="1"/>
      <p:bldP spid="17" grpId="0" animBg="1"/>
      <p:bldP spid="18" grpId="0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29" grpId="0" build="allAtOnce" animBg="1"/>
      <p:bldP spid="30" grpId="0" build="allAtOnce" animBg="1"/>
      <p:bldP spid="34" grpId="0" build="allAtOnce" animBg="1"/>
      <p:bldP spid="35" grpId="0" build="allAtOnce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Jak označíš na mapě tyto orientační body?</a:t>
            </a:r>
            <a:endParaRPr lang="cs-CZ" sz="3600" b="1" dirty="0"/>
          </a:p>
        </p:txBody>
      </p:sp>
      <p:pic>
        <p:nvPicPr>
          <p:cNvPr id="4" name="Zástupný symbol pro obsah 3" descr="IMGP401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9221" t="-632" r="31059" b="10663"/>
          <a:stretch>
            <a:fillRect/>
          </a:stretch>
        </p:blipFill>
        <p:spPr>
          <a:xfrm>
            <a:off x="500034" y="1357298"/>
            <a:ext cx="2000264" cy="2000264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Obrázek 4" descr="28072008132.jpg"/>
          <p:cNvPicPr>
            <a:picLocks noChangeAspect="1"/>
          </p:cNvPicPr>
          <p:nvPr/>
        </p:nvPicPr>
        <p:blipFill>
          <a:blip r:embed="rId4" cstate="print"/>
          <a:srcRect l="3079" r="790" b="25586"/>
          <a:stretch>
            <a:fillRect/>
          </a:stretch>
        </p:blipFill>
        <p:spPr>
          <a:xfrm>
            <a:off x="2571736" y="1357298"/>
            <a:ext cx="3214710" cy="2071702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" name="Obrázek 5" descr="2707200809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857884" y="1357298"/>
            <a:ext cx="2571768" cy="2071702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RIMG287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596" y="4071942"/>
            <a:ext cx="2500330" cy="187524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2" name="Obrázek 11" descr="RIMG1393.JPG"/>
          <p:cNvPicPr>
            <a:picLocks noChangeAspect="1"/>
          </p:cNvPicPr>
          <p:nvPr/>
        </p:nvPicPr>
        <p:blipFill>
          <a:blip r:embed="rId7" cstate="print"/>
          <a:srcRect l="10937" t="10416" r="8593" b="11458"/>
          <a:stretch>
            <a:fillRect/>
          </a:stretch>
        </p:blipFill>
        <p:spPr>
          <a:xfrm>
            <a:off x="3071802" y="4071942"/>
            <a:ext cx="2571768" cy="185738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3" name="Obrázek 12" descr="Krkonoše 013.jpg"/>
          <p:cNvPicPr>
            <a:picLocks noChangeAspect="1"/>
          </p:cNvPicPr>
          <p:nvPr/>
        </p:nvPicPr>
        <p:blipFill>
          <a:blip r:embed="rId8" cstate="print"/>
          <a:srcRect t="44474" r="12683" b="10718"/>
          <a:stretch>
            <a:fillRect/>
          </a:stretch>
        </p:blipFill>
        <p:spPr>
          <a:xfrm>
            <a:off x="5786446" y="4071942"/>
            <a:ext cx="2714611" cy="185738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cxnSp>
        <p:nvCxnSpPr>
          <p:cNvPr id="15" name="Přímá spojovací čára 14"/>
          <p:cNvCxnSpPr/>
          <p:nvPr/>
        </p:nvCxnSpPr>
        <p:spPr>
          <a:xfrm>
            <a:off x="571472" y="3857628"/>
            <a:ext cx="192882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071802" y="3857628"/>
            <a:ext cx="207170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215074" y="3857628"/>
            <a:ext cx="185738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785786" y="6500834"/>
            <a:ext cx="185738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357554" y="6500834"/>
            <a:ext cx="207170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215074" y="6500834"/>
            <a:ext cx="185738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LEGENDA MAPY (vysvětlivky)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MĚŘÍTKO MAPY </a:t>
            </a:r>
            <a:r>
              <a:rPr lang="cs-CZ" dirty="0" smtClean="0"/>
              <a:t>= udává poměr, v jakém je zobrazení krajiny na mapě zmenšeno proti skutečnosti</a:t>
            </a:r>
          </a:p>
          <a:p>
            <a:r>
              <a:rPr lang="cs-CZ" b="1" dirty="0" smtClean="0"/>
              <a:t>BARVY MAPY </a:t>
            </a:r>
            <a:r>
              <a:rPr lang="cs-CZ" dirty="0" smtClean="0"/>
              <a:t>= informují o nadmořské výšce, vodních plochách, železničních tratích či silnicích</a:t>
            </a:r>
          </a:p>
          <a:p>
            <a:r>
              <a:rPr lang="cs-CZ" b="1" dirty="0" smtClean="0"/>
              <a:t>MAPOVÉ ZNAČKY </a:t>
            </a:r>
            <a:r>
              <a:rPr lang="cs-CZ" dirty="0" smtClean="0"/>
              <a:t>= informují o velikosti obcí, přírodních zajímavostech a památných místech</a:t>
            </a:r>
          </a:p>
          <a:p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809</TotalTime>
  <Words>325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LEGENDA  MAPY</vt:lpstr>
      <vt:lpstr>Opakujeme:</vt:lpstr>
      <vt:lpstr>MĚŘÍTKO  MAPY (grafické, číselné)</vt:lpstr>
      <vt:lpstr>Pracujte ve dvojicích s mapou:</vt:lpstr>
      <vt:lpstr>Legenda (vysvětlivky) mapy</vt:lpstr>
      <vt:lpstr>Jak označíš na mapě tyto orientační body?</vt:lpstr>
      <vt:lpstr>LEGENDA MAPY (vysvětlivky)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24</cp:revision>
  <dcterms:created xsi:type="dcterms:W3CDTF">2011-07-24T08:19:55Z</dcterms:created>
  <dcterms:modified xsi:type="dcterms:W3CDTF">2012-01-22T20:19:24Z</dcterms:modified>
</cp:coreProperties>
</file>