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notesMasterIdLst>
    <p:notesMasterId r:id="rId12"/>
  </p:notesMasterIdLst>
  <p:sldIdLst>
    <p:sldId id="264" r:id="rId2"/>
    <p:sldId id="265" r:id="rId3"/>
    <p:sldId id="256" r:id="rId4"/>
    <p:sldId id="257" r:id="rId5"/>
    <p:sldId id="263" r:id="rId6"/>
    <p:sldId id="258" r:id="rId7"/>
    <p:sldId id="260" r:id="rId8"/>
    <p:sldId id="261" r:id="rId9"/>
    <p:sldId id="262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activeX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 </a:t>
          </a:r>
          <a:r>
            <a:rPr lang="cs-CZ" sz="1600" dirty="0" smtClean="0"/>
            <a:t>VY_32_INOVACE_3.2.2.2.O </a:t>
          </a:r>
          <a:r>
            <a:rPr lang="cs-CZ" sz="1600" dirty="0" smtClean="0"/>
            <a:t>20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Základní škola Strančice, okres Praha - východ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Lenka Kulhavá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smtClean="0"/>
            <a:t>TEMA: ANGLIČTINA</a:t>
          </a:r>
          <a:endParaRPr lang="cs-CZ" sz="16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/>
            <a:t>ČÍSLO PROJEKTU: </a:t>
          </a:r>
          <a:endParaRPr lang="cs-CZ" sz="16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78C823-4889-44BF-AAF7-6F83D29E4215}" type="presOf" srcId="{B651F6E3-6281-48DB-9319-2AEAFDAE7572}" destId="{619D679B-A015-4ECF-8348-D1034C574F40}" srcOrd="0" destOrd="0" presId="urn:microsoft.com/office/officeart/2005/8/layout/target3"/>
    <dgm:cxn modelId="{F940B324-D13B-4F55-8E49-E5E60152B7A8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CE6ACCB-7306-4CF2-B2E5-AAB0B403F638}" type="presOf" srcId="{B651F6E3-6281-48DB-9319-2AEAFDAE7572}" destId="{6BB5E863-4638-4E1D-BFDE-399D028AC4ED}" srcOrd="1" destOrd="0" presId="urn:microsoft.com/office/officeart/2005/8/layout/target3"/>
    <dgm:cxn modelId="{655D2B68-7D3D-4C71-834A-93AFEFC92642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FA42B52-C3C8-41F6-84B6-ABACF779F5BA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FF95983-E1F1-4BF7-A87E-D97877EB83C9}" type="presOf" srcId="{D1B46980-6531-4606-95E6-44980827E919}" destId="{6140AFEC-043D-4C43-A2F9-D0F5331DF3A3}" srcOrd="0" destOrd="0" presId="urn:microsoft.com/office/officeart/2005/8/layout/target3"/>
    <dgm:cxn modelId="{4EB82474-D7CA-4BC6-8FEA-E6F64C3592B7}" type="presOf" srcId="{D1B46980-6531-4606-95E6-44980827E919}" destId="{2BE915AB-18AA-4053-B92C-3BFC9ED204BB}" srcOrd="1" destOrd="0" presId="urn:microsoft.com/office/officeart/2005/8/layout/target3"/>
    <dgm:cxn modelId="{CE109C4C-1A02-4151-AE12-C7A4F66119F9}" type="presOf" srcId="{4C35D32F-0EAB-4CD7-82EE-45574DC2A586}" destId="{890E4F0B-2866-4A3F-A3C7-2A14B1797930}" srcOrd="1" destOrd="0" presId="urn:microsoft.com/office/officeart/2005/8/layout/target3"/>
    <dgm:cxn modelId="{BE49FF09-F115-4754-9649-1D87122EC9D0}" type="presOf" srcId="{4C35D32F-0EAB-4CD7-82EE-45574DC2A586}" destId="{8BEBB6EC-1DAA-4CAC-8A25-BC0FCBD5DBD5}" srcOrd="0" destOrd="0" presId="urn:microsoft.com/office/officeart/2005/8/layout/target3"/>
    <dgm:cxn modelId="{55B5D2F0-2B7E-4342-9BE4-A6F3A5F90ECB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4B00290-6A51-4232-9DF0-42B997F2FFC8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0D799E5-8954-4812-91B2-904D66C1C4BD}" type="presParOf" srcId="{333A1088-737F-45CB-B68E-254E46348037}" destId="{F5ABB229-8D3B-4694-996A-96F23CF14429}" srcOrd="0" destOrd="0" presId="urn:microsoft.com/office/officeart/2005/8/layout/target3"/>
    <dgm:cxn modelId="{749CDE35-B4A1-43D0-9213-9533E83BCB8C}" type="presParOf" srcId="{333A1088-737F-45CB-B68E-254E46348037}" destId="{F41139FD-01EE-4571-8B17-4FB00FC51163}" srcOrd="1" destOrd="0" presId="urn:microsoft.com/office/officeart/2005/8/layout/target3"/>
    <dgm:cxn modelId="{A159606A-0CC1-4D3E-99F8-3BF0D33296E4}" type="presParOf" srcId="{333A1088-737F-45CB-B68E-254E46348037}" destId="{D005CE8C-CC26-4C3E-AC11-E15060ECD759}" srcOrd="2" destOrd="0" presId="urn:microsoft.com/office/officeart/2005/8/layout/target3"/>
    <dgm:cxn modelId="{2455E5DB-18E2-473A-A200-1A6634A4F4DC}" type="presParOf" srcId="{333A1088-737F-45CB-B68E-254E46348037}" destId="{2C702D82-9B77-49B7-9568-BB8EB47C3372}" srcOrd="3" destOrd="0" presId="urn:microsoft.com/office/officeart/2005/8/layout/target3"/>
    <dgm:cxn modelId="{B91D82ED-FE0F-4705-9C0F-7F0A0CC01E36}" type="presParOf" srcId="{333A1088-737F-45CB-B68E-254E46348037}" destId="{A52A0455-90FF-4808-ABD0-F02540D31D5A}" srcOrd="4" destOrd="0" presId="urn:microsoft.com/office/officeart/2005/8/layout/target3"/>
    <dgm:cxn modelId="{5685268C-CB1D-440F-8D2E-F0A43D48F210}" type="presParOf" srcId="{333A1088-737F-45CB-B68E-254E46348037}" destId="{6140AFEC-043D-4C43-A2F9-D0F5331DF3A3}" srcOrd="5" destOrd="0" presId="urn:microsoft.com/office/officeart/2005/8/layout/target3"/>
    <dgm:cxn modelId="{A70C07C2-AAE9-4236-8EA6-9A6A42413056}" type="presParOf" srcId="{333A1088-737F-45CB-B68E-254E46348037}" destId="{9358AC05-5D7D-4327-9F80-1AD486AEA664}" srcOrd="6" destOrd="0" presId="urn:microsoft.com/office/officeart/2005/8/layout/target3"/>
    <dgm:cxn modelId="{DADE0C17-4C1D-4687-B9D9-6551BC0F2B07}" type="presParOf" srcId="{333A1088-737F-45CB-B68E-254E46348037}" destId="{313FC574-E1CD-4FB4-B054-0B805CE0447D}" srcOrd="7" destOrd="0" presId="urn:microsoft.com/office/officeart/2005/8/layout/target3"/>
    <dgm:cxn modelId="{5B525BCC-BE0F-4CC4-BD7E-B75C93597B68}" type="presParOf" srcId="{333A1088-737F-45CB-B68E-254E46348037}" destId="{619D679B-A015-4ECF-8348-D1034C574F40}" srcOrd="8" destOrd="0" presId="urn:microsoft.com/office/officeart/2005/8/layout/target3"/>
    <dgm:cxn modelId="{A89DD76A-68B1-4677-AADB-8539C25DF193}" type="presParOf" srcId="{333A1088-737F-45CB-B68E-254E46348037}" destId="{322283A8-4A27-4CDA-BAE3-F381106A9174}" srcOrd="9" destOrd="0" presId="urn:microsoft.com/office/officeart/2005/8/layout/target3"/>
    <dgm:cxn modelId="{C2C5EF1F-2577-4936-BBFC-AFAB02506772}" type="presParOf" srcId="{333A1088-737F-45CB-B68E-254E46348037}" destId="{FFC9F71D-1B4F-4AD9-A4A6-86ADEFC8AF5C}" srcOrd="10" destOrd="0" presId="urn:microsoft.com/office/officeart/2005/8/layout/target3"/>
    <dgm:cxn modelId="{EE944549-8254-4C5A-9C75-68CB1A524FF3}" type="presParOf" srcId="{333A1088-737F-45CB-B68E-254E46348037}" destId="{25B08C86-7E15-44DC-BE7F-FFB55DD49D12}" srcOrd="11" destOrd="0" presId="urn:microsoft.com/office/officeart/2005/8/layout/target3"/>
    <dgm:cxn modelId="{72FF9FE2-C79E-4CA9-890C-E88D7937E1D2}" type="presParOf" srcId="{333A1088-737F-45CB-B68E-254E46348037}" destId="{76644BE8-9D7C-4C09-B250-3D10AF48CBB7}" srcOrd="12" destOrd="0" presId="urn:microsoft.com/office/officeart/2005/8/layout/target3"/>
    <dgm:cxn modelId="{37AD44AF-47F0-4E35-9F16-157949F2A506}" type="presParOf" srcId="{333A1088-737F-45CB-B68E-254E46348037}" destId="{EE85B701-7295-41C0-BA7A-34D3756A2AE6}" srcOrd="13" destOrd="0" presId="urn:microsoft.com/office/officeart/2005/8/layout/target3"/>
    <dgm:cxn modelId="{994257D7-CF03-443F-AE98-616B320C5A3F}" type="presParOf" srcId="{333A1088-737F-45CB-B68E-254E46348037}" destId="{8BEBB6EC-1DAA-4CAC-8A25-BC0FCBD5DBD5}" srcOrd="14" destOrd="0" presId="urn:microsoft.com/office/officeart/2005/8/layout/target3"/>
    <dgm:cxn modelId="{5F38BD94-9853-4705-A95A-BFDAAEDCF3AD}" type="presParOf" srcId="{333A1088-737F-45CB-B68E-254E46348037}" destId="{AED2198E-93D5-4001-81B4-73124B309672}" srcOrd="15" destOrd="0" presId="urn:microsoft.com/office/officeart/2005/8/layout/target3"/>
    <dgm:cxn modelId="{ADE50E9B-72B2-418C-8007-233C4497ADAE}" type="presParOf" srcId="{333A1088-737F-45CB-B68E-254E46348037}" destId="{2BE915AB-18AA-4053-B92C-3BFC9ED204BB}" srcOrd="16" destOrd="0" presId="urn:microsoft.com/office/officeart/2005/8/layout/target3"/>
    <dgm:cxn modelId="{1C469042-C7C4-4B39-9027-EE0C7F41DF1C}" type="presParOf" srcId="{333A1088-737F-45CB-B68E-254E46348037}" destId="{6BB5E863-4638-4E1D-BFDE-399D028AC4ED}" srcOrd="17" destOrd="0" presId="urn:microsoft.com/office/officeart/2005/8/layout/target3"/>
    <dgm:cxn modelId="{01A545BE-33A3-478F-A2CD-1AD94C9E014E}" type="presParOf" srcId="{333A1088-737F-45CB-B68E-254E46348037}" destId="{5A5FFA88-C948-4069-8E93-59FA12366E83}" srcOrd="18" destOrd="0" presId="urn:microsoft.com/office/officeart/2005/8/layout/target3"/>
    <dgm:cxn modelId="{D8913B6C-1A7B-4828-B66D-252B7CFEE1F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Základní škola Strančice, okres Praha - východ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Lenka Kulhavá</a:t>
          </a:r>
          <a:endParaRPr lang="cs-CZ" sz="16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 </a:t>
          </a:r>
          <a:r>
            <a:rPr lang="cs-CZ" sz="1600" kern="1200" dirty="0" smtClean="0"/>
            <a:t>VY_32_INOVACE_3.2.2.2.O </a:t>
          </a:r>
          <a:r>
            <a:rPr lang="cs-CZ" sz="1600" kern="1200" dirty="0" smtClean="0"/>
            <a:t>20</a:t>
          </a:r>
          <a:endParaRPr lang="cs-CZ" sz="16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TEMA: ANGLIČTINA</a:t>
          </a:r>
          <a:endParaRPr lang="cs-CZ" sz="16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</a:t>
          </a:r>
          <a:endParaRPr lang="cs-CZ" sz="16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C1EE07-8EFB-4B18-9A8F-17C8EFC26165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C1E8F-3688-44E0-96E8-0E15DE734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751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8BDD82B-FA14-4CB6-B683-2C3136EB178D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E7659E43-BC36-4071-B62E-E45C9284780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control" Target="../activeX/activeX12.xml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12" Type="http://schemas.openxmlformats.org/officeDocument/2006/relationships/control" Target="../activeX/activeX11.xml"/><Relationship Id="rId17" Type="http://schemas.openxmlformats.org/officeDocument/2006/relationships/image" Target="../media/image5.wmf"/><Relationship Id="rId2" Type="http://schemas.openxmlformats.org/officeDocument/2006/relationships/control" Target="../activeX/activeX1.xml"/><Relationship Id="rId16" Type="http://schemas.openxmlformats.org/officeDocument/2006/relationships/image" Target="../media/image4.png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control" Target="../activeX/activeX10.xml"/><Relationship Id="rId5" Type="http://schemas.openxmlformats.org/officeDocument/2006/relationships/control" Target="../activeX/activeX4.xml"/><Relationship Id="rId15" Type="http://schemas.openxmlformats.org/officeDocument/2006/relationships/slideLayout" Target="../slideLayouts/slideLayout7.xml"/><Relationship Id="rId10" Type="http://schemas.openxmlformats.org/officeDocument/2006/relationships/control" Target="../activeX/activeX9.xml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control" Target="../activeX/activeX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3639303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</p:spTree>
    <p:extLst>
      <p:ext uri="{BB962C8B-B14F-4D97-AF65-F5344CB8AC3E}">
        <p14:creationId xmlns:p14="http://schemas.microsoft.com/office/powerpoint/2010/main" val="350901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777686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   </a:t>
            </a:r>
            <a:r>
              <a:rPr lang="cs-CZ" sz="2400" b="1" u="sng" dirty="0" smtClean="0">
                <a:solidFill>
                  <a:schemeClr val="tx2">
                    <a:lumMod val="50000"/>
                  </a:schemeClr>
                </a:solidFill>
              </a:rPr>
              <a:t>Anotace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:</a:t>
            </a:r>
          </a:p>
          <a:p>
            <a:endParaRPr lang="cs-CZ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Prezentace je určena žákům 2. stupně ZŠ k seznámení s tvořením příslovcí z přídavných jmen, k jejich procvičení a opakování.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V první tabulce se žáci seznámí s pravidelným tvořením přídavných jmen z příslovcí i s tvořením nepravidelným.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V dalších dvou cvičeních si děti mohou procvičit použití přídavných jmen a příslovcí v kontextu - nejdříve ústně, pak písemně fixem na tabuli. Cvičení lze také 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</a:rPr>
              <a:t>použít k opakování látky nebo k testování žáků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Nakonec si žáci procvičí použití přídavných jmen a příslovcí v pohádce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</a:rPr>
              <a:t>Three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</a:rPr>
              <a:t>Little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</a:rPr>
              <a:t>Pigs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. Protože se v textu objevuje také stupňování přídavných jmen, je lépe, když této prezentaci předchází procvičení stupňování, případně prezentace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</a:rPr>
              <a:t>Comparison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</a:rPr>
              <a:t>adjectives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 marL="342900" indent="-342900">
              <a:buFont typeface="Courier New" pitchFamily="49" charset="0"/>
              <a:buChar char="o"/>
            </a:pPr>
            <a:endParaRPr lang="cs-CZ" sz="2000" dirty="0">
              <a:solidFill>
                <a:schemeClr val="tx2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   </a:t>
            </a:r>
          </a:p>
          <a:p>
            <a:pPr marL="342900" indent="-342900">
              <a:buFont typeface="Courier New" pitchFamily="49" charset="0"/>
              <a:buChar char="o"/>
            </a:pP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475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6640" cy="2057400"/>
          </a:xfrm>
          <a:solidFill>
            <a:schemeClr val="tx2">
              <a:lumMod val="40000"/>
              <a:lumOff val="60000"/>
            </a:schemeClr>
          </a:solidFill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z="4400" dirty="0" smtClean="0"/>
              <a:t>ADJECTIVES AND ADVERBS </a:t>
            </a:r>
            <a:br>
              <a:rPr lang="cs-CZ" sz="4400" dirty="0" smtClean="0"/>
            </a:b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Lenka Kulhavá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 rot="20861856">
            <a:off x="3419872" y="3973706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>
                <a:solidFill>
                  <a:schemeClr val="tx2">
                    <a:lumMod val="50000"/>
                  </a:schemeClr>
                </a:solidFill>
              </a:rPr>
              <a:t>e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asy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- 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easily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rot="1126321">
            <a:off x="6372200" y="4204538"/>
            <a:ext cx="21507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h</a:t>
            </a:r>
            <a:r>
              <a:rPr lang="cs-CZ" sz="2000" dirty="0" smtClean="0"/>
              <a:t>appy - </a:t>
            </a:r>
            <a:r>
              <a:rPr lang="cs-CZ" sz="2000" dirty="0" err="1" smtClean="0"/>
              <a:t>happily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8103" y="4974742"/>
            <a:ext cx="1939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>
                <a:solidFill>
                  <a:schemeClr val="tx2">
                    <a:lumMod val="75000"/>
                  </a:schemeClr>
                </a:solidFill>
              </a:rPr>
              <a:t>g</a:t>
            </a:r>
            <a:r>
              <a:rPr lang="cs-CZ" sz="2400" dirty="0" err="1" smtClean="0">
                <a:solidFill>
                  <a:schemeClr val="tx2">
                    <a:lumMod val="75000"/>
                  </a:schemeClr>
                </a:solidFill>
              </a:rPr>
              <a:t>ood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- </a:t>
            </a:r>
            <a:r>
              <a:rPr lang="cs-CZ" sz="2400" dirty="0" err="1" smtClean="0">
                <a:solidFill>
                  <a:schemeClr val="tx2">
                    <a:lumMod val="75000"/>
                  </a:schemeClr>
                </a:solidFill>
              </a:rPr>
              <a:t>well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908867">
            <a:off x="3779912" y="5301208"/>
            <a:ext cx="1728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>
                <a:solidFill>
                  <a:schemeClr val="tx2"/>
                </a:solidFill>
              </a:rPr>
              <a:t>s</a:t>
            </a:r>
            <a:r>
              <a:rPr lang="cs-CZ" sz="2000" dirty="0" err="1" smtClean="0">
                <a:solidFill>
                  <a:schemeClr val="tx2"/>
                </a:solidFill>
              </a:rPr>
              <a:t>low</a:t>
            </a:r>
            <a:r>
              <a:rPr lang="cs-CZ" sz="2000" dirty="0" smtClean="0">
                <a:solidFill>
                  <a:schemeClr val="tx2"/>
                </a:solidFill>
              </a:rPr>
              <a:t> - </a:t>
            </a:r>
            <a:r>
              <a:rPr lang="cs-CZ" sz="2000" dirty="0" err="1" smtClean="0">
                <a:solidFill>
                  <a:schemeClr val="tx2"/>
                </a:solidFill>
              </a:rPr>
              <a:t>slowly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20601446">
            <a:off x="6477831" y="5589240"/>
            <a:ext cx="22706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b</a:t>
            </a:r>
            <a:r>
              <a:rPr lang="cs-CZ" sz="2400" dirty="0" smtClean="0"/>
              <a:t>rave - </a:t>
            </a:r>
            <a:r>
              <a:rPr lang="cs-CZ" sz="2400" dirty="0" err="1" smtClean="0"/>
              <a:t>bravely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 rot="21141586">
            <a:off x="3757658" y="5820072"/>
            <a:ext cx="2218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f</a:t>
            </a:r>
            <a:r>
              <a:rPr lang="cs-CZ" sz="2400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ast -fast</a:t>
            </a:r>
            <a:endParaRPr lang="cs-CZ" sz="24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157618">
            <a:off x="4644007" y="6366391"/>
            <a:ext cx="2448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</a:t>
            </a:r>
            <a:r>
              <a:rPr lang="cs-CZ" sz="2000" dirty="0" err="1" smtClean="0">
                <a:solidFill>
                  <a:schemeClr val="accent6">
                    <a:lumMod val="75000"/>
                  </a:schemeClr>
                </a:solidFill>
              </a:rPr>
              <a:t>tired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cs-CZ" sz="2000" dirty="0" err="1" smtClean="0">
                <a:solidFill>
                  <a:schemeClr val="accent6">
                    <a:lumMod val="75000"/>
                  </a:schemeClr>
                </a:solidFill>
              </a:rPr>
              <a:t>tiredly</a:t>
            </a:r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319472">
            <a:off x="3923928" y="371703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quick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-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quickly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 rot="645910">
            <a:off x="6660232" y="3434335"/>
            <a:ext cx="186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sz="2400" dirty="0" err="1" smtClean="0">
                <a:solidFill>
                  <a:schemeClr val="accent6">
                    <a:lumMod val="50000"/>
                  </a:schemeClr>
                </a:solidFill>
              </a:rPr>
              <a:t>afe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- </a:t>
            </a:r>
            <a:r>
              <a:rPr lang="cs-CZ" sz="2400" dirty="0" err="1" smtClean="0">
                <a:solidFill>
                  <a:schemeClr val="accent6">
                    <a:lumMod val="50000"/>
                  </a:schemeClr>
                </a:solidFill>
              </a:rPr>
              <a:t>safely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99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52928" cy="360040"/>
          </a:xfrm>
          <a:ln w="28575"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  </a:t>
            </a:r>
            <a:r>
              <a:rPr lang="cs-CZ" sz="3600" dirty="0" smtClean="0"/>
              <a:t>ADJECTIVE: </a:t>
            </a:r>
            <a:r>
              <a:rPr lang="cs-CZ" sz="3600" dirty="0" err="1" smtClean="0"/>
              <a:t>what</a:t>
            </a:r>
            <a:r>
              <a:rPr lang="cs-CZ" dirty="0" smtClean="0"/>
              <a:t>           </a:t>
            </a:r>
            <a:r>
              <a:rPr lang="cs-CZ" sz="3600" dirty="0" smtClean="0"/>
              <a:t>ADVERB: </a:t>
            </a:r>
            <a:r>
              <a:rPr lang="cs-CZ" sz="3600" dirty="0" err="1" smtClean="0"/>
              <a:t>how</a:t>
            </a:r>
            <a:endParaRPr lang="cs-CZ" sz="36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52805091"/>
              </p:ext>
            </p:extLst>
          </p:nvPr>
        </p:nvGraphicFramePr>
        <p:xfrm>
          <a:off x="395537" y="836712"/>
          <a:ext cx="4104456" cy="6054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</a:tblGrid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b="0" i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They</a:t>
                      </a:r>
                      <a:r>
                        <a:rPr lang="cs-CZ" b="0" i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cs-CZ" b="0" i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describe</a:t>
                      </a:r>
                      <a:r>
                        <a:rPr lang="cs-CZ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cs-CZ" b="0" i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nouns</a:t>
                      </a:r>
                      <a:r>
                        <a:rPr lang="cs-CZ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cs-CZ" b="0" i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or</a:t>
                      </a:r>
                      <a:r>
                        <a:rPr lang="cs-CZ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cs-CZ" b="0" i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pronouns</a:t>
                      </a:r>
                      <a:r>
                        <a:rPr lang="cs-CZ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:</a:t>
                      </a:r>
                      <a:endParaRPr lang="cs-CZ" b="0" i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9262"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The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car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is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very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slow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.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easy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happy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quiet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brave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tired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quick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slow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safe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loud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horrible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careful</a:t>
                      </a:r>
                      <a:endParaRPr lang="cs-CZ" dirty="0"/>
                    </a:p>
                  </a:txBody>
                  <a:tcPr/>
                </a:tc>
              </a:tr>
              <a:tr h="379262">
                <a:tc>
                  <a:txBody>
                    <a:bodyPr/>
                    <a:lstStyle/>
                    <a:p>
                      <a:pPr algn="l"/>
                      <a:r>
                        <a:rPr lang="cs-CZ" i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Irregular</a:t>
                      </a:r>
                      <a:r>
                        <a:rPr lang="cs-CZ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:           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good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fast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926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hard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Zástupný symbol pro obsah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59637007"/>
              </p:ext>
            </p:extLst>
          </p:nvPr>
        </p:nvGraphicFramePr>
        <p:xfrm>
          <a:off x="4572001" y="836715"/>
          <a:ext cx="4176464" cy="6071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/>
              </a:tblGrid>
              <a:tr h="370150">
                <a:tc>
                  <a:txBody>
                    <a:bodyPr/>
                    <a:lstStyle/>
                    <a:p>
                      <a:r>
                        <a:rPr lang="cs-CZ" b="0" i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They</a:t>
                      </a:r>
                      <a:r>
                        <a:rPr lang="cs-CZ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cs-CZ" b="0" i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describe</a:t>
                      </a:r>
                      <a:r>
                        <a:rPr lang="cs-CZ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cs-CZ" b="0" i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verbs</a:t>
                      </a:r>
                      <a:r>
                        <a:rPr lang="cs-CZ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:</a:t>
                      </a:r>
                      <a:endParaRPr lang="cs-CZ" b="0" i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80791">
                <a:tc>
                  <a:txBody>
                    <a:bodyPr/>
                    <a:lstStyle/>
                    <a:p>
                      <a:r>
                        <a:rPr lang="cs-CZ" dirty="0" smtClean="0"/>
                        <a:t>He </a:t>
                      </a:r>
                      <a:r>
                        <a:rPr lang="cs-CZ" dirty="0" err="1" smtClean="0"/>
                        <a:t>opened</a:t>
                      </a:r>
                      <a:r>
                        <a:rPr lang="cs-CZ" dirty="0" smtClean="0"/>
                        <a:t> his </a:t>
                      </a:r>
                      <a:r>
                        <a:rPr lang="cs-CZ" dirty="0" err="1" smtClean="0"/>
                        <a:t>eyes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slow</a:t>
                      </a:r>
                      <a:r>
                        <a:rPr lang="cs-CZ" b="1" u="sng" dirty="0" err="1" smtClean="0">
                          <a:solidFill>
                            <a:srgbClr val="002060"/>
                          </a:solidFill>
                        </a:rPr>
                        <a:t>ly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.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easily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happily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quietly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bravely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tiredly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quickly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slowly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safely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loudly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horribly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carefully</a:t>
                      </a:r>
                      <a:endParaRPr lang="cs-CZ" dirty="0"/>
                    </a:p>
                  </a:txBody>
                  <a:tcPr/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well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807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fast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015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hard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6038590" y="5417218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6030698" y="5053133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6012160" y="4665418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6017715" y="4284960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038590" y="3872927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012160" y="3492035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5998067" y="3115612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5998068" y="2777276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012160" y="2420888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012159" y="2017890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6012160" y="1594226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6038590" y="5778162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6070253" y="6163085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6070252" y="6536523"/>
            <a:ext cx="1310061" cy="338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5121"/>
            <a:ext cx="9144000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chemeClr val="tx2">
                    <a:lumMod val="50000"/>
                  </a:schemeClr>
                </a:solidFill>
              </a:rPr>
              <a:t>Write down the correct form of the word in brackets (adjective or adverb)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:</a:t>
            </a:r>
          </a:p>
          <a:p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cs-CZ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836712"/>
            <a:ext cx="9144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boy </a:t>
            </a:r>
            <a:r>
              <a:rPr lang="cs-CZ" dirty="0" err="1" smtClean="0"/>
              <a:t>pushed</a:t>
            </a:r>
            <a:r>
              <a:rPr lang="cs-CZ" dirty="0" smtClean="0"/>
              <a:t> </a:t>
            </a:r>
            <a:r>
              <a:rPr lang="cs-CZ" dirty="0" err="1" smtClean="0"/>
              <a:t>him</a:t>
            </a:r>
            <a:r>
              <a:rPr lang="cs-CZ" dirty="0" smtClean="0"/>
              <a:t> very …………….. (hard, </a:t>
            </a:r>
            <a:r>
              <a:rPr lang="cs-CZ" dirty="0" err="1" smtClean="0"/>
              <a:t>hardly</a:t>
            </a:r>
            <a:r>
              <a:rPr lang="cs-CZ" dirty="0" smtClean="0"/>
              <a:t>).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very …………… </a:t>
            </a:r>
            <a:r>
              <a:rPr lang="cs-CZ" dirty="0" err="1" smtClean="0"/>
              <a:t>She</a:t>
            </a:r>
            <a:r>
              <a:rPr lang="cs-CZ" dirty="0" smtClean="0"/>
              <a:t> ´s </a:t>
            </a:r>
            <a:r>
              <a:rPr lang="cs-CZ" dirty="0" err="1" smtClean="0"/>
              <a:t>talking</a:t>
            </a:r>
            <a:r>
              <a:rPr lang="cs-CZ" dirty="0" smtClean="0"/>
              <a:t> to </a:t>
            </a:r>
            <a:r>
              <a:rPr lang="cs-CZ" dirty="0" err="1" smtClean="0"/>
              <a:t>him</a:t>
            </a:r>
            <a:r>
              <a:rPr lang="cs-CZ" dirty="0" smtClean="0"/>
              <a:t> very ………………(</a:t>
            </a:r>
            <a:r>
              <a:rPr lang="cs-CZ" dirty="0" err="1" smtClean="0"/>
              <a:t>unhappy</a:t>
            </a:r>
            <a:r>
              <a:rPr lang="cs-CZ" dirty="0" smtClean="0"/>
              <a:t>, </a:t>
            </a:r>
            <a:r>
              <a:rPr lang="cs-CZ" dirty="0" err="1" smtClean="0"/>
              <a:t>unhappilly</a:t>
            </a:r>
            <a:r>
              <a:rPr lang="cs-CZ" dirty="0" smtClean="0"/>
              <a:t>)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a……………</a:t>
            </a:r>
            <a:r>
              <a:rPr lang="cs-CZ" dirty="0" err="1" smtClean="0"/>
              <a:t>worker</a:t>
            </a:r>
            <a:r>
              <a:rPr lang="cs-CZ" dirty="0" smtClean="0"/>
              <a:t>. He </a:t>
            </a:r>
            <a:r>
              <a:rPr lang="cs-CZ" dirty="0" err="1" smtClean="0"/>
              <a:t>works</a:t>
            </a:r>
            <a:r>
              <a:rPr lang="cs-CZ" dirty="0" smtClean="0"/>
              <a:t> very ………………(</a:t>
            </a:r>
            <a:r>
              <a:rPr lang="cs-CZ" dirty="0" err="1" smtClean="0"/>
              <a:t>good</a:t>
            </a:r>
            <a:r>
              <a:rPr lang="cs-CZ" dirty="0" smtClean="0"/>
              <a:t>, </a:t>
            </a:r>
            <a:r>
              <a:rPr lang="cs-CZ" dirty="0" err="1" smtClean="0"/>
              <a:t>well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really</a:t>
            </a:r>
            <a:r>
              <a:rPr lang="cs-CZ" dirty="0" smtClean="0"/>
              <a:t> ……………….(</a:t>
            </a:r>
            <a:r>
              <a:rPr lang="cs-CZ" dirty="0" err="1" smtClean="0"/>
              <a:t>easy</a:t>
            </a:r>
            <a:r>
              <a:rPr lang="cs-CZ" dirty="0" smtClean="0"/>
              <a:t>, </a:t>
            </a:r>
            <a:r>
              <a:rPr lang="cs-CZ" dirty="0" err="1" smtClean="0"/>
              <a:t>easily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Those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are </a:t>
            </a:r>
            <a:r>
              <a:rPr lang="cs-CZ" dirty="0" err="1" smtClean="0"/>
              <a:t>speaking</a:t>
            </a:r>
            <a:r>
              <a:rPr lang="cs-CZ" dirty="0" smtClean="0"/>
              <a:t> ……………….(</a:t>
            </a:r>
            <a:r>
              <a:rPr lang="cs-CZ" dirty="0" err="1" smtClean="0"/>
              <a:t>quiet</a:t>
            </a:r>
            <a:r>
              <a:rPr lang="cs-CZ" dirty="0" smtClean="0"/>
              <a:t>, </a:t>
            </a:r>
            <a:r>
              <a:rPr lang="cs-CZ" dirty="0" err="1" smtClean="0"/>
              <a:t>quietly</a:t>
            </a:r>
            <a:r>
              <a:rPr lang="cs-CZ" dirty="0" smtClean="0"/>
              <a:t>)</a:t>
            </a:r>
          </a:p>
          <a:p>
            <a:r>
              <a:rPr lang="cs-CZ" dirty="0" smtClean="0"/>
              <a:t>Jane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very …………….....(</a:t>
            </a:r>
            <a:r>
              <a:rPr lang="cs-CZ" dirty="0" err="1" smtClean="0"/>
              <a:t>good</a:t>
            </a:r>
            <a:r>
              <a:rPr lang="cs-CZ" dirty="0" smtClean="0"/>
              <a:t>, </a:t>
            </a:r>
            <a:r>
              <a:rPr lang="cs-CZ" dirty="0" err="1" smtClean="0"/>
              <a:t>well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Tigers</a:t>
            </a:r>
            <a:r>
              <a:rPr lang="cs-CZ" dirty="0" smtClean="0"/>
              <a:t> are </a:t>
            </a:r>
            <a:r>
              <a:rPr lang="cs-CZ" dirty="0" err="1" smtClean="0"/>
              <a:t>said</a:t>
            </a:r>
            <a:r>
              <a:rPr lang="cs-CZ" dirty="0" smtClean="0"/>
              <a:t> to </a:t>
            </a:r>
            <a:r>
              <a:rPr lang="cs-CZ" dirty="0" err="1" smtClean="0"/>
              <a:t>be</a:t>
            </a:r>
            <a:r>
              <a:rPr lang="cs-CZ" dirty="0" smtClean="0"/>
              <a:t> …………….</a:t>
            </a:r>
            <a:r>
              <a:rPr lang="cs-CZ" dirty="0" err="1" smtClean="0"/>
              <a:t>animals</a:t>
            </a:r>
            <a:r>
              <a:rPr lang="cs-CZ" dirty="0" smtClean="0"/>
              <a:t> (</a:t>
            </a:r>
            <a:r>
              <a:rPr lang="cs-CZ" dirty="0" err="1" smtClean="0"/>
              <a:t>brave,bravely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 </a:t>
            </a:r>
            <a:r>
              <a:rPr lang="cs-CZ" dirty="0" err="1" smtClean="0"/>
              <a:t>player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……………...(</a:t>
            </a:r>
            <a:r>
              <a:rPr lang="cs-CZ" dirty="0" err="1" smtClean="0"/>
              <a:t>tired</a:t>
            </a:r>
            <a:r>
              <a:rPr lang="cs-CZ" dirty="0" smtClean="0"/>
              <a:t>, </a:t>
            </a:r>
            <a:r>
              <a:rPr lang="cs-CZ" dirty="0" err="1" smtClean="0"/>
              <a:t>tiredly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Cheetahs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run …………..(</a:t>
            </a:r>
            <a:r>
              <a:rPr lang="cs-CZ" dirty="0" err="1" smtClean="0"/>
              <a:t>quick</a:t>
            </a:r>
            <a:r>
              <a:rPr lang="cs-CZ" dirty="0" smtClean="0"/>
              <a:t>, </a:t>
            </a:r>
            <a:r>
              <a:rPr lang="cs-CZ" dirty="0" err="1" smtClean="0"/>
              <a:t>quickly</a:t>
            </a:r>
            <a:r>
              <a:rPr lang="cs-CZ" dirty="0" smtClean="0"/>
              <a:t>)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can</a:t>
            </a:r>
            <a:r>
              <a:rPr lang="cs-CZ" dirty="0" smtClean="0"/>
              <a:t> lift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weight</a:t>
            </a:r>
            <a:r>
              <a:rPr lang="cs-CZ" dirty="0" smtClean="0"/>
              <a:t> …………….(</a:t>
            </a:r>
            <a:r>
              <a:rPr lang="cs-CZ" dirty="0" err="1" smtClean="0"/>
              <a:t>easy</a:t>
            </a:r>
            <a:r>
              <a:rPr lang="cs-CZ" dirty="0" smtClean="0"/>
              <a:t>, </a:t>
            </a:r>
            <a:r>
              <a:rPr lang="cs-CZ" dirty="0" err="1" smtClean="0"/>
              <a:t>easily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children</a:t>
            </a:r>
            <a:r>
              <a:rPr lang="cs-CZ" dirty="0" smtClean="0"/>
              <a:t> are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game ………………..(happy, </a:t>
            </a:r>
            <a:r>
              <a:rPr lang="cs-CZ" dirty="0" err="1" smtClean="0"/>
              <a:t>happily</a:t>
            </a:r>
            <a:r>
              <a:rPr lang="cs-CZ" dirty="0" smtClean="0"/>
              <a:t>)</a:t>
            </a:r>
          </a:p>
          <a:p>
            <a:r>
              <a:rPr lang="cs-CZ" dirty="0" smtClean="0"/>
              <a:t>George </a:t>
            </a:r>
            <a:r>
              <a:rPr lang="cs-CZ" dirty="0" err="1" smtClean="0"/>
              <a:t>is</a:t>
            </a:r>
            <a:r>
              <a:rPr lang="cs-CZ" dirty="0" smtClean="0"/>
              <a:t> a ……….. </a:t>
            </a:r>
            <a:r>
              <a:rPr lang="cs-CZ" dirty="0" err="1"/>
              <a:t>s</a:t>
            </a:r>
            <a:r>
              <a:rPr lang="cs-CZ" dirty="0" err="1" smtClean="0"/>
              <a:t>kier</a:t>
            </a:r>
            <a:r>
              <a:rPr lang="cs-CZ" dirty="0" smtClean="0"/>
              <a:t>. (</a:t>
            </a:r>
            <a:r>
              <a:rPr lang="cs-CZ" dirty="0" err="1" smtClean="0"/>
              <a:t>good</a:t>
            </a:r>
            <a:r>
              <a:rPr lang="cs-CZ" dirty="0" smtClean="0"/>
              <a:t>, </a:t>
            </a:r>
            <a:r>
              <a:rPr lang="cs-CZ" dirty="0" err="1" smtClean="0"/>
              <a:t>well</a:t>
            </a:r>
            <a:r>
              <a:rPr lang="cs-CZ" dirty="0" smtClean="0"/>
              <a:t>)</a:t>
            </a:r>
          </a:p>
          <a:p>
            <a:r>
              <a:rPr lang="cs-CZ" dirty="0" smtClean="0"/>
              <a:t>Ann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writing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postcard</a:t>
            </a:r>
            <a:r>
              <a:rPr lang="cs-CZ" dirty="0" smtClean="0"/>
              <a:t> ………….. (</a:t>
            </a:r>
            <a:r>
              <a:rPr lang="cs-CZ" dirty="0" err="1" smtClean="0"/>
              <a:t>slow</a:t>
            </a:r>
            <a:r>
              <a:rPr lang="cs-CZ" dirty="0" smtClean="0"/>
              <a:t>, </a:t>
            </a:r>
            <a:r>
              <a:rPr lang="cs-CZ" dirty="0" err="1" smtClean="0"/>
              <a:t>slowly</a:t>
            </a:r>
            <a:r>
              <a:rPr lang="cs-CZ" dirty="0" smtClean="0"/>
              <a:t>)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think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do </a:t>
            </a:r>
            <a:r>
              <a:rPr lang="cs-CZ" dirty="0" err="1" smtClean="0"/>
              <a:t>it</a:t>
            </a:r>
            <a:r>
              <a:rPr lang="cs-CZ" dirty="0" smtClean="0"/>
              <a:t> …………….(</a:t>
            </a:r>
            <a:r>
              <a:rPr lang="cs-CZ" dirty="0" err="1" smtClean="0"/>
              <a:t>easy</a:t>
            </a:r>
            <a:r>
              <a:rPr lang="cs-CZ" dirty="0" smtClean="0"/>
              <a:t>, </a:t>
            </a:r>
            <a:r>
              <a:rPr lang="cs-CZ" dirty="0" err="1" smtClean="0"/>
              <a:t>easily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Mice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move</a:t>
            </a:r>
            <a:r>
              <a:rPr lang="cs-CZ" dirty="0" smtClean="0"/>
              <a:t> very ………………..(</a:t>
            </a:r>
            <a:r>
              <a:rPr lang="cs-CZ" dirty="0" err="1" smtClean="0"/>
              <a:t>quiet</a:t>
            </a:r>
            <a:r>
              <a:rPr lang="cs-CZ" dirty="0" smtClean="0"/>
              <a:t>, </a:t>
            </a:r>
            <a:r>
              <a:rPr lang="cs-CZ" dirty="0" err="1" smtClean="0"/>
              <a:t>quietly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Knights</a:t>
            </a:r>
            <a:r>
              <a:rPr lang="cs-CZ" dirty="0" smtClean="0"/>
              <a:t> </a:t>
            </a:r>
            <a:r>
              <a:rPr lang="cs-CZ" dirty="0" err="1" smtClean="0"/>
              <a:t>usually</a:t>
            </a:r>
            <a:r>
              <a:rPr lang="cs-CZ" dirty="0" smtClean="0"/>
              <a:t> </a:t>
            </a:r>
            <a:r>
              <a:rPr lang="cs-CZ" dirty="0" err="1" smtClean="0"/>
              <a:t>fight</a:t>
            </a:r>
            <a:r>
              <a:rPr lang="cs-CZ" dirty="0" smtClean="0"/>
              <a:t> ………………( brave, </a:t>
            </a:r>
            <a:r>
              <a:rPr lang="cs-CZ" dirty="0" err="1" smtClean="0"/>
              <a:t>bravely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girl are </a:t>
            </a:r>
            <a:r>
              <a:rPr lang="cs-CZ" dirty="0" err="1" smtClean="0"/>
              <a:t>singing</a:t>
            </a:r>
            <a:r>
              <a:rPr lang="cs-CZ" dirty="0" smtClean="0"/>
              <a:t> ………….. (happy, </a:t>
            </a:r>
            <a:r>
              <a:rPr lang="cs-CZ" dirty="0" err="1" smtClean="0"/>
              <a:t>happily</a:t>
            </a:r>
            <a:r>
              <a:rPr lang="cs-CZ" dirty="0" smtClean="0"/>
              <a:t>).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grabbed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bag</a:t>
            </a:r>
            <a:r>
              <a:rPr lang="cs-CZ" dirty="0" smtClean="0"/>
              <a:t> and </a:t>
            </a:r>
            <a:r>
              <a:rPr lang="cs-CZ" dirty="0" err="1" smtClean="0"/>
              <a:t>pulled</a:t>
            </a:r>
            <a:r>
              <a:rPr lang="cs-CZ" dirty="0" smtClean="0"/>
              <a:t> ………………….(hard, </a:t>
            </a:r>
            <a:r>
              <a:rPr lang="cs-CZ" dirty="0" err="1" smtClean="0"/>
              <a:t>hardly</a:t>
            </a:r>
            <a:r>
              <a:rPr lang="cs-CZ" dirty="0" smtClean="0"/>
              <a:t>)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drove</a:t>
            </a:r>
            <a:r>
              <a:rPr lang="cs-CZ" dirty="0" smtClean="0"/>
              <a:t> as ……………as </a:t>
            </a:r>
            <a:r>
              <a:rPr lang="cs-CZ" dirty="0" err="1" smtClean="0"/>
              <a:t>possible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airport</a:t>
            </a:r>
            <a:r>
              <a:rPr lang="cs-CZ" dirty="0" smtClean="0"/>
              <a:t> (fast, </a:t>
            </a:r>
            <a:r>
              <a:rPr lang="cs-CZ" dirty="0" err="1" smtClean="0"/>
              <a:t>fastly</a:t>
            </a:r>
            <a:r>
              <a:rPr lang="cs-CZ" dirty="0" smtClean="0"/>
              <a:t>)</a:t>
            </a:r>
          </a:p>
          <a:p>
            <a:r>
              <a:rPr lang="cs-CZ" dirty="0" smtClean="0"/>
              <a:t>Great. </a:t>
            </a:r>
            <a:r>
              <a:rPr lang="cs-CZ" dirty="0" err="1" smtClean="0"/>
              <a:t>You´ve</a:t>
            </a:r>
            <a:r>
              <a:rPr lang="cs-CZ" dirty="0" smtClean="0"/>
              <a:t> done </a:t>
            </a:r>
            <a:r>
              <a:rPr lang="cs-CZ" dirty="0" err="1" smtClean="0"/>
              <a:t>that</a:t>
            </a:r>
            <a:r>
              <a:rPr lang="cs-CZ" dirty="0" smtClean="0"/>
              <a:t> very …………….(</a:t>
            </a:r>
            <a:r>
              <a:rPr lang="cs-CZ" dirty="0" err="1" smtClean="0"/>
              <a:t>good</a:t>
            </a:r>
            <a:r>
              <a:rPr lang="cs-CZ" dirty="0" smtClean="0"/>
              <a:t>, </a:t>
            </a:r>
            <a:r>
              <a:rPr lang="cs-CZ" dirty="0" err="1" smtClean="0"/>
              <a:t>well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door</a:t>
            </a:r>
            <a:r>
              <a:rPr lang="cs-CZ" dirty="0" smtClean="0"/>
              <a:t> </a:t>
            </a:r>
            <a:r>
              <a:rPr lang="cs-CZ" dirty="0" err="1" smtClean="0"/>
              <a:t>behind</a:t>
            </a:r>
            <a:r>
              <a:rPr lang="cs-CZ" dirty="0" smtClean="0"/>
              <a:t> </a:t>
            </a:r>
            <a:r>
              <a:rPr lang="cs-CZ" dirty="0" err="1" smtClean="0"/>
              <a:t>him</a:t>
            </a:r>
            <a:r>
              <a:rPr lang="cs-CZ" dirty="0" smtClean="0"/>
              <a:t> …………….</a:t>
            </a:r>
            <a:r>
              <a:rPr lang="cs-CZ" dirty="0" err="1" smtClean="0"/>
              <a:t>opened</a:t>
            </a:r>
            <a:r>
              <a:rPr lang="cs-CZ" dirty="0" smtClean="0"/>
              <a:t>. (</a:t>
            </a:r>
            <a:r>
              <a:rPr lang="cs-CZ" dirty="0" err="1" smtClean="0"/>
              <a:t>sudden</a:t>
            </a:r>
            <a:r>
              <a:rPr lang="cs-CZ" dirty="0" smtClean="0"/>
              <a:t>, </a:t>
            </a:r>
            <a:r>
              <a:rPr lang="cs-CZ" dirty="0" err="1" smtClean="0"/>
              <a:t>suddenly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706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404664"/>
            <a:ext cx="9144000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0" y="404664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i="1" dirty="0" smtClean="0">
                <a:solidFill>
                  <a:schemeClr val="tx2">
                    <a:lumMod val="50000"/>
                  </a:schemeClr>
                </a:solidFill>
              </a:rPr>
              <a:t>Write down the correct form of the word in brackets (adjective or adverb)</a:t>
            </a:r>
            <a:r>
              <a:rPr lang="cs-CZ" sz="2000" i="1" dirty="0" smtClean="0">
                <a:solidFill>
                  <a:schemeClr val="tx2">
                    <a:lumMod val="50000"/>
                  </a:schemeClr>
                </a:solidFill>
              </a:rPr>
              <a:t>:</a:t>
            </a:r>
          </a:p>
          <a:p>
            <a:endParaRPr lang="en-US" sz="2000" i="1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sz="2000" dirty="0" smtClean="0"/>
              <a:t>Tom is</a:t>
            </a:r>
            <a:r>
              <a:rPr lang="cs-CZ" sz="2000" dirty="0" smtClean="0"/>
              <a:t> …………</a:t>
            </a:r>
            <a:r>
              <a:rPr lang="en-US" sz="2000" dirty="0" smtClean="0"/>
              <a:t> . He works</a:t>
            </a:r>
            <a:r>
              <a:rPr lang="cs-CZ" sz="2000" dirty="0" smtClean="0"/>
              <a:t>……………….</a:t>
            </a:r>
            <a:r>
              <a:rPr lang="en-US" sz="2000" dirty="0" smtClean="0"/>
              <a:t> (slow)</a:t>
            </a:r>
          </a:p>
          <a:p>
            <a:r>
              <a:rPr lang="en-US" sz="2000" dirty="0" smtClean="0"/>
              <a:t>Sue is a</a:t>
            </a:r>
            <a:r>
              <a:rPr lang="cs-CZ" sz="2000" dirty="0" smtClean="0"/>
              <a:t> ……….</a:t>
            </a:r>
            <a:r>
              <a:rPr lang="en-US" sz="2000" dirty="0" smtClean="0"/>
              <a:t> girl. She climbed up the ladder </a:t>
            </a:r>
            <a:r>
              <a:rPr lang="cs-CZ" sz="2000" dirty="0" smtClean="0"/>
              <a:t>……………</a:t>
            </a:r>
            <a:r>
              <a:rPr lang="en-US" sz="2000" dirty="0" smtClean="0"/>
              <a:t> (careful) </a:t>
            </a:r>
            <a:r>
              <a:rPr lang="cs-CZ" sz="2000" dirty="0" smtClean="0"/>
              <a:t>.</a:t>
            </a:r>
            <a:r>
              <a:rPr lang="en-US" sz="2000" dirty="0" smtClean="0"/>
              <a:t> </a:t>
            </a:r>
          </a:p>
          <a:p>
            <a:r>
              <a:rPr lang="en-US" sz="2000" dirty="0" smtClean="0"/>
              <a:t>The dog is</a:t>
            </a:r>
            <a:r>
              <a:rPr lang="cs-CZ" sz="2000" dirty="0" smtClean="0"/>
              <a:t> ……….</a:t>
            </a:r>
            <a:r>
              <a:rPr lang="en-US" sz="2000" dirty="0" smtClean="0"/>
              <a:t>. It barks </a:t>
            </a:r>
            <a:r>
              <a:rPr lang="cs-CZ" sz="2000" dirty="0" smtClean="0"/>
              <a:t>…………….</a:t>
            </a:r>
            <a:r>
              <a:rPr lang="en-US" sz="2000" dirty="0" smtClean="0"/>
              <a:t> (angry) </a:t>
            </a:r>
          </a:p>
          <a:p>
            <a:r>
              <a:rPr lang="en-US" sz="2000" dirty="0" smtClean="0"/>
              <a:t>He acted</a:t>
            </a:r>
            <a:r>
              <a:rPr lang="cs-CZ" sz="2000" dirty="0" smtClean="0"/>
              <a:t> ……………</a:t>
            </a:r>
            <a:r>
              <a:rPr lang="en-US" sz="2000" dirty="0" smtClean="0"/>
              <a:t>. He's an </a:t>
            </a:r>
            <a:r>
              <a:rPr lang="cs-CZ" sz="2000" dirty="0" smtClean="0"/>
              <a:t>…………</a:t>
            </a:r>
            <a:r>
              <a:rPr lang="en-US" sz="2000" dirty="0" smtClean="0"/>
              <a:t>actor. (excellent) </a:t>
            </a:r>
          </a:p>
          <a:p>
            <a:r>
              <a:rPr lang="en-US" sz="2000" dirty="0" smtClean="0"/>
              <a:t>They learn English</a:t>
            </a:r>
            <a:r>
              <a:rPr lang="cs-CZ" sz="2000" dirty="0" smtClean="0"/>
              <a:t> ………..</a:t>
            </a:r>
            <a:r>
              <a:rPr lang="en-US" sz="2000" dirty="0" smtClean="0"/>
              <a:t>They think English is an </a:t>
            </a:r>
            <a:r>
              <a:rPr lang="cs-CZ" sz="2000" dirty="0" smtClean="0"/>
              <a:t>………</a:t>
            </a:r>
            <a:r>
              <a:rPr lang="en-US" sz="2000" dirty="0" smtClean="0"/>
              <a:t>language. (easy) </a:t>
            </a:r>
          </a:p>
          <a:p>
            <a:r>
              <a:rPr lang="en-US" sz="2000" dirty="0" smtClean="0"/>
              <a:t>Max is a </a:t>
            </a:r>
            <a:r>
              <a:rPr lang="cs-CZ" sz="2000" dirty="0" smtClean="0"/>
              <a:t>………..</a:t>
            </a:r>
            <a:r>
              <a:rPr lang="en-US" sz="2000" dirty="0" smtClean="0"/>
              <a:t>singer. He sings </a:t>
            </a:r>
            <a:r>
              <a:rPr lang="cs-CZ" sz="2000" dirty="0" smtClean="0"/>
              <a:t>………….</a:t>
            </a:r>
            <a:r>
              <a:rPr lang="en-US" sz="2000" dirty="0" smtClean="0"/>
              <a:t>. (good)</a:t>
            </a:r>
          </a:p>
          <a:p>
            <a:r>
              <a:rPr lang="en-US" sz="2000" dirty="0" smtClean="0"/>
              <a:t>It's </a:t>
            </a:r>
            <a:r>
              <a:rPr lang="cs-CZ" sz="2000" dirty="0" smtClean="0"/>
              <a:t>…….</a:t>
            </a:r>
            <a:r>
              <a:rPr lang="en-US" sz="2000" dirty="0" smtClean="0"/>
              <a:t>cold today. The cold wind is </a:t>
            </a:r>
            <a:r>
              <a:rPr lang="cs-CZ" sz="2000" dirty="0" smtClean="0"/>
              <a:t>………..</a:t>
            </a:r>
            <a:r>
              <a:rPr lang="en-US" sz="2000" dirty="0" smtClean="0"/>
              <a:t>. (awful)</a:t>
            </a:r>
          </a:p>
          <a:p>
            <a:r>
              <a:rPr lang="en-US" sz="2000" dirty="0" smtClean="0"/>
              <a:t>Dogs rely on their noses as they can smell</a:t>
            </a:r>
            <a:r>
              <a:rPr lang="cs-CZ" sz="2000" dirty="0" smtClean="0"/>
              <a:t>….</a:t>
            </a:r>
            <a:r>
              <a:rPr lang="en-US" sz="2000" dirty="0" smtClean="0"/>
              <a:t> (extreme / good) . If that is true, why does dog food smell so </a:t>
            </a:r>
            <a:r>
              <a:rPr lang="cs-CZ" sz="2000" dirty="0" smtClean="0"/>
              <a:t>……………..</a:t>
            </a:r>
            <a:r>
              <a:rPr lang="en-US" sz="2000" dirty="0" smtClean="0"/>
              <a:t>(terrible) ? </a:t>
            </a:r>
          </a:p>
          <a:p>
            <a:r>
              <a:rPr lang="en-US" sz="2000" dirty="0" smtClean="0"/>
              <a:t>The little boy looked</a:t>
            </a:r>
            <a:r>
              <a:rPr lang="cs-CZ" sz="2000" dirty="0" smtClean="0"/>
              <a:t>…..</a:t>
            </a:r>
            <a:r>
              <a:rPr lang="en-US" sz="2000" dirty="0" smtClean="0"/>
              <a:t> . I went over to comfort him and he looked at me </a:t>
            </a:r>
            <a:r>
              <a:rPr lang="cs-CZ" sz="2000" dirty="0" smtClean="0"/>
              <a:t>……</a:t>
            </a:r>
            <a:r>
              <a:rPr lang="en-US" sz="2000" dirty="0" smtClean="0"/>
              <a:t>. (sad)</a:t>
            </a:r>
          </a:p>
          <a:p>
            <a:r>
              <a:rPr lang="en-US" sz="2000" dirty="0" smtClean="0"/>
              <a:t>I tasted the soup</a:t>
            </a:r>
            <a:r>
              <a:rPr lang="cs-CZ" sz="2000" dirty="0" smtClean="0"/>
              <a:t>…………..</a:t>
            </a:r>
            <a:r>
              <a:rPr lang="en-US" sz="2000" dirty="0" smtClean="0"/>
              <a:t> (careful) but it tasted</a:t>
            </a:r>
            <a:r>
              <a:rPr lang="cs-CZ" sz="2000" dirty="0" smtClean="0"/>
              <a:t>………………</a:t>
            </a:r>
            <a:r>
              <a:rPr lang="en-US" sz="2000" dirty="0" smtClean="0"/>
              <a:t> (wonderful) .</a:t>
            </a:r>
            <a:endParaRPr lang="cs-CZ" sz="2000" dirty="0" smtClean="0"/>
          </a:p>
          <a:p>
            <a:r>
              <a:rPr lang="cs-CZ" sz="2000" dirty="0" err="1" smtClean="0"/>
              <a:t>She</a:t>
            </a:r>
            <a:r>
              <a:rPr lang="cs-CZ" sz="2000" dirty="0" smtClean="0"/>
              <a:t> </a:t>
            </a:r>
            <a:r>
              <a:rPr lang="cs-CZ" sz="2000" dirty="0" err="1" smtClean="0"/>
              <a:t>drove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car very……..(</a:t>
            </a:r>
            <a:r>
              <a:rPr lang="cs-CZ" sz="2000" dirty="0" err="1" smtClean="0"/>
              <a:t>slow</a:t>
            </a:r>
            <a:r>
              <a:rPr lang="cs-CZ" sz="2000" dirty="0" smtClean="0"/>
              <a:t>).</a:t>
            </a:r>
          </a:p>
          <a:p>
            <a:r>
              <a:rPr lang="cs-CZ" sz="2000" dirty="0" err="1" smtClean="0"/>
              <a:t>The</a:t>
            </a:r>
            <a:r>
              <a:rPr lang="cs-CZ" sz="2000" dirty="0" smtClean="0"/>
              <a:t> pilot </a:t>
            </a:r>
            <a:r>
              <a:rPr lang="cs-CZ" sz="2000" dirty="0" err="1" smtClean="0"/>
              <a:t>flew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plane …… (</a:t>
            </a:r>
            <a:r>
              <a:rPr lang="cs-CZ" sz="2000" dirty="0" err="1" smtClean="0"/>
              <a:t>safe</a:t>
            </a:r>
            <a:r>
              <a:rPr lang="cs-CZ" sz="2000" dirty="0" smtClean="0"/>
              <a:t>).</a:t>
            </a:r>
          </a:p>
          <a:p>
            <a:r>
              <a:rPr lang="cs-CZ" sz="2000" dirty="0" err="1" smtClean="0"/>
              <a:t>Dad</a:t>
            </a:r>
            <a:r>
              <a:rPr lang="cs-CZ" sz="2000" dirty="0" smtClean="0"/>
              <a:t> </a:t>
            </a:r>
            <a:r>
              <a:rPr lang="cs-CZ" sz="2000" dirty="0" err="1" smtClean="0"/>
              <a:t>can</a:t>
            </a:r>
            <a:r>
              <a:rPr lang="cs-CZ" sz="2000" dirty="0" smtClean="0"/>
              <a:t> drive very ……….(</a:t>
            </a:r>
            <a:r>
              <a:rPr lang="cs-CZ" sz="2000" dirty="0" err="1" smtClean="0"/>
              <a:t>good</a:t>
            </a:r>
            <a:r>
              <a:rPr lang="cs-CZ" sz="2000" dirty="0" smtClean="0"/>
              <a:t>).</a:t>
            </a:r>
          </a:p>
          <a:p>
            <a:r>
              <a:rPr lang="cs-CZ" sz="2000" dirty="0" smtClean="0"/>
              <a:t>He made a ………</a:t>
            </a:r>
            <a:r>
              <a:rPr lang="cs-CZ" sz="2000" dirty="0" err="1" smtClean="0"/>
              <a:t>noise</a:t>
            </a:r>
            <a:r>
              <a:rPr lang="cs-CZ" sz="2000" dirty="0" smtClean="0"/>
              <a:t>. (</a:t>
            </a:r>
            <a:r>
              <a:rPr lang="cs-CZ" sz="2000" dirty="0" err="1" smtClean="0"/>
              <a:t>loud</a:t>
            </a:r>
            <a:r>
              <a:rPr lang="cs-CZ" sz="2000" dirty="0" smtClean="0"/>
              <a:t>).</a:t>
            </a:r>
          </a:p>
          <a:p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doctor</a:t>
            </a:r>
            <a:r>
              <a:rPr lang="cs-CZ" sz="2000" dirty="0" smtClean="0"/>
              <a:t> </a:t>
            </a:r>
            <a:r>
              <a:rPr lang="cs-CZ" sz="2000" dirty="0" err="1" smtClean="0"/>
              <a:t>spoke</a:t>
            </a:r>
            <a:r>
              <a:rPr lang="cs-CZ" sz="2000" dirty="0" smtClean="0"/>
              <a:t> ……….(</a:t>
            </a:r>
            <a:r>
              <a:rPr lang="cs-CZ" sz="2000" dirty="0" err="1" smtClean="0"/>
              <a:t>quiet</a:t>
            </a:r>
            <a:r>
              <a:rPr lang="cs-CZ" sz="2000" dirty="0" smtClean="0"/>
              <a:t>).</a:t>
            </a:r>
          </a:p>
          <a:p>
            <a:r>
              <a:rPr lang="cs-CZ" sz="2000" dirty="0" smtClean="0"/>
              <a:t>He </a:t>
            </a:r>
            <a:r>
              <a:rPr lang="cs-CZ" sz="2000" dirty="0" err="1" smtClean="0"/>
              <a:t>was</a:t>
            </a:r>
            <a:r>
              <a:rPr lang="cs-CZ" sz="2000" dirty="0" smtClean="0"/>
              <a:t> a……………….. </a:t>
            </a:r>
            <a:r>
              <a:rPr lang="cs-CZ" sz="2000" dirty="0"/>
              <a:t>m</a:t>
            </a:r>
            <a:r>
              <a:rPr lang="cs-CZ" sz="2000" dirty="0" smtClean="0"/>
              <a:t>an (</a:t>
            </a:r>
            <a:r>
              <a:rPr lang="cs-CZ" sz="2000" dirty="0" err="1" smtClean="0"/>
              <a:t>horrible</a:t>
            </a:r>
            <a:r>
              <a:rPr lang="cs-CZ" sz="2000" dirty="0" smtClean="0"/>
              <a:t>).</a:t>
            </a:r>
          </a:p>
          <a:p>
            <a:r>
              <a:rPr lang="cs-CZ" sz="2000" dirty="0" err="1" smtClean="0"/>
              <a:t>She</a:t>
            </a:r>
            <a:r>
              <a:rPr lang="cs-CZ" sz="2000" dirty="0" smtClean="0"/>
              <a:t> </a:t>
            </a:r>
            <a:r>
              <a:rPr lang="cs-CZ" sz="2000" dirty="0" err="1" smtClean="0"/>
              <a:t>put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vase</a:t>
            </a:r>
            <a:r>
              <a:rPr lang="cs-CZ" sz="2000" dirty="0" smtClean="0"/>
              <a:t> on </a:t>
            </a:r>
            <a:r>
              <a:rPr lang="cs-CZ" sz="2000" dirty="0" err="1" smtClean="0"/>
              <a:t>the</a:t>
            </a:r>
            <a:r>
              <a:rPr lang="cs-CZ" sz="2000" dirty="0" smtClean="0"/>
              <a:t> table …………..(</a:t>
            </a:r>
            <a:r>
              <a:rPr lang="cs-CZ" sz="2000" dirty="0" err="1" smtClean="0"/>
              <a:t>careful</a:t>
            </a:r>
            <a:r>
              <a:rPr lang="cs-CZ" sz="2000" dirty="0" smtClean="0"/>
              <a:t>).</a:t>
            </a:r>
            <a:r>
              <a:rPr lang="en-US" sz="2000" dirty="0" smtClean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1914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90981"/>
            <a:ext cx="65" cy="639163"/>
          </a:xfrm>
          <a:prstGeom prst="rect">
            <a:avLst/>
          </a:prstGeom>
          <a:solidFill>
            <a:srgbClr val="F58F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179331" rIns="0" bIns="17933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4" y="898570"/>
            <a:ext cx="9143935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b="1" dirty="0" smtClean="0">
              <a:solidFill>
                <a:srgbClr val="800000"/>
              </a:solidFill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b="1" i="1" dirty="0" smtClean="0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Fill </a:t>
            </a:r>
            <a:r>
              <a:rPr lang="cs-CZ" b="1" i="1" dirty="0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in </a:t>
            </a:r>
            <a:r>
              <a:rPr lang="cs-CZ" b="1" i="1" dirty="0" err="1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the</a:t>
            </a:r>
            <a:r>
              <a:rPr lang="cs-CZ" b="1" i="1" dirty="0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cs-CZ" b="1" i="1" dirty="0" err="1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correct</a:t>
            </a:r>
            <a:r>
              <a:rPr lang="cs-CZ" b="1" i="1" dirty="0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cs-CZ" b="1" i="1" dirty="0" err="1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form</a:t>
            </a:r>
            <a:r>
              <a:rPr lang="cs-CZ" b="1" i="1" dirty="0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cs-CZ" b="1" i="1" dirty="0" err="1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of</a:t>
            </a:r>
            <a:r>
              <a:rPr lang="cs-CZ" b="1" i="1" dirty="0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cs-CZ" b="1" i="1" dirty="0" err="1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the</a:t>
            </a:r>
            <a:r>
              <a:rPr lang="cs-CZ" b="1" i="1" dirty="0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cs-CZ" b="1" i="1" dirty="0" err="1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adjective</a:t>
            </a:r>
            <a:r>
              <a:rPr lang="cs-CZ" b="1" i="1" dirty="0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cs-CZ" b="1" i="1" dirty="0" err="1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or</a:t>
            </a:r>
            <a:r>
              <a:rPr lang="cs-CZ" b="1" i="1" dirty="0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cs-CZ" b="1" i="1" dirty="0" err="1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adverb</a:t>
            </a:r>
            <a:r>
              <a:rPr lang="cs-CZ" b="1" i="1" dirty="0" smtClean="0">
                <a:solidFill>
                  <a:srgbClr val="800000"/>
                </a:solidFill>
                <a:latin typeface="Comic Sans MS" pitchFamily="66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800" i="1" dirty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Once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upon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time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there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were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three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little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pigs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who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wanted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see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world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When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left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home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their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mum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gave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some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advice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Whatever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do, do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……..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can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good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2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three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pigs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wandered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through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world</a:t>
            </a:r>
            <a:r>
              <a:rPr lang="cs-CZ" dirty="0">
                <a:latin typeface="Arial" pitchFamily="34" charset="0"/>
                <a:cs typeface="Arial" pitchFamily="34" charset="0"/>
              </a:rPr>
              <a:t> and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were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…… 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pigs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you've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ever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seen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(happy)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3"/>
            </a:pPr>
            <a:r>
              <a:rPr lang="cs-CZ" dirty="0" err="1">
                <a:latin typeface="Arial" pitchFamily="34" charset="0"/>
                <a:cs typeface="Arial" pitchFamily="34" charset="0"/>
              </a:rPr>
              <a:t>They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were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playing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……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games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all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summer</a:t>
            </a:r>
            <a:r>
              <a:rPr lang="cs-CZ" dirty="0">
                <a:latin typeface="Arial" pitchFamily="34" charset="0"/>
                <a:cs typeface="Arial" pitchFamily="34" charset="0"/>
              </a:rPr>
              <a:t> long, but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came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autumn</a:t>
            </a:r>
            <a:r>
              <a:rPr lang="cs-CZ" dirty="0">
                <a:latin typeface="Arial" pitchFamily="34" charset="0"/>
                <a:cs typeface="Arial" pitchFamily="34" charset="0"/>
              </a:rPr>
              <a:t> and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each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pig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wanted</a:t>
            </a:r>
            <a:r>
              <a:rPr lang="cs-CZ" dirty="0">
                <a:latin typeface="Arial" pitchFamily="34" charset="0"/>
                <a:cs typeface="Arial" pitchFamily="34" charset="0"/>
              </a:rPr>
              <a:t> to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build</a:t>
            </a:r>
            <a:r>
              <a:rPr lang="cs-CZ" dirty="0">
                <a:latin typeface="Arial" pitchFamily="34" charset="0"/>
                <a:cs typeface="Arial" pitchFamily="34" charset="0"/>
              </a:rPr>
              <a:t> a house.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funny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4"/>
            </a:pP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first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pig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was</a:t>
            </a:r>
            <a:r>
              <a:rPr lang="cs-CZ" dirty="0">
                <a:latin typeface="Arial" pitchFamily="34" charset="0"/>
                <a:cs typeface="Arial" pitchFamily="34" charset="0"/>
              </a:rPr>
              <a:t> not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only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……but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also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……… 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pigs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small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lazy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5"/>
            </a:pPr>
            <a:r>
              <a:rPr lang="cs-CZ" dirty="0">
                <a:latin typeface="Arial" pitchFamily="34" charset="0"/>
                <a:cs typeface="Arial" pitchFamily="34" charset="0"/>
              </a:rPr>
              <a:t>He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………….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built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>
                <a:latin typeface="Arial" pitchFamily="34" charset="0"/>
                <a:cs typeface="Arial" pitchFamily="34" charset="0"/>
              </a:rPr>
              <a:t>a house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out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straw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quick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 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6"/>
            </a:pP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second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pig</a:t>
            </a:r>
            <a:r>
              <a:rPr lang="cs-CZ" dirty="0">
                <a:latin typeface="Arial" pitchFamily="34" charset="0"/>
                <a:cs typeface="Arial" pitchFamily="34" charset="0"/>
              </a:rPr>
              <a:t> made his house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out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wood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which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was</a:t>
            </a:r>
            <a:r>
              <a:rPr lang="cs-CZ" dirty="0">
                <a:latin typeface="Arial" pitchFamily="34" charset="0"/>
                <a:cs typeface="Arial" pitchFamily="34" charset="0"/>
              </a:rPr>
              <a:t> a bit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…….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than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building</a:t>
            </a:r>
            <a:r>
              <a:rPr lang="cs-CZ" dirty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straw</a:t>
            </a:r>
            <a:r>
              <a:rPr lang="cs-CZ" dirty="0">
                <a:latin typeface="Arial" pitchFamily="34" charset="0"/>
                <a:cs typeface="Arial" pitchFamily="34" charset="0"/>
              </a:rPr>
              <a:t> house.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difficult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7"/>
            </a:pP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third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pig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followed</a:t>
            </a:r>
            <a:r>
              <a:rPr lang="cs-CZ" dirty="0">
                <a:latin typeface="Arial" pitchFamily="34" charset="0"/>
                <a:cs typeface="Arial" pitchFamily="34" charset="0"/>
              </a:rPr>
              <a:t> his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mum's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advice</a:t>
            </a:r>
            <a:r>
              <a:rPr lang="cs-CZ" dirty="0">
                <a:latin typeface="Arial" pitchFamily="34" charset="0"/>
                <a:cs typeface="Arial" pitchFamily="34" charset="0"/>
              </a:rPr>
              <a:t> and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built</a:t>
            </a:r>
            <a:r>
              <a:rPr lang="cs-CZ" dirty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strong</a:t>
            </a:r>
            <a:r>
              <a:rPr lang="cs-CZ" dirty="0">
                <a:latin typeface="Arial" pitchFamily="34" charset="0"/>
                <a:cs typeface="Arial" pitchFamily="34" charset="0"/>
              </a:rPr>
              <a:t> house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out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bricks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which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was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………….house </a:t>
            </a:r>
            <a:r>
              <a:rPr lang="cs-CZ" dirty="0">
                <a:latin typeface="Arial" pitchFamily="34" charset="0"/>
                <a:cs typeface="Arial" pitchFamily="34" charset="0"/>
              </a:rPr>
              <a:t>to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build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difficult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 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8"/>
            </a:pP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pig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worked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very……….. </a:t>
            </a:r>
            <a:r>
              <a:rPr lang="cs-CZ" dirty="0">
                <a:latin typeface="Arial" pitchFamily="34" charset="0"/>
                <a:cs typeface="Arial" pitchFamily="34" charset="0"/>
              </a:rPr>
              <a:t>, but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finally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got</a:t>
            </a:r>
            <a:r>
              <a:rPr lang="cs-CZ" dirty="0">
                <a:latin typeface="Arial" pitchFamily="34" charset="0"/>
                <a:cs typeface="Arial" pitchFamily="34" charset="0"/>
              </a:rPr>
              <a:t> his house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ready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before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winter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(hard)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9"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During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cold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winter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months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three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little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pigs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lived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………    …………..   in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their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houses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extreme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good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10"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They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………….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visited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one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another</a:t>
            </a:r>
            <a:r>
              <a:rPr lang="cs-CZ" dirty="0">
                <a:latin typeface="Arial" pitchFamily="34" charset="0"/>
                <a:cs typeface="Arial" pitchFamily="34" charset="0"/>
              </a:rPr>
              <a:t> and had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………………… 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time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their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lives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regular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wonderful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 </a:t>
            </a:r>
            <a:endParaRPr lang="cs-CZ" sz="8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54" name="Picture 30" descr="http://www.ego4u.com/images/grammar/three-pigs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14808"/>
            <a:ext cx="1827800" cy="1568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548182"/>
            <a:ext cx="6696744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THE THREE LITTLE PIGS - 1</a:t>
            </a:r>
            <a:endParaRPr lang="cs-CZ" sz="24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04" name="DefaultOcx" r:id="rId2" imgW="914400" imgH="228600"/>
        </mc:Choice>
        <mc:Fallback>
          <p:control name="DefaultOcx" r:id="rId2" imgW="9144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5" name="HTMLText1" r:id="rId3" imgW="914400" imgH="228600"/>
        </mc:Choice>
        <mc:Fallback>
          <p:control name="HTMLText1" r:id="rId3" imgW="9144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6" name="HTMLText2" r:id="rId4" imgW="914400" imgH="228600"/>
        </mc:Choice>
        <mc:Fallback>
          <p:control name="HTMLText2" r:id="rId4" imgW="9144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7" name="HTMLText3" r:id="rId5" imgW="914400" imgH="228600"/>
        </mc:Choice>
        <mc:Fallback>
          <p:control name="HTMLText3" r:id="rId5" imgW="9144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8" name="HTMLText4" r:id="rId6" imgW="914400" imgH="228600"/>
        </mc:Choice>
        <mc:Fallback>
          <p:control name="HTMLText4" r:id="rId6" imgW="9144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9" name="HTMLText5" r:id="rId7" imgW="914400" imgH="228600"/>
        </mc:Choice>
        <mc:Fallback>
          <p:control name="HTMLText5" r:id="rId7" imgW="9144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0" name="HTMLText6" r:id="rId8" imgW="914400" imgH="228600"/>
        </mc:Choice>
        <mc:Fallback>
          <p:control name="HTMLText6" r:id="rId8" imgW="9144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1" name="HTMLText7" r:id="rId9" imgW="914400" imgH="228600"/>
        </mc:Choice>
        <mc:Fallback>
          <p:control name="HTMLText7" r:id="rId9" imgW="9144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2" name="HTMLText8" r:id="rId10" imgW="914400" imgH="228600"/>
        </mc:Choice>
        <mc:Fallback>
          <p:control name="HTMLText8" r:id="rId10" imgW="9144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3" name="HTMLText9" r:id="rId11" imgW="914400" imgH="228600"/>
        </mc:Choice>
        <mc:Fallback>
          <p:control name="HTMLText9" r:id="rId11" imgW="9144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4" name="HTMLText10" r:id="rId12" imgW="914400" imgH="228600"/>
        </mc:Choice>
        <mc:Fallback>
          <p:control name="HTMLText10" r:id="rId12" imgW="9144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5" name="HTMLText11" r:id="rId13" imgW="914400" imgH="228600"/>
        </mc:Choice>
        <mc:Fallback>
          <p:control name="HTMLText11" r:id="rId13" imgW="9144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6" name="HTMLText12" r:id="rId14" imgW="914400" imgH="228600"/>
        </mc:Choice>
        <mc:Fallback>
          <p:control name="HTMLText12" r:id="rId14" imgW="9144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1525" y="0"/>
                  <a:ext cx="909638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4403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404664"/>
            <a:ext cx="914400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i="1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cs-CZ" sz="2000" i="1" dirty="0">
              <a:solidFill>
                <a:schemeClr val="tx2">
                  <a:lumMod val="50000"/>
                </a:schemeClr>
              </a:solidFill>
            </a:endParaRPr>
          </a:p>
          <a:p>
            <a:endParaRPr lang="cs-CZ" sz="2000" i="1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cs-CZ" sz="2000" b="1" i="1" dirty="0" smtClean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US" sz="2000" b="1" i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Fill in the correct form of the adjective or adverb</a:t>
            </a:r>
            <a:r>
              <a:rPr lang="cs-CZ" sz="2000" b="1" i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s:</a:t>
            </a:r>
          </a:p>
          <a:p>
            <a:endParaRPr lang="cs-CZ" sz="2000" b="1" i="1" dirty="0" smtClean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US" dirty="0" smtClean="0"/>
              <a:t>One night, however, a wolf came to the place where the three little pigs lived. It was the</a:t>
            </a:r>
            <a:r>
              <a:rPr lang="cs-CZ" dirty="0" smtClean="0"/>
              <a:t> ……………..</a:t>
            </a:r>
            <a:r>
              <a:rPr lang="en-US" dirty="0" smtClean="0"/>
              <a:t> wolf in the whole wide world. (horrible) </a:t>
            </a:r>
          </a:p>
          <a:p>
            <a:r>
              <a:rPr lang="en-US" dirty="0" smtClean="0"/>
              <a:t>Being </a:t>
            </a:r>
            <a:r>
              <a:rPr lang="cs-CZ" dirty="0" smtClean="0"/>
              <a:t>…………..</a:t>
            </a:r>
            <a:r>
              <a:rPr lang="en-US" dirty="0" smtClean="0"/>
              <a:t>hungry, he went straight to the straw house. (terrible) </a:t>
            </a:r>
          </a:p>
          <a:p>
            <a:r>
              <a:rPr lang="en-US" dirty="0" smtClean="0"/>
              <a:t>"Let me in, little pig," the wolf shouted out</a:t>
            </a:r>
            <a:r>
              <a:rPr lang="cs-CZ" dirty="0" smtClean="0"/>
              <a:t>…………</a:t>
            </a:r>
            <a:r>
              <a:rPr lang="en-US" dirty="0" smtClean="0"/>
              <a:t> , "or I'll huff and I'll puff and I'll blow your house down!" (angry)</a:t>
            </a:r>
          </a:p>
          <a:p>
            <a:r>
              <a:rPr lang="en-US" dirty="0" smtClean="0"/>
              <a:t>The pig didn't let him in, but as the house was made out of straw, the wolf blew it down</a:t>
            </a:r>
            <a:r>
              <a:rPr lang="cs-CZ" dirty="0" smtClean="0"/>
              <a:t>……………</a:t>
            </a:r>
            <a:r>
              <a:rPr lang="en-US" dirty="0" smtClean="0"/>
              <a:t> (easy) . </a:t>
            </a:r>
          </a:p>
          <a:p>
            <a:r>
              <a:rPr lang="en-US" dirty="0" smtClean="0"/>
              <a:t>The little pig ran to his brother's house as</a:t>
            </a:r>
            <a:r>
              <a:rPr lang="cs-CZ" dirty="0" smtClean="0"/>
              <a:t> ……….</a:t>
            </a:r>
            <a:r>
              <a:rPr lang="en-US" dirty="0" smtClean="0"/>
              <a:t> as he could. But the wolf followed him to the wooden house. (fast)</a:t>
            </a:r>
          </a:p>
          <a:p>
            <a:r>
              <a:rPr lang="en-US" dirty="0" smtClean="0"/>
              <a:t>"Open up, little pigs," he shouted even</a:t>
            </a:r>
            <a:r>
              <a:rPr lang="cs-CZ" dirty="0" smtClean="0"/>
              <a:t> ………..</a:t>
            </a:r>
            <a:r>
              <a:rPr lang="en-US" dirty="0" smtClean="0"/>
              <a:t> (angry) . </a:t>
            </a:r>
          </a:p>
          <a:p>
            <a:r>
              <a:rPr lang="en-US" dirty="0" smtClean="0"/>
              <a:t>Then he huffed and puffed and it didn't take him much </a:t>
            </a:r>
            <a:r>
              <a:rPr lang="cs-CZ" dirty="0" smtClean="0"/>
              <a:t>………..</a:t>
            </a:r>
            <a:r>
              <a:rPr lang="en-US" dirty="0" smtClean="0"/>
              <a:t>to blow the house down. (long)</a:t>
            </a:r>
          </a:p>
          <a:p>
            <a:r>
              <a:rPr lang="en-US" dirty="0" smtClean="0"/>
              <a:t>The two pigs </a:t>
            </a:r>
            <a:r>
              <a:rPr lang="cs-CZ" dirty="0" smtClean="0"/>
              <a:t>……………..</a:t>
            </a:r>
            <a:r>
              <a:rPr lang="en-US" dirty="0" smtClean="0"/>
              <a:t>ran to their brother who lived in the brick house. (nervous)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0" y="692697"/>
            <a:ext cx="9144000" cy="73866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THE THREE LITTLE PIGS - 2</a:t>
            </a:r>
          </a:p>
          <a:p>
            <a:endParaRPr lang="cs-CZ" dirty="0"/>
          </a:p>
        </p:txBody>
      </p:sp>
      <p:pic>
        <p:nvPicPr>
          <p:cNvPr id="5" name="Picture 30" descr="http://www.ego4u.com/images/grammar/three-pig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763" y="41533"/>
            <a:ext cx="1827800" cy="1568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55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980729"/>
            <a:ext cx="91440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b="1" i="1" dirty="0" smtClean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US" b="1" i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Fill in the correct form of the adjective or adverb</a:t>
            </a:r>
            <a:r>
              <a:rPr lang="cs-CZ" b="1" i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s:</a:t>
            </a:r>
          </a:p>
          <a:p>
            <a:endParaRPr lang="cs-CZ" dirty="0"/>
          </a:p>
          <a:p>
            <a:r>
              <a:rPr lang="en-US" dirty="0" smtClean="0"/>
              <a:t>The wolf followed them</a:t>
            </a:r>
            <a:r>
              <a:rPr lang="cs-CZ" dirty="0" smtClean="0"/>
              <a:t> …………..</a:t>
            </a:r>
            <a:r>
              <a:rPr lang="en-US" dirty="0" smtClean="0"/>
              <a:t>. (grim) </a:t>
            </a:r>
          </a:p>
          <a:p>
            <a:r>
              <a:rPr lang="en-US" dirty="0" smtClean="0"/>
              <a:t>"Open the door," he shouted</a:t>
            </a:r>
            <a:r>
              <a:rPr lang="cs-CZ" dirty="0" smtClean="0"/>
              <a:t>………………</a:t>
            </a:r>
            <a:r>
              <a:rPr lang="en-US" dirty="0" smtClean="0"/>
              <a:t>. (furious) </a:t>
            </a:r>
          </a:p>
          <a:p>
            <a:r>
              <a:rPr lang="en-US" dirty="0" smtClean="0"/>
              <a:t>As the pigs didn't open, the wolf huffed and puffed</a:t>
            </a:r>
            <a:r>
              <a:rPr lang="cs-CZ" dirty="0" smtClean="0"/>
              <a:t> ………….</a:t>
            </a:r>
            <a:r>
              <a:rPr lang="en-US" dirty="0" smtClean="0"/>
              <a:t>. But the stone house didn't fall down. (heavy) </a:t>
            </a:r>
          </a:p>
          <a:p>
            <a:r>
              <a:rPr lang="en-US" dirty="0" smtClean="0"/>
              <a:t>From all the huffing and puffing the wolf became even</a:t>
            </a:r>
            <a:r>
              <a:rPr lang="cs-CZ" dirty="0" smtClean="0"/>
              <a:t>……………..</a:t>
            </a:r>
            <a:r>
              <a:rPr lang="en-US" dirty="0" smtClean="0"/>
              <a:t>. (hungry) </a:t>
            </a:r>
          </a:p>
          <a:p>
            <a:r>
              <a:rPr lang="en-US" dirty="0" smtClean="0"/>
              <a:t>With his last power he</a:t>
            </a:r>
            <a:r>
              <a:rPr lang="cs-CZ" dirty="0" smtClean="0"/>
              <a:t>………..</a:t>
            </a:r>
            <a:r>
              <a:rPr lang="en-US" dirty="0" smtClean="0"/>
              <a:t> climbed up the house to get in through the chimney. (slow)</a:t>
            </a:r>
          </a:p>
          <a:p>
            <a:r>
              <a:rPr lang="en-US" dirty="0" smtClean="0"/>
              <a:t>The pigs saw this and</a:t>
            </a:r>
            <a:r>
              <a:rPr lang="cs-CZ" dirty="0" smtClean="0"/>
              <a:t> ……………..</a:t>
            </a:r>
            <a:r>
              <a:rPr lang="en-US" dirty="0" smtClean="0"/>
              <a:t> lit a fire. (hasty) </a:t>
            </a:r>
          </a:p>
          <a:p>
            <a:r>
              <a:rPr lang="en-US" dirty="0" smtClean="0"/>
              <a:t>When the wolf climbed down the chimney, he fell into the fire which was</a:t>
            </a:r>
            <a:r>
              <a:rPr lang="cs-CZ" dirty="0" smtClean="0"/>
              <a:t>…………..</a:t>
            </a:r>
            <a:r>
              <a:rPr lang="en-US" dirty="0" smtClean="0"/>
              <a:t>hot. (awful) </a:t>
            </a:r>
          </a:p>
          <a:p>
            <a:r>
              <a:rPr lang="en-US" dirty="0" smtClean="0"/>
              <a:t>He burnt his bum</a:t>
            </a:r>
            <a:r>
              <a:rPr lang="cs-CZ" dirty="0" smtClean="0"/>
              <a:t> ………......</a:t>
            </a:r>
            <a:r>
              <a:rPr lang="en-US" dirty="0" smtClean="0"/>
              <a:t> and ran away. (bad) </a:t>
            </a:r>
          </a:p>
          <a:p>
            <a:r>
              <a:rPr lang="en-US" dirty="0" smtClean="0"/>
              <a:t>From that day on, the pigs had no more trouble with the wolf and they lived </a:t>
            </a:r>
            <a:r>
              <a:rPr lang="cs-CZ" dirty="0" smtClean="0"/>
              <a:t>………………..</a:t>
            </a:r>
            <a:r>
              <a:rPr lang="en-US" dirty="0" smtClean="0"/>
              <a:t>ever after. (happy) </a:t>
            </a:r>
            <a:endParaRPr 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548680"/>
            <a:ext cx="9144000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THE THREE LITTLE PIGS - 3</a:t>
            </a:r>
          </a:p>
          <a:p>
            <a:endParaRPr lang="cs-CZ" dirty="0"/>
          </a:p>
        </p:txBody>
      </p:sp>
      <p:pic>
        <p:nvPicPr>
          <p:cNvPr id="5" name="Picture 30" descr="http://www.ego4u.com/images/grammar/three-pig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8371" y="501615"/>
            <a:ext cx="1827800" cy="1568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58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1" y="836712"/>
            <a:ext cx="878497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Použité zdroje:</a:t>
            </a:r>
          </a:p>
          <a:p>
            <a:endParaRPr lang="cs-CZ" sz="1200" dirty="0" smtClean="0"/>
          </a:p>
          <a:p>
            <a:r>
              <a:rPr lang="cs-CZ" sz="1200" dirty="0" err="1" smtClean="0"/>
              <a:t>Exercise</a:t>
            </a:r>
            <a:r>
              <a:rPr lang="cs-CZ" sz="1200" dirty="0" smtClean="0"/>
              <a:t> </a:t>
            </a:r>
            <a:r>
              <a:rPr lang="cs-CZ" sz="1200" dirty="0"/>
              <a:t>- </a:t>
            </a:r>
            <a:r>
              <a:rPr lang="cs-CZ" sz="1200" dirty="0" err="1"/>
              <a:t>Adjective</a:t>
            </a:r>
            <a:r>
              <a:rPr lang="cs-CZ" sz="1200" dirty="0"/>
              <a:t> </a:t>
            </a:r>
            <a:r>
              <a:rPr lang="cs-CZ" sz="1200" dirty="0" err="1"/>
              <a:t>or</a:t>
            </a:r>
            <a:r>
              <a:rPr lang="cs-CZ" sz="1200" dirty="0"/>
              <a:t> </a:t>
            </a:r>
            <a:r>
              <a:rPr lang="cs-CZ" sz="1200" dirty="0" err="1"/>
              <a:t>Adverb</a:t>
            </a:r>
            <a:r>
              <a:rPr lang="cs-CZ" sz="1200" dirty="0"/>
              <a:t>. </a:t>
            </a:r>
            <a:r>
              <a:rPr lang="cs-CZ" sz="1200" i="1" dirty="0"/>
              <a:t>Ego4u.com</a:t>
            </a:r>
            <a:r>
              <a:rPr lang="cs-CZ" sz="1200" dirty="0"/>
              <a:t> [online]. 2010 [cit. 2012-01-19]. Dostupné z: http://www.ego4u.com/en/cram-up/grammar/adjectives-adverbs/exercises </a:t>
            </a:r>
          </a:p>
          <a:p>
            <a:endParaRPr lang="cs-CZ" sz="1200" dirty="0" smtClean="0"/>
          </a:p>
          <a:p>
            <a:r>
              <a:rPr lang="en-US" sz="1200" dirty="0"/>
              <a:t>Exercise “The three little pigs” – Part 1. </a:t>
            </a:r>
            <a:r>
              <a:rPr lang="en-US" sz="1200" i="1" dirty="0"/>
              <a:t>Ego4u.com</a:t>
            </a:r>
            <a:r>
              <a:rPr lang="en-US" sz="1200" dirty="0"/>
              <a:t> [online]. 2010 [cit. 2012-01-19]. </a:t>
            </a:r>
            <a:r>
              <a:rPr lang="en-US" sz="1200" dirty="0" err="1"/>
              <a:t>Dostupné</a:t>
            </a:r>
            <a:r>
              <a:rPr lang="en-US" sz="1200" dirty="0"/>
              <a:t> z: http://www.ego4u.com/en/cram-up/grammar/adjectives-adverbs/three-pigs </a:t>
            </a:r>
          </a:p>
          <a:p>
            <a:endParaRPr lang="cs-CZ" sz="1200" dirty="0" smtClean="0"/>
          </a:p>
          <a:p>
            <a:r>
              <a:rPr lang="en-US" sz="1200" dirty="0"/>
              <a:t>Exercise “The three little pigs” – Part 2. </a:t>
            </a:r>
            <a:r>
              <a:rPr lang="en-US" sz="1200" i="1" dirty="0"/>
              <a:t>Ego4u.com</a:t>
            </a:r>
            <a:r>
              <a:rPr lang="en-US" sz="1200" dirty="0"/>
              <a:t> [online]. 2010 [cit. 2012-01-19]. </a:t>
            </a:r>
            <a:r>
              <a:rPr lang="en-US" sz="1200" dirty="0" err="1"/>
              <a:t>Dostupné</a:t>
            </a:r>
            <a:r>
              <a:rPr lang="en-US" sz="1200" dirty="0"/>
              <a:t> z: http://www.ego4u.com/en/cram-up/grammar/adjectives-adverbs/three-pigs?02 </a:t>
            </a:r>
          </a:p>
          <a:p>
            <a:endParaRPr lang="cs-CZ" sz="1200" dirty="0" smtClean="0"/>
          </a:p>
          <a:p>
            <a:r>
              <a:rPr lang="cs-CZ" sz="1200" dirty="0" smtClean="0"/>
              <a:t>PICTURE:</a:t>
            </a:r>
          </a:p>
          <a:p>
            <a:r>
              <a:rPr lang="en-US" sz="1200" dirty="0"/>
              <a:t>Exercise “The three little pigs” – Part 2. </a:t>
            </a:r>
            <a:r>
              <a:rPr lang="en-US" sz="1200" i="1" dirty="0"/>
              <a:t>Ego4u.com</a:t>
            </a:r>
            <a:r>
              <a:rPr lang="en-US" sz="1200" dirty="0"/>
              <a:t> [online]. 2010 [cit. 2012-01-19]. </a:t>
            </a:r>
            <a:r>
              <a:rPr lang="en-US" sz="1200" dirty="0" err="1"/>
              <a:t>Dostupné</a:t>
            </a:r>
            <a:r>
              <a:rPr lang="en-US" sz="1200" dirty="0"/>
              <a:t> z: http://www.ego4u.com/images/grammar/three-pigs.png </a:t>
            </a: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1714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255</TotalTime>
  <Words>1449</Words>
  <Application>Microsoft Office PowerPoint</Application>
  <PresentationFormat>Předvádění na obrazovce (4:3)</PresentationFormat>
  <Paragraphs>156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Přehlednost</vt:lpstr>
      <vt:lpstr>Prezentace aplikace PowerPoint</vt:lpstr>
      <vt:lpstr>Prezentace aplikace PowerPoint</vt:lpstr>
      <vt:lpstr>ADJECTIVES AND ADVERBS  </vt:lpstr>
      <vt:lpstr>  ADJECTIVE: what           ADVERB: how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ADVERBS</dc:title>
  <dc:creator>Lenka</dc:creator>
  <cp:lastModifiedBy>Lenka</cp:lastModifiedBy>
  <cp:revision>44</cp:revision>
  <dcterms:created xsi:type="dcterms:W3CDTF">2012-01-01T14:52:08Z</dcterms:created>
  <dcterms:modified xsi:type="dcterms:W3CDTF">2012-02-12T17:24:59Z</dcterms:modified>
</cp:coreProperties>
</file>