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21"/>
  </p:notesMasterIdLst>
  <p:sldIdLst>
    <p:sldId id="273" r:id="rId2"/>
    <p:sldId id="272" r:id="rId3"/>
    <p:sldId id="256" r:id="rId4"/>
    <p:sldId id="260" r:id="rId5"/>
    <p:sldId id="257" r:id="rId6"/>
    <p:sldId id="274" r:id="rId7"/>
    <p:sldId id="258" r:id="rId8"/>
    <p:sldId id="259" r:id="rId9"/>
    <p:sldId id="261" r:id="rId10"/>
    <p:sldId id="262" r:id="rId11"/>
    <p:sldId id="263" r:id="rId12"/>
    <p:sldId id="266" r:id="rId13"/>
    <p:sldId id="267" r:id="rId14"/>
    <p:sldId id="269" r:id="rId15"/>
    <p:sldId id="275" r:id="rId16"/>
    <p:sldId id="270" r:id="rId17"/>
    <p:sldId id="276" r:id="rId18"/>
    <p:sldId id="264" r:id="rId19"/>
    <p:sldId id="26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27102A9-8310-4765-A935-A1911B00CA55}" styleName="Světlý styl 1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VY_32_INOVACE_3.2.2.2 O 18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Základní škola Strančice, okres Praha - východ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Lenka Kulhavá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TEMA: ANGLIČTINA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EA0625E-93B7-4EAC-BD52-477C672DF5D3}" type="presOf" srcId="{757F3AB3-0718-4624-B441-E567A8F0AB56}" destId="{333A1088-737F-45CB-B68E-254E46348037}" srcOrd="0" destOrd="0" presId="urn:microsoft.com/office/officeart/2005/8/layout/target3"/>
    <dgm:cxn modelId="{C612A9AD-B7F1-452D-802A-23AA775B51E7}" type="presOf" srcId="{B651F6E3-6281-48DB-9319-2AEAFDAE7572}" destId="{6BB5E863-4638-4E1D-BFDE-399D028AC4ED}" srcOrd="1" destOrd="0" presId="urn:microsoft.com/office/officeart/2005/8/layout/target3"/>
    <dgm:cxn modelId="{BCA13EFD-3077-406C-BA67-DF0A0478A304}" type="presOf" srcId="{B651F6E3-6281-48DB-9319-2AEAFDAE7572}" destId="{619D679B-A015-4ECF-8348-D1034C574F40}" srcOrd="0" destOrd="0" presId="urn:microsoft.com/office/officeart/2005/8/layout/target3"/>
    <dgm:cxn modelId="{7FCE71CC-24D7-4E9B-AAF7-98052FFA351D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EE3E85F-28E3-447B-847F-5916A09F2CC1}" type="presOf" srcId="{4C35D32F-0EAB-4CD7-82EE-45574DC2A586}" destId="{890E4F0B-2866-4A3F-A3C7-2A14B1797930}" srcOrd="1" destOrd="0" presId="urn:microsoft.com/office/officeart/2005/8/layout/target3"/>
    <dgm:cxn modelId="{5B779830-CC54-4124-A569-29C5DF48795B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60A698B-25F9-4935-B308-EB59360B2771}" type="presOf" srcId="{D8197B8C-B260-4A16-BDF4-0947B075E274}" destId="{5A5FFA88-C948-4069-8E93-59FA12366E83}" srcOrd="1" destOrd="0" presId="urn:microsoft.com/office/officeart/2005/8/layout/target3"/>
    <dgm:cxn modelId="{EC240540-1A29-414B-9D93-8F2D8ABE4F9D}" type="presOf" srcId="{D1D4F407-5343-4D3F-B5B9-D407B03CAEB4}" destId="{D005CE8C-CC26-4C3E-AC11-E15060ECD759}" srcOrd="0" destOrd="0" presId="urn:microsoft.com/office/officeart/2005/8/layout/target3"/>
    <dgm:cxn modelId="{CD652F20-9867-4135-A758-B6983280C32C}" type="presOf" srcId="{D1B46980-6531-4606-95E6-44980827E919}" destId="{6140AFEC-043D-4C43-A2F9-D0F5331DF3A3}" srcOrd="0" destOrd="0" presId="urn:microsoft.com/office/officeart/2005/8/layout/target3"/>
    <dgm:cxn modelId="{83DF7553-65DA-4093-8A29-7E18619CD75F}" type="presOf" srcId="{D1B46980-6531-4606-95E6-44980827E919}" destId="{2BE915AB-18AA-4053-B92C-3BFC9ED204BB}" srcOrd="1" destOrd="0" presId="urn:microsoft.com/office/officeart/2005/8/layout/target3"/>
    <dgm:cxn modelId="{886966B4-A248-4463-9263-B9FD2A404344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C0E1579-CF3C-481F-BF56-86779C9AAF53}" type="presParOf" srcId="{333A1088-737F-45CB-B68E-254E46348037}" destId="{F5ABB229-8D3B-4694-996A-96F23CF14429}" srcOrd="0" destOrd="0" presId="urn:microsoft.com/office/officeart/2005/8/layout/target3"/>
    <dgm:cxn modelId="{923AB82E-C8D1-4928-9654-6F7965E2C3E2}" type="presParOf" srcId="{333A1088-737F-45CB-B68E-254E46348037}" destId="{F41139FD-01EE-4571-8B17-4FB00FC51163}" srcOrd="1" destOrd="0" presId="urn:microsoft.com/office/officeart/2005/8/layout/target3"/>
    <dgm:cxn modelId="{D1EB7368-A46E-47C4-B87A-A7009DDED1B4}" type="presParOf" srcId="{333A1088-737F-45CB-B68E-254E46348037}" destId="{D005CE8C-CC26-4C3E-AC11-E15060ECD759}" srcOrd="2" destOrd="0" presId="urn:microsoft.com/office/officeart/2005/8/layout/target3"/>
    <dgm:cxn modelId="{B1C03C69-339E-4B28-8F6E-12A7CB75FAF8}" type="presParOf" srcId="{333A1088-737F-45CB-B68E-254E46348037}" destId="{2C702D82-9B77-49B7-9568-BB8EB47C3372}" srcOrd="3" destOrd="0" presId="urn:microsoft.com/office/officeart/2005/8/layout/target3"/>
    <dgm:cxn modelId="{B47A5DD0-FD84-4EC9-95AF-04DBFD22D0A8}" type="presParOf" srcId="{333A1088-737F-45CB-B68E-254E46348037}" destId="{A52A0455-90FF-4808-ABD0-F02540D31D5A}" srcOrd="4" destOrd="0" presId="urn:microsoft.com/office/officeart/2005/8/layout/target3"/>
    <dgm:cxn modelId="{65DF5209-C625-44DA-A1D9-849B7C1C90A4}" type="presParOf" srcId="{333A1088-737F-45CB-B68E-254E46348037}" destId="{6140AFEC-043D-4C43-A2F9-D0F5331DF3A3}" srcOrd="5" destOrd="0" presId="urn:microsoft.com/office/officeart/2005/8/layout/target3"/>
    <dgm:cxn modelId="{A11557C0-8B39-4290-966B-85242A36684A}" type="presParOf" srcId="{333A1088-737F-45CB-B68E-254E46348037}" destId="{9358AC05-5D7D-4327-9F80-1AD486AEA664}" srcOrd="6" destOrd="0" presId="urn:microsoft.com/office/officeart/2005/8/layout/target3"/>
    <dgm:cxn modelId="{5B9B8F86-F1C7-4784-A409-BD3D7A65271B}" type="presParOf" srcId="{333A1088-737F-45CB-B68E-254E46348037}" destId="{313FC574-E1CD-4FB4-B054-0B805CE0447D}" srcOrd="7" destOrd="0" presId="urn:microsoft.com/office/officeart/2005/8/layout/target3"/>
    <dgm:cxn modelId="{FA76E151-E4B0-44DA-A48E-74D3BB880E5D}" type="presParOf" srcId="{333A1088-737F-45CB-B68E-254E46348037}" destId="{619D679B-A015-4ECF-8348-D1034C574F40}" srcOrd="8" destOrd="0" presId="urn:microsoft.com/office/officeart/2005/8/layout/target3"/>
    <dgm:cxn modelId="{DF3D4F83-8FEE-41BD-8E8E-D70289395959}" type="presParOf" srcId="{333A1088-737F-45CB-B68E-254E46348037}" destId="{322283A8-4A27-4CDA-BAE3-F381106A9174}" srcOrd="9" destOrd="0" presId="urn:microsoft.com/office/officeart/2005/8/layout/target3"/>
    <dgm:cxn modelId="{3E177D97-355C-4205-ADCA-1A521271EA6D}" type="presParOf" srcId="{333A1088-737F-45CB-B68E-254E46348037}" destId="{FFC9F71D-1B4F-4AD9-A4A6-86ADEFC8AF5C}" srcOrd="10" destOrd="0" presId="urn:microsoft.com/office/officeart/2005/8/layout/target3"/>
    <dgm:cxn modelId="{65A8DA9C-7230-40CA-B235-2C59356FE023}" type="presParOf" srcId="{333A1088-737F-45CB-B68E-254E46348037}" destId="{25B08C86-7E15-44DC-BE7F-FFB55DD49D12}" srcOrd="11" destOrd="0" presId="urn:microsoft.com/office/officeart/2005/8/layout/target3"/>
    <dgm:cxn modelId="{2789BA2B-15D1-429C-ADAA-4EC4691AC136}" type="presParOf" srcId="{333A1088-737F-45CB-B68E-254E46348037}" destId="{76644BE8-9D7C-4C09-B250-3D10AF48CBB7}" srcOrd="12" destOrd="0" presId="urn:microsoft.com/office/officeart/2005/8/layout/target3"/>
    <dgm:cxn modelId="{A0ECD3D1-1D6F-496A-BD04-9B0F4EE89F52}" type="presParOf" srcId="{333A1088-737F-45CB-B68E-254E46348037}" destId="{EE85B701-7295-41C0-BA7A-34D3756A2AE6}" srcOrd="13" destOrd="0" presId="urn:microsoft.com/office/officeart/2005/8/layout/target3"/>
    <dgm:cxn modelId="{0909EF30-E0EF-4740-BAF6-3E1F6A4612FE}" type="presParOf" srcId="{333A1088-737F-45CB-B68E-254E46348037}" destId="{8BEBB6EC-1DAA-4CAC-8A25-BC0FCBD5DBD5}" srcOrd="14" destOrd="0" presId="urn:microsoft.com/office/officeart/2005/8/layout/target3"/>
    <dgm:cxn modelId="{0DDCDFF6-BE32-47BA-AD3F-F83145D1A8ED}" type="presParOf" srcId="{333A1088-737F-45CB-B68E-254E46348037}" destId="{AED2198E-93D5-4001-81B4-73124B309672}" srcOrd="15" destOrd="0" presId="urn:microsoft.com/office/officeart/2005/8/layout/target3"/>
    <dgm:cxn modelId="{659B6069-F07D-43AB-A2CB-4775856F1259}" type="presParOf" srcId="{333A1088-737F-45CB-B68E-254E46348037}" destId="{2BE915AB-18AA-4053-B92C-3BFC9ED204BB}" srcOrd="16" destOrd="0" presId="urn:microsoft.com/office/officeart/2005/8/layout/target3"/>
    <dgm:cxn modelId="{CC683EAF-3323-4CFC-A76F-0EA36EF01B95}" type="presParOf" srcId="{333A1088-737F-45CB-B68E-254E46348037}" destId="{6BB5E863-4638-4E1D-BFDE-399D028AC4ED}" srcOrd="17" destOrd="0" presId="urn:microsoft.com/office/officeart/2005/8/layout/target3"/>
    <dgm:cxn modelId="{141EEF67-805A-452C-A81E-8091C875AAA0}" type="presParOf" srcId="{333A1088-737F-45CB-B68E-254E46348037}" destId="{5A5FFA88-C948-4069-8E93-59FA12366E83}" srcOrd="18" destOrd="0" presId="urn:microsoft.com/office/officeart/2005/8/layout/target3"/>
    <dgm:cxn modelId="{86C13C82-578D-4773-8C4B-8025F823E75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56000">
              <a:schemeClr val="accent1"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</a:gsLst>
          <a:lin ang="5400000" scaled="0"/>
        </a:gradFill>
        <a:ln>
          <a:noFill/>
        </a:ln>
        <a:effectLst>
          <a:outerShdw blurRad="39000" dist="250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r">
            <a:rot lat="0" lon="0" rev="7000000"/>
          </a:lightRig>
        </a:scene3d>
        <a:sp3d prstMaterial="powder">
          <a:bevelT w="110000" h="5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000" dir="54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Základní škola Strančice, okres Praha - východ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56000">
              <a:schemeClr val="accent1"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</a:gsLst>
          <a:lin ang="5400000" scaled="0"/>
        </a:gradFill>
        <a:ln>
          <a:noFill/>
        </a:ln>
        <a:effectLst>
          <a:outerShdw blurRad="39000" dist="250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r">
            <a:rot lat="0" lon="0" rev="7000000"/>
          </a:lightRig>
        </a:scene3d>
        <a:sp3d prstMaterial="powder">
          <a:bevelT w="110000" h="5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000" dir="54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Lenka Kulhavá</a:t>
          </a:r>
          <a:endParaRPr lang="cs-CZ" sz="16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56000">
              <a:schemeClr val="accent1"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</a:gsLst>
          <a:lin ang="5400000" scaled="0"/>
        </a:gradFill>
        <a:ln>
          <a:noFill/>
        </a:ln>
        <a:effectLst>
          <a:outerShdw blurRad="39000" dist="250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r">
            <a:rot lat="0" lon="0" rev="7000000"/>
          </a:lightRig>
        </a:scene3d>
        <a:sp3d prstMaterial="powder">
          <a:bevelT w="110000" h="5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000" dir="54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VY_32_INOVACE_3.2.2.2 O 18</a:t>
          </a:r>
          <a:endParaRPr lang="cs-CZ" sz="16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56000">
              <a:schemeClr val="accent1"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</a:gsLst>
          <a:lin ang="5400000" scaled="0"/>
        </a:gradFill>
        <a:ln>
          <a:noFill/>
        </a:ln>
        <a:effectLst>
          <a:outerShdw blurRad="39000" dist="250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r">
            <a:rot lat="0" lon="0" rev="7000000"/>
          </a:lightRig>
        </a:scene3d>
        <a:sp3d prstMaterial="powder">
          <a:bevelT w="110000" h="5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000" dir="54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TEMA: ANGLIČTINA</a:t>
          </a:r>
          <a:endParaRPr lang="cs-CZ" sz="16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56000">
              <a:schemeClr val="accent1"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</a:gsLst>
          <a:lin ang="5400000" scaled="0"/>
        </a:gradFill>
        <a:ln>
          <a:noFill/>
        </a:ln>
        <a:effectLst>
          <a:outerShdw blurRad="39000" dist="250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r">
            <a:rot lat="0" lon="0" rev="7000000"/>
          </a:lightRig>
        </a:scene3d>
        <a:sp3d prstMaterial="powder">
          <a:bevelT w="110000" h="5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000" dir="54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</a:t>
          </a:r>
          <a:endParaRPr lang="cs-CZ" sz="16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F5CFE3-53E2-44A2-A64C-862355B084A3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8749A6-49C2-4181-9FC0-274417BCFC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29322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749A6-49C2-4181-9FC0-274417BCFC2C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7659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BBA52134-7FCE-4CCA-9416-9C10C7AD20B0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746629A1-35F7-4A8D-AD6C-4806456289C5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A52134-7FCE-4CCA-9416-9C10C7AD20B0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629A1-35F7-4A8D-AD6C-4806456289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BBA52134-7FCE-4CCA-9416-9C10C7AD20B0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746629A1-35F7-4A8D-AD6C-4806456289C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A52134-7FCE-4CCA-9416-9C10C7AD20B0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629A1-35F7-4A8D-AD6C-4806456289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A52134-7FCE-4CCA-9416-9C10C7AD20B0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746629A1-35F7-4A8D-AD6C-4806456289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A52134-7FCE-4CCA-9416-9C10C7AD20B0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629A1-35F7-4A8D-AD6C-4806456289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A52134-7FCE-4CCA-9416-9C10C7AD20B0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629A1-35F7-4A8D-AD6C-4806456289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A52134-7FCE-4CCA-9416-9C10C7AD20B0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746629A1-35F7-4A8D-AD6C-4806456289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A52134-7FCE-4CCA-9416-9C10C7AD20B0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629A1-35F7-4A8D-AD6C-4806456289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A52134-7FCE-4CCA-9416-9C10C7AD20B0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629A1-35F7-4A8D-AD6C-4806456289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A52134-7FCE-4CCA-9416-9C10C7AD20B0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629A1-35F7-4A8D-AD6C-4806456289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BBA52134-7FCE-4CCA-9416-9C10C7AD20B0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746629A1-35F7-4A8D-AD6C-4806456289C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7340040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</p:spTree>
    <p:extLst>
      <p:ext uri="{BB962C8B-B14F-4D97-AF65-F5344CB8AC3E}">
        <p14:creationId xmlns:p14="http://schemas.microsoft.com/office/powerpoint/2010/main" val="3509013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260648"/>
            <a:ext cx="8568952" cy="73866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</a:t>
            </a:r>
            <a:r>
              <a:rPr lang="cs-CZ" sz="2000" u="sng" dirty="0" smtClean="0">
                <a:solidFill>
                  <a:srgbClr val="002060"/>
                </a:solidFill>
              </a:rPr>
              <a:t>Anotace</a:t>
            </a:r>
            <a:r>
              <a:rPr lang="cs-CZ" sz="2000" dirty="0" smtClean="0">
                <a:solidFill>
                  <a:srgbClr val="002060"/>
                </a:solidFill>
              </a:rPr>
              <a:t>:</a:t>
            </a:r>
          </a:p>
          <a:p>
            <a:endParaRPr lang="cs-CZ" sz="2000" u="sng" dirty="0">
              <a:solidFill>
                <a:srgbClr val="002060"/>
              </a:solidFill>
            </a:endParaRPr>
          </a:p>
          <a:p>
            <a:pPr marL="342900" indent="-342900">
              <a:buFont typeface="Courier New" pitchFamily="49" charset="0"/>
              <a:buChar char="o"/>
            </a:pPr>
            <a:r>
              <a:rPr lang="cs-CZ" dirty="0" smtClean="0">
                <a:solidFill>
                  <a:srgbClr val="002060"/>
                </a:solidFill>
              </a:rPr>
              <a:t>Prezentace je určena k zopakování a shrnutí učiva o stupňování přídavných jmen, a to pravidelných, nepravidelných i víceslabičných.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dirty="0" smtClean="0">
                <a:solidFill>
                  <a:srgbClr val="002060"/>
                </a:solidFill>
              </a:rPr>
              <a:t>Nejdříve si žáci prostřednictvím tabulky zopakují učivo o stupňování přídavných jmen a uvědomí si jednotlivé odlišnosti.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dirty="0" smtClean="0">
                <a:solidFill>
                  <a:srgbClr val="002060"/>
                </a:solidFill>
              </a:rPr>
              <a:t>Následuje procvičení jednotlivých stupňů přídavných jmen všech výše uvedených typů (ve třech tabulkách).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dirty="0" smtClean="0">
                <a:solidFill>
                  <a:srgbClr val="002060"/>
                </a:solidFill>
              </a:rPr>
              <a:t>Potom mohou děti procvičit pravopis jednotlivých stupňů přídavných jmen všech typů psaním fixou do tabulek na tabuli, event. </a:t>
            </a:r>
            <a:r>
              <a:rPr lang="cs-CZ" dirty="0">
                <a:solidFill>
                  <a:srgbClr val="002060"/>
                </a:solidFill>
              </a:rPr>
              <a:t>d</a:t>
            </a:r>
            <a:r>
              <a:rPr lang="cs-CZ" dirty="0" smtClean="0">
                <a:solidFill>
                  <a:srgbClr val="002060"/>
                </a:solidFill>
              </a:rPr>
              <a:t>o sešitů. Není nutné procvičit všechna přídavná jména ve všech tabulkách v jedné vyučovací hodině. Naopak je lepší si učivo rozdělit do více vyučovacích hodin a využít tak možnosti opakování.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dirty="0" smtClean="0">
                <a:solidFill>
                  <a:srgbClr val="002060"/>
                </a:solidFill>
              </a:rPr>
              <a:t>Tabulky na vyplnění je možno také použít k opakování učiva nebo k soutěžím ve skupinách.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dirty="0" smtClean="0">
                <a:solidFill>
                  <a:srgbClr val="002060"/>
                </a:solidFill>
              </a:rPr>
              <a:t>Dále žáci procvičují stupňování příd. jmen ve cvičení, kde vybírají správnou možnost z několika navržených.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dirty="0" smtClean="0">
                <a:solidFill>
                  <a:srgbClr val="002060"/>
                </a:solidFill>
              </a:rPr>
              <a:t>V dalších 4 snímcích děti podle obrázků čtyř dívek tvoří věty s uvedenými přídavnými jmény a dávají je do správných tvarů. 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dirty="0" smtClean="0">
                <a:solidFill>
                  <a:srgbClr val="002060"/>
                </a:solidFill>
              </a:rPr>
              <a:t>V poslední části následuje kvíz na procvičení 2. a 3. stupně příd. jmen. </a:t>
            </a:r>
          </a:p>
          <a:p>
            <a:pPr marL="342900" indent="-342900">
              <a:buFont typeface="Courier New" pitchFamily="49" charset="0"/>
              <a:buChar char="o"/>
            </a:pPr>
            <a:endParaRPr lang="cs-CZ" dirty="0" smtClean="0">
              <a:solidFill>
                <a:srgbClr val="002060"/>
              </a:solidFill>
            </a:endParaRPr>
          </a:p>
          <a:p>
            <a:pPr marL="342900" indent="-342900">
              <a:buFont typeface="Courier New" pitchFamily="49" charset="0"/>
              <a:buChar char="o"/>
            </a:pPr>
            <a:endParaRPr lang="cs-CZ" dirty="0" smtClean="0">
              <a:solidFill>
                <a:srgbClr val="002060"/>
              </a:solidFill>
            </a:endParaRPr>
          </a:p>
          <a:p>
            <a:pPr marL="342900" indent="-342900">
              <a:buFont typeface="Courier New" pitchFamily="49" charset="0"/>
              <a:buChar char="o"/>
            </a:pPr>
            <a:endParaRPr lang="cs-CZ" dirty="0" smtClean="0">
              <a:solidFill>
                <a:srgbClr val="002060"/>
              </a:solidFill>
            </a:endParaRPr>
          </a:p>
          <a:p>
            <a:pPr marL="342900" indent="-342900">
              <a:buFont typeface="Courier New" pitchFamily="49" charset="0"/>
              <a:buChar char="o"/>
            </a:pPr>
            <a:r>
              <a:rPr lang="cs-CZ" dirty="0" smtClean="0">
                <a:solidFill>
                  <a:srgbClr val="002060"/>
                </a:solidFill>
              </a:rPr>
              <a:t>  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8175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COMPARISON OF ADJECTIVES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Lenka Kulhavá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1789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424936" cy="576064"/>
          </a:xfrm>
        </p:spPr>
        <p:txBody>
          <a:bodyPr>
            <a:noAutofit/>
          </a:bodyPr>
          <a:lstStyle/>
          <a:p>
            <a:pPr algn="l"/>
            <a:r>
              <a:rPr lang="cs-CZ" sz="2000" dirty="0" smtClean="0"/>
              <a:t>  COMPARATIVES, SUPERLATIVES:       MORE SYLLABLE ADJECTIVES: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764704"/>
            <a:ext cx="4392488" cy="5904656"/>
          </a:xfrm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i="1" dirty="0" smtClean="0">
                <a:solidFill>
                  <a:srgbClr val="FF0000"/>
                </a:solidFill>
              </a:rPr>
              <a:t>REGULAR:</a:t>
            </a:r>
            <a:r>
              <a:rPr lang="cs-CZ" dirty="0" smtClean="0">
                <a:solidFill>
                  <a:srgbClr val="FF0000"/>
                </a:solidFill>
              </a:rPr>
              <a:t> - </a:t>
            </a:r>
            <a:r>
              <a:rPr lang="cs-CZ" dirty="0" err="1" smtClean="0">
                <a:solidFill>
                  <a:srgbClr val="FF0000"/>
                </a:solidFill>
              </a:rPr>
              <a:t>er</a:t>
            </a:r>
            <a:r>
              <a:rPr lang="cs-CZ" dirty="0" smtClean="0">
                <a:solidFill>
                  <a:srgbClr val="FF0000"/>
                </a:solidFill>
              </a:rPr>
              <a:t>, - </a:t>
            </a:r>
            <a:r>
              <a:rPr lang="cs-CZ" dirty="0" err="1" smtClean="0">
                <a:solidFill>
                  <a:srgbClr val="FF0000"/>
                </a:solidFill>
              </a:rPr>
              <a:t>est</a:t>
            </a:r>
            <a:endParaRPr lang="cs-CZ" dirty="0" smtClean="0">
              <a:solidFill>
                <a:srgbClr val="FF0000"/>
              </a:solidFill>
            </a:endParaRPr>
          </a:p>
          <a:p>
            <a:pPr marL="182880" indent="0">
              <a:buNone/>
            </a:pPr>
            <a:r>
              <a:rPr lang="cs-CZ" sz="2000" dirty="0" err="1" smtClean="0"/>
              <a:t>near</a:t>
            </a:r>
            <a:r>
              <a:rPr lang="cs-CZ" sz="2000" dirty="0" smtClean="0"/>
              <a:t> – </a:t>
            </a:r>
            <a:r>
              <a:rPr lang="cs-CZ" sz="2000" dirty="0" err="1" smtClean="0"/>
              <a:t>near</a:t>
            </a:r>
            <a:r>
              <a:rPr lang="cs-CZ" sz="2000" dirty="0" err="1" smtClean="0">
                <a:solidFill>
                  <a:srgbClr val="FF0000"/>
                </a:solidFill>
              </a:rPr>
              <a:t>er</a:t>
            </a:r>
            <a:r>
              <a:rPr lang="cs-CZ" sz="2000" dirty="0" smtClean="0"/>
              <a:t> – </a:t>
            </a:r>
            <a:r>
              <a:rPr lang="cs-CZ" sz="2000" dirty="0" err="1" smtClean="0">
                <a:solidFill>
                  <a:srgbClr val="FF0000"/>
                </a:solidFill>
              </a:rPr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near</a:t>
            </a:r>
            <a:r>
              <a:rPr lang="cs-CZ" sz="2000" dirty="0" err="1" smtClean="0">
                <a:solidFill>
                  <a:srgbClr val="FF0000"/>
                </a:solidFill>
              </a:rPr>
              <a:t>est</a:t>
            </a:r>
            <a:endParaRPr lang="cs-CZ" sz="2000" dirty="0" smtClean="0"/>
          </a:p>
          <a:p>
            <a:pPr marL="182880" indent="0">
              <a:buNone/>
            </a:pPr>
            <a:r>
              <a:rPr lang="cs-CZ" sz="2000" dirty="0" err="1"/>
              <a:t>w</a:t>
            </a:r>
            <a:r>
              <a:rPr lang="cs-CZ" sz="2000" dirty="0" err="1" smtClean="0"/>
              <a:t>arm</a:t>
            </a:r>
            <a:r>
              <a:rPr lang="cs-CZ" sz="2000" dirty="0" smtClean="0"/>
              <a:t> – </a:t>
            </a:r>
            <a:r>
              <a:rPr lang="cs-CZ" sz="2000" dirty="0" err="1" smtClean="0"/>
              <a:t>warm</a:t>
            </a:r>
            <a:r>
              <a:rPr lang="cs-CZ" sz="2000" dirty="0" err="1" smtClean="0">
                <a:solidFill>
                  <a:srgbClr val="FF0000"/>
                </a:solidFill>
              </a:rPr>
              <a:t>er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smtClean="0"/>
              <a:t>– </a:t>
            </a:r>
            <a:r>
              <a:rPr lang="cs-CZ" sz="2000" dirty="0" err="1" smtClean="0">
                <a:solidFill>
                  <a:srgbClr val="FF0000"/>
                </a:solidFill>
              </a:rPr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warm</a:t>
            </a:r>
            <a:r>
              <a:rPr lang="cs-CZ" sz="2000" dirty="0" err="1" smtClean="0">
                <a:solidFill>
                  <a:srgbClr val="FF0000"/>
                </a:solidFill>
              </a:rPr>
              <a:t>est</a:t>
            </a:r>
            <a:r>
              <a:rPr lang="cs-CZ" sz="2000" dirty="0" smtClean="0"/>
              <a:t> </a:t>
            </a:r>
          </a:p>
          <a:p>
            <a:pPr marL="182880" indent="0">
              <a:buNone/>
            </a:pPr>
            <a:r>
              <a:rPr lang="cs-CZ" sz="2000" dirty="0" err="1"/>
              <a:t>c</a:t>
            </a:r>
            <a:r>
              <a:rPr lang="cs-CZ" sz="2000" dirty="0" err="1" smtClean="0"/>
              <a:t>old</a:t>
            </a:r>
            <a:r>
              <a:rPr lang="cs-CZ" sz="2000" dirty="0" smtClean="0"/>
              <a:t> – </a:t>
            </a:r>
            <a:r>
              <a:rPr lang="cs-CZ" sz="2000" dirty="0" err="1" smtClean="0"/>
              <a:t>cold</a:t>
            </a:r>
            <a:r>
              <a:rPr lang="cs-CZ" sz="2000" dirty="0" err="1" smtClean="0">
                <a:solidFill>
                  <a:srgbClr val="FF0000"/>
                </a:solidFill>
              </a:rPr>
              <a:t>er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smtClean="0"/>
              <a:t>– </a:t>
            </a:r>
            <a:r>
              <a:rPr lang="cs-CZ" sz="2000" dirty="0" err="1" smtClean="0">
                <a:solidFill>
                  <a:srgbClr val="FF0000"/>
                </a:solidFill>
              </a:rPr>
              <a:t>the</a:t>
            </a:r>
            <a:r>
              <a:rPr lang="cs-CZ" sz="2000" dirty="0"/>
              <a:t> </a:t>
            </a:r>
            <a:r>
              <a:rPr lang="cs-CZ" sz="2000" dirty="0" err="1" smtClean="0"/>
              <a:t>cold</a:t>
            </a:r>
            <a:r>
              <a:rPr lang="cs-CZ" sz="2000" dirty="0" err="1" smtClean="0">
                <a:solidFill>
                  <a:srgbClr val="FF0000"/>
                </a:solidFill>
              </a:rPr>
              <a:t>est</a:t>
            </a:r>
            <a:endParaRPr lang="cs-CZ" sz="2000" dirty="0">
              <a:solidFill>
                <a:srgbClr val="FF000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000" i="1" dirty="0" smtClean="0">
                <a:solidFill>
                  <a:srgbClr val="FF0000"/>
                </a:solidFill>
              </a:rPr>
              <a:t>IRREGULAR:</a:t>
            </a:r>
          </a:p>
          <a:p>
            <a:pPr marL="182880" indent="0">
              <a:buNone/>
            </a:pPr>
            <a:r>
              <a:rPr lang="cs-CZ" sz="2000" dirty="0" smtClean="0"/>
              <a:t>far – </a:t>
            </a:r>
            <a:r>
              <a:rPr lang="cs-CZ" sz="2000" dirty="0" err="1" smtClean="0"/>
              <a:t>further</a:t>
            </a:r>
            <a:r>
              <a:rPr lang="cs-CZ" sz="2000" dirty="0" smtClean="0"/>
              <a:t> – </a:t>
            </a:r>
            <a:r>
              <a:rPr lang="cs-CZ" sz="2000" dirty="0" err="1" smtClean="0">
                <a:solidFill>
                  <a:srgbClr val="FF0000"/>
                </a:solidFill>
              </a:rPr>
              <a:t>the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/>
              <a:t>furthest</a:t>
            </a:r>
            <a:endParaRPr lang="cs-CZ" sz="2000" dirty="0" smtClean="0"/>
          </a:p>
          <a:p>
            <a:pPr marL="182880" indent="0">
              <a:buNone/>
            </a:pPr>
            <a:r>
              <a:rPr lang="cs-CZ" sz="2000" dirty="0" err="1"/>
              <a:t>g</a:t>
            </a:r>
            <a:r>
              <a:rPr lang="cs-CZ" sz="2000" dirty="0" err="1" smtClean="0"/>
              <a:t>ood</a:t>
            </a:r>
            <a:r>
              <a:rPr lang="cs-CZ" sz="2000" dirty="0" smtClean="0"/>
              <a:t> – </a:t>
            </a:r>
            <a:r>
              <a:rPr lang="cs-CZ" sz="2000" dirty="0" err="1" smtClean="0"/>
              <a:t>better</a:t>
            </a:r>
            <a:r>
              <a:rPr lang="cs-CZ" sz="2000" dirty="0" smtClean="0"/>
              <a:t> – </a:t>
            </a:r>
            <a:r>
              <a:rPr lang="cs-CZ" sz="2000" dirty="0" err="1" smtClean="0">
                <a:solidFill>
                  <a:srgbClr val="FF0000"/>
                </a:solidFill>
              </a:rPr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best</a:t>
            </a:r>
            <a:endParaRPr lang="cs-CZ" sz="2000" dirty="0" smtClean="0"/>
          </a:p>
          <a:p>
            <a:pPr marL="182880" indent="0">
              <a:buNone/>
            </a:pPr>
            <a:r>
              <a:rPr lang="cs-CZ" sz="2000" dirty="0" err="1"/>
              <a:t>b</a:t>
            </a:r>
            <a:r>
              <a:rPr lang="cs-CZ" sz="2000" dirty="0" err="1" smtClean="0"/>
              <a:t>ad</a:t>
            </a:r>
            <a:r>
              <a:rPr lang="cs-CZ" sz="2000" dirty="0" smtClean="0"/>
              <a:t> – </a:t>
            </a:r>
            <a:r>
              <a:rPr lang="cs-CZ" sz="2000" dirty="0" err="1" smtClean="0"/>
              <a:t>worse</a:t>
            </a:r>
            <a:r>
              <a:rPr lang="cs-CZ" sz="2000" dirty="0" smtClean="0"/>
              <a:t> – </a:t>
            </a:r>
            <a:r>
              <a:rPr lang="cs-CZ" sz="2000" dirty="0" err="1" smtClean="0">
                <a:solidFill>
                  <a:srgbClr val="FF0000"/>
                </a:solidFill>
              </a:rPr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worst</a:t>
            </a:r>
            <a:endParaRPr lang="cs-CZ" sz="2000" dirty="0" smtClean="0"/>
          </a:p>
          <a:p>
            <a:pPr marL="182880" indent="0">
              <a:buNone/>
            </a:pPr>
            <a:r>
              <a:rPr lang="cs-CZ" sz="2000" dirty="0" err="1"/>
              <a:t>l</a:t>
            </a:r>
            <a:r>
              <a:rPr lang="cs-CZ" sz="2000" dirty="0" err="1" smtClean="0"/>
              <a:t>ittle</a:t>
            </a:r>
            <a:r>
              <a:rPr lang="cs-CZ" sz="2000" dirty="0" smtClean="0"/>
              <a:t> – </a:t>
            </a:r>
            <a:r>
              <a:rPr lang="cs-CZ" sz="2000" dirty="0" err="1" smtClean="0"/>
              <a:t>less</a:t>
            </a:r>
            <a:r>
              <a:rPr lang="cs-CZ" sz="2000" dirty="0" smtClean="0"/>
              <a:t> – </a:t>
            </a:r>
            <a:r>
              <a:rPr lang="cs-CZ" sz="2000" dirty="0" err="1" smtClean="0">
                <a:solidFill>
                  <a:srgbClr val="FF0000"/>
                </a:solidFill>
              </a:rPr>
              <a:t>the</a:t>
            </a:r>
            <a:r>
              <a:rPr lang="cs-CZ" sz="2000" dirty="0" smtClean="0"/>
              <a:t> least</a:t>
            </a:r>
          </a:p>
          <a:p>
            <a:pPr marL="182880" indent="0">
              <a:buNone/>
            </a:pPr>
            <a:r>
              <a:rPr lang="cs-CZ" sz="2000" dirty="0"/>
              <a:t>m</a:t>
            </a:r>
            <a:r>
              <a:rPr lang="cs-CZ" sz="2000" dirty="0" smtClean="0"/>
              <a:t>uch – more – </a:t>
            </a:r>
            <a:r>
              <a:rPr lang="cs-CZ" sz="2000" dirty="0" err="1" smtClean="0">
                <a:solidFill>
                  <a:srgbClr val="FF0000"/>
                </a:solidFill>
              </a:rPr>
              <a:t>the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smtClean="0"/>
              <a:t>most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>
                <a:solidFill>
                  <a:srgbClr val="FF0000"/>
                </a:solidFill>
              </a:rPr>
              <a:t>SHORT VOWEL-CONSONANT:</a:t>
            </a:r>
          </a:p>
          <a:p>
            <a:pPr marL="182880" indent="0">
              <a:buNone/>
            </a:pPr>
            <a:r>
              <a:rPr lang="cs-CZ" sz="2000" dirty="0" smtClean="0"/>
              <a:t>big – </a:t>
            </a:r>
            <a:r>
              <a:rPr lang="cs-CZ" sz="2000" dirty="0" err="1" smtClean="0"/>
              <a:t>big</a:t>
            </a:r>
            <a:r>
              <a:rPr lang="cs-CZ" sz="2000" dirty="0" err="1" smtClean="0">
                <a:solidFill>
                  <a:srgbClr val="FF0000"/>
                </a:solidFill>
              </a:rPr>
              <a:t>ger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smtClean="0"/>
              <a:t>– </a:t>
            </a:r>
            <a:r>
              <a:rPr lang="cs-CZ" sz="2000" dirty="0" err="1" smtClean="0">
                <a:solidFill>
                  <a:srgbClr val="FF0000"/>
                </a:solidFill>
              </a:rPr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big</a:t>
            </a:r>
            <a:r>
              <a:rPr lang="cs-CZ" sz="2000" dirty="0" err="1" smtClean="0">
                <a:solidFill>
                  <a:srgbClr val="FF0000"/>
                </a:solidFill>
              </a:rPr>
              <a:t>gest</a:t>
            </a:r>
            <a:endParaRPr lang="cs-CZ" sz="2000" dirty="0" smtClean="0">
              <a:solidFill>
                <a:srgbClr val="FF0000"/>
              </a:solidFill>
            </a:endParaRPr>
          </a:p>
          <a:p>
            <a:pPr marL="182880" indent="0">
              <a:buNone/>
            </a:pPr>
            <a:r>
              <a:rPr lang="cs-CZ" sz="2000" dirty="0" err="1"/>
              <a:t>w</a:t>
            </a:r>
            <a:r>
              <a:rPr lang="cs-CZ" sz="2000" dirty="0" err="1" smtClean="0"/>
              <a:t>et</a:t>
            </a:r>
            <a:r>
              <a:rPr lang="cs-CZ" sz="2000" dirty="0" smtClean="0"/>
              <a:t> – </a:t>
            </a:r>
            <a:r>
              <a:rPr lang="cs-CZ" sz="2000" dirty="0" err="1" smtClean="0"/>
              <a:t>wet</a:t>
            </a:r>
            <a:r>
              <a:rPr lang="cs-CZ" sz="2000" dirty="0" err="1" smtClean="0">
                <a:solidFill>
                  <a:srgbClr val="FF0000"/>
                </a:solidFill>
              </a:rPr>
              <a:t>ter</a:t>
            </a:r>
            <a:r>
              <a:rPr lang="cs-CZ" sz="2000" dirty="0" smtClean="0"/>
              <a:t> – </a:t>
            </a:r>
            <a:r>
              <a:rPr lang="cs-CZ" sz="2000" dirty="0" err="1" smtClean="0">
                <a:solidFill>
                  <a:srgbClr val="FF0000"/>
                </a:solidFill>
              </a:rPr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wet</a:t>
            </a:r>
            <a:r>
              <a:rPr lang="cs-CZ" sz="2000" dirty="0" err="1" smtClean="0">
                <a:solidFill>
                  <a:srgbClr val="FF0000"/>
                </a:solidFill>
              </a:rPr>
              <a:t>test</a:t>
            </a:r>
            <a:endParaRPr lang="cs-CZ" sz="2000" dirty="0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000" i="1" dirty="0" smtClean="0">
                <a:solidFill>
                  <a:srgbClr val="FF0000"/>
                </a:solidFill>
              </a:rPr>
              <a:t>-e ENDING:</a:t>
            </a:r>
            <a:endParaRPr lang="cs-CZ" sz="2000" i="1" dirty="0" smtClean="0"/>
          </a:p>
          <a:p>
            <a:pPr marL="182880" indent="0">
              <a:buNone/>
            </a:pPr>
            <a:r>
              <a:rPr lang="cs-CZ" sz="2000" dirty="0" smtClean="0"/>
              <a:t>nice – </a:t>
            </a:r>
            <a:r>
              <a:rPr lang="cs-CZ" sz="2000" dirty="0" err="1" smtClean="0"/>
              <a:t>nice</a:t>
            </a:r>
            <a:r>
              <a:rPr lang="cs-CZ" sz="2000" dirty="0" err="1" smtClean="0">
                <a:solidFill>
                  <a:srgbClr val="FF0000"/>
                </a:solidFill>
              </a:rPr>
              <a:t>r</a:t>
            </a:r>
            <a:r>
              <a:rPr lang="cs-CZ" sz="2000" dirty="0" smtClean="0"/>
              <a:t> –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nice</a:t>
            </a:r>
            <a:r>
              <a:rPr lang="cs-CZ" sz="2000" dirty="0" err="1" smtClean="0">
                <a:solidFill>
                  <a:srgbClr val="FF0000"/>
                </a:solidFill>
              </a:rPr>
              <a:t>st</a:t>
            </a:r>
            <a:endParaRPr lang="cs-CZ" sz="2000" dirty="0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000" i="1" dirty="0" smtClean="0">
                <a:solidFill>
                  <a:srgbClr val="FF0000"/>
                </a:solidFill>
              </a:rPr>
              <a:t>-y ENDING:</a:t>
            </a:r>
          </a:p>
          <a:p>
            <a:pPr marL="182880" indent="0">
              <a:buNone/>
            </a:pPr>
            <a:r>
              <a:rPr lang="cs-CZ" sz="2000" dirty="0" err="1" smtClean="0"/>
              <a:t>easy</a:t>
            </a:r>
            <a:r>
              <a:rPr lang="cs-CZ" sz="2000" dirty="0" smtClean="0"/>
              <a:t> – </a:t>
            </a:r>
            <a:r>
              <a:rPr lang="cs-CZ" sz="2000" dirty="0" err="1" smtClean="0"/>
              <a:t>eas</a:t>
            </a:r>
            <a:r>
              <a:rPr lang="cs-CZ" sz="2000" dirty="0" err="1" smtClean="0">
                <a:solidFill>
                  <a:srgbClr val="FF0000"/>
                </a:solidFill>
              </a:rPr>
              <a:t>ier</a:t>
            </a:r>
            <a:r>
              <a:rPr lang="cs-CZ" sz="2000" dirty="0" smtClean="0"/>
              <a:t> – </a:t>
            </a:r>
            <a:r>
              <a:rPr lang="cs-CZ" sz="2000" dirty="0" err="1" smtClean="0">
                <a:solidFill>
                  <a:srgbClr val="FF0000"/>
                </a:solidFill>
              </a:rPr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eas</a:t>
            </a:r>
            <a:r>
              <a:rPr lang="cs-CZ" sz="2000" dirty="0" err="1" smtClean="0">
                <a:solidFill>
                  <a:srgbClr val="FF0000"/>
                </a:solidFill>
              </a:rPr>
              <a:t>iest</a:t>
            </a:r>
            <a:endParaRPr lang="cs-CZ" sz="2000" dirty="0" smtClean="0">
              <a:solidFill>
                <a:srgbClr val="FF0000"/>
              </a:solidFill>
            </a:endParaRPr>
          </a:p>
          <a:p>
            <a:pPr marL="182880" indent="0">
              <a:buNone/>
            </a:pPr>
            <a:r>
              <a:rPr lang="cs-CZ" sz="2000" dirty="0"/>
              <a:t>d</a:t>
            </a:r>
            <a:r>
              <a:rPr lang="cs-CZ" sz="2000" dirty="0" smtClean="0"/>
              <a:t>ry – </a:t>
            </a:r>
            <a:r>
              <a:rPr lang="cs-CZ" sz="2000" dirty="0" err="1" smtClean="0"/>
              <a:t>dr</a:t>
            </a:r>
            <a:r>
              <a:rPr lang="cs-CZ" sz="2000" dirty="0" err="1" smtClean="0">
                <a:solidFill>
                  <a:srgbClr val="FF0000"/>
                </a:solidFill>
              </a:rPr>
              <a:t>ier</a:t>
            </a:r>
            <a:r>
              <a:rPr lang="cs-CZ" sz="2000" dirty="0" smtClean="0"/>
              <a:t> – </a:t>
            </a:r>
            <a:r>
              <a:rPr lang="cs-CZ" sz="2000" dirty="0" err="1" smtClean="0">
                <a:solidFill>
                  <a:srgbClr val="FF0000"/>
                </a:solidFill>
              </a:rPr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dr</a:t>
            </a:r>
            <a:r>
              <a:rPr lang="cs-CZ" sz="2000" dirty="0" err="1" smtClean="0">
                <a:solidFill>
                  <a:srgbClr val="FF0000"/>
                </a:solidFill>
              </a:rPr>
              <a:t>iest</a:t>
            </a:r>
            <a:endParaRPr lang="cs-CZ" sz="2000" dirty="0" smtClean="0">
              <a:solidFill>
                <a:srgbClr val="FF0000"/>
              </a:solidFill>
            </a:endParaRPr>
          </a:p>
          <a:p>
            <a:pPr marL="18288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182880" indent="0">
              <a:buNone/>
            </a:pPr>
            <a:endParaRPr lang="cs-CZ" sz="2000" dirty="0" smtClean="0"/>
          </a:p>
          <a:p>
            <a:pPr marL="182880" indent="0">
              <a:buNone/>
            </a:pPr>
            <a:endParaRPr lang="cs-CZ" sz="2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6016" y="764704"/>
            <a:ext cx="4104456" cy="5904656"/>
          </a:xfrm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marL="182880" indent="0">
              <a:buNone/>
            </a:pPr>
            <a:endParaRPr lang="cs-CZ" sz="2000" i="1" dirty="0" smtClean="0"/>
          </a:p>
          <a:p>
            <a:pPr marL="182880" indent="0">
              <a:buNone/>
            </a:pPr>
            <a:r>
              <a:rPr lang="cs-CZ" sz="2000" i="1" dirty="0" err="1" smtClean="0"/>
              <a:t>We</a:t>
            </a:r>
            <a:r>
              <a:rPr lang="cs-CZ" sz="2000" i="1" dirty="0" smtClean="0"/>
              <a:t> use </a:t>
            </a:r>
            <a:r>
              <a:rPr lang="cs-CZ" sz="2000" i="1" dirty="0" smtClean="0">
                <a:solidFill>
                  <a:srgbClr val="FF0000"/>
                </a:solidFill>
              </a:rPr>
              <a:t>more </a:t>
            </a:r>
            <a:r>
              <a:rPr lang="cs-CZ" sz="2000" i="1" dirty="0" err="1" smtClean="0"/>
              <a:t>or</a:t>
            </a:r>
            <a:r>
              <a:rPr lang="cs-CZ" sz="2000" i="1" dirty="0" smtClean="0"/>
              <a:t> </a:t>
            </a:r>
            <a:r>
              <a:rPr lang="cs-CZ" sz="2000" i="1" dirty="0" smtClean="0">
                <a:solidFill>
                  <a:srgbClr val="FF0000"/>
                </a:solidFill>
              </a:rPr>
              <a:t>most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when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the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adjective</a:t>
            </a:r>
            <a:r>
              <a:rPr lang="cs-CZ" sz="2000" i="1" dirty="0" smtClean="0"/>
              <a:t> has </a:t>
            </a:r>
            <a:r>
              <a:rPr lang="cs-CZ" sz="2000" i="1" dirty="0" err="1" smtClean="0"/>
              <a:t>got</a:t>
            </a:r>
            <a:r>
              <a:rPr lang="cs-CZ" sz="2000" i="1" dirty="0" smtClean="0"/>
              <a:t> </a:t>
            </a:r>
            <a:r>
              <a:rPr lang="cs-CZ" sz="2000" i="1" dirty="0" err="1" smtClean="0">
                <a:solidFill>
                  <a:srgbClr val="FF0000"/>
                </a:solidFill>
              </a:rPr>
              <a:t>two</a:t>
            </a:r>
            <a:r>
              <a:rPr lang="cs-CZ" sz="2000" i="1" dirty="0" smtClean="0">
                <a:solidFill>
                  <a:srgbClr val="FF0000"/>
                </a:solidFill>
              </a:rPr>
              <a:t> </a:t>
            </a:r>
            <a:r>
              <a:rPr lang="cs-CZ" sz="2000" i="1" dirty="0" err="1" smtClean="0">
                <a:solidFill>
                  <a:srgbClr val="FF0000"/>
                </a:solidFill>
              </a:rPr>
              <a:t>or</a:t>
            </a:r>
            <a:r>
              <a:rPr lang="cs-CZ" sz="2000" i="1" dirty="0" smtClean="0">
                <a:solidFill>
                  <a:srgbClr val="FF0000"/>
                </a:solidFill>
              </a:rPr>
              <a:t> more </a:t>
            </a:r>
            <a:r>
              <a:rPr lang="cs-CZ" sz="2000" i="1" dirty="0" err="1" smtClean="0">
                <a:solidFill>
                  <a:srgbClr val="FF0000"/>
                </a:solidFill>
              </a:rPr>
              <a:t>syllables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except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when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the</a:t>
            </a:r>
            <a:r>
              <a:rPr lang="cs-CZ" sz="2000" i="1" dirty="0" smtClean="0"/>
              <a:t> second </a:t>
            </a:r>
            <a:r>
              <a:rPr lang="cs-CZ" sz="2000" i="1" dirty="0" err="1" smtClean="0"/>
              <a:t>syllable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ends</a:t>
            </a:r>
            <a:r>
              <a:rPr lang="cs-CZ" sz="2000" i="1" dirty="0" smtClean="0"/>
              <a:t> in   </a:t>
            </a:r>
            <a:r>
              <a:rPr lang="cs-CZ" sz="2000" i="1" dirty="0" smtClean="0">
                <a:solidFill>
                  <a:srgbClr val="FF0000"/>
                </a:solidFill>
              </a:rPr>
              <a:t>–y </a:t>
            </a:r>
            <a:r>
              <a:rPr lang="cs-CZ" sz="2000" i="1" dirty="0" smtClean="0"/>
              <a:t>(happy – </a:t>
            </a:r>
            <a:r>
              <a:rPr lang="cs-CZ" sz="2000" i="1" dirty="0" err="1" smtClean="0"/>
              <a:t>happier</a:t>
            </a:r>
            <a:r>
              <a:rPr lang="cs-CZ" sz="2000" i="1" dirty="0" smtClean="0"/>
              <a:t> – </a:t>
            </a:r>
            <a:r>
              <a:rPr lang="cs-CZ" sz="2000" i="1" dirty="0" err="1" smtClean="0"/>
              <a:t>the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happiest</a:t>
            </a:r>
            <a:r>
              <a:rPr lang="cs-CZ" sz="2000" i="1" dirty="0" smtClean="0"/>
              <a:t>):</a:t>
            </a:r>
          </a:p>
          <a:p>
            <a:pPr marL="182880" indent="0">
              <a:buNone/>
            </a:pPr>
            <a:endParaRPr lang="cs-CZ" sz="2000" i="1" dirty="0" smtClean="0">
              <a:solidFill>
                <a:srgbClr val="FF0000"/>
              </a:solidFill>
            </a:endParaRPr>
          </a:p>
          <a:p>
            <a:r>
              <a:rPr lang="cs-CZ" sz="2000" dirty="0" err="1"/>
              <a:t>i</a:t>
            </a:r>
            <a:r>
              <a:rPr lang="cs-CZ" sz="2000" dirty="0" err="1" smtClean="0"/>
              <a:t>ntelligent</a:t>
            </a:r>
            <a:r>
              <a:rPr lang="cs-CZ" sz="2000" dirty="0" smtClean="0"/>
              <a:t>                         – </a:t>
            </a:r>
            <a:r>
              <a:rPr lang="cs-CZ" sz="2000" dirty="0" smtClean="0">
                <a:solidFill>
                  <a:srgbClr val="FF0000"/>
                </a:solidFill>
              </a:rPr>
              <a:t>more</a:t>
            </a:r>
            <a:r>
              <a:rPr lang="cs-CZ" sz="2000" dirty="0" smtClean="0"/>
              <a:t> </a:t>
            </a:r>
            <a:r>
              <a:rPr lang="cs-CZ" sz="2000" dirty="0" err="1" smtClean="0"/>
              <a:t>intelligent</a:t>
            </a:r>
            <a:r>
              <a:rPr lang="cs-CZ" sz="2000" dirty="0" smtClean="0"/>
              <a:t>                – </a:t>
            </a:r>
            <a:r>
              <a:rPr lang="cs-CZ" sz="2000" dirty="0" err="1" smtClean="0">
                <a:solidFill>
                  <a:srgbClr val="FF0000"/>
                </a:solidFill>
              </a:rPr>
              <a:t>the</a:t>
            </a:r>
            <a:r>
              <a:rPr lang="cs-CZ" sz="2000" dirty="0" smtClean="0">
                <a:solidFill>
                  <a:srgbClr val="FF0000"/>
                </a:solidFill>
              </a:rPr>
              <a:t> most </a:t>
            </a:r>
            <a:r>
              <a:rPr lang="cs-CZ" sz="2000" dirty="0" err="1" smtClean="0"/>
              <a:t>intelligent</a:t>
            </a:r>
            <a:endParaRPr lang="cs-CZ" sz="2000" dirty="0" smtClean="0"/>
          </a:p>
          <a:p>
            <a:r>
              <a:rPr lang="cs-CZ" sz="2000" dirty="0" err="1"/>
              <a:t>b</a:t>
            </a:r>
            <a:r>
              <a:rPr lang="cs-CZ" sz="2000" dirty="0" err="1" smtClean="0"/>
              <a:t>eautiful</a:t>
            </a:r>
            <a:endParaRPr lang="cs-CZ" sz="2000" dirty="0" smtClean="0"/>
          </a:p>
          <a:p>
            <a:pPr marL="18288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-  </a:t>
            </a:r>
            <a:r>
              <a:rPr lang="cs-CZ" sz="2000" dirty="0" smtClean="0">
                <a:solidFill>
                  <a:srgbClr val="FF0000"/>
                </a:solidFill>
              </a:rPr>
              <a:t>more</a:t>
            </a:r>
            <a:r>
              <a:rPr lang="cs-CZ" sz="2000" dirty="0" smtClean="0"/>
              <a:t> </a:t>
            </a:r>
            <a:r>
              <a:rPr lang="cs-CZ" sz="2000" dirty="0" err="1" smtClean="0"/>
              <a:t>beautiful</a:t>
            </a:r>
            <a:endParaRPr lang="cs-CZ" sz="2000" dirty="0" smtClean="0"/>
          </a:p>
          <a:p>
            <a:pPr marL="18288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-  </a:t>
            </a:r>
            <a:r>
              <a:rPr lang="cs-CZ" sz="2000" dirty="0" err="1" smtClean="0">
                <a:solidFill>
                  <a:srgbClr val="FF0000"/>
                </a:solidFill>
              </a:rPr>
              <a:t>the</a:t>
            </a:r>
            <a:r>
              <a:rPr lang="cs-CZ" sz="2000" dirty="0" smtClean="0">
                <a:solidFill>
                  <a:srgbClr val="FF0000"/>
                </a:solidFill>
              </a:rPr>
              <a:t> most </a:t>
            </a:r>
            <a:r>
              <a:rPr lang="cs-CZ" sz="2000" dirty="0" err="1" smtClean="0"/>
              <a:t>beautiful</a:t>
            </a:r>
            <a:endParaRPr lang="cs-CZ" sz="2000" dirty="0" smtClean="0"/>
          </a:p>
          <a:p>
            <a:r>
              <a:rPr lang="cs-CZ" sz="2000" dirty="0" err="1"/>
              <a:t>e</a:t>
            </a:r>
            <a:r>
              <a:rPr lang="cs-CZ" sz="2000" dirty="0" err="1" smtClean="0"/>
              <a:t>xpensive</a:t>
            </a:r>
            <a:endParaRPr lang="cs-CZ" sz="2000" dirty="0" smtClean="0"/>
          </a:p>
          <a:p>
            <a:pPr marL="18288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-  </a:t>
            </a:r>
            <a:r>
              <a:rPr lang="cs-CZ" sz="2000" dirty="0" smtClean="0">
                <a:solidFill>
                  <a:srgbClr val="FF0000"/>
                </a:solidFill>
              </a:rPr>
              <a:t>more</a:t>
            </a:r>
            <a:r>
              <a:rPr lang="cs-CZ" sz="2000" dirty="0" smtClean="0"/>
              <a:t> </a:t>
            </a:r>
            <a:r>
              <a:rPr lang="cs-CZ" sz="2000" dirty="0" err="1" smtClean="0"/>
              <a:t>expensive</a:t>
            </a:r>
            <a:endParaRPr lang="cs-CZ" sz="2000" dirty="0" smtClean="0"/>
          </a:p>
          <a:p>
            <a:pPr marL="18288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-  </a:t>
            </a:r>
            <a:r>
              <a:rPr lang="cs-CZ" sz="2000" dirty="0" err="1" smtClean="0">
                <a:solidFill>
                  <a:srgbClr val="FF0000"/>
                </a:solidFill>
              </a:rPr>
              <a:t>the</a:t>
            </a:r>
            <a:r>
              <a:rPr lang="cs-CZ" sz="2000" dirty="0" smtClean="0">
                <a:solidFill>
                  <a:srgbClr val="FF0000"/>
                </a:solidFill>
              </a:rPr>
              <a:t> most </a:t>
            </a:r>
            <a:r>
              <a:rPr lang="cs-CZ" sz="2000" dirty="0" err="1" smtClean="0"/>
              <a:t>expensive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25350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53191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ADJECTIVES           COMPARATIVES         SUPERLATIVES 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2520122"/>
              </p:ext>
            </p:extLst>
          </p:nvPr>
        </p:nvGraphicFramePr>
        <p:xfrm>
          <a:off x="323850" y="765175"/>
          <a:ext cx="8362950" cy="5933440"/>
        </p:xfrm>
        <a:graphic>
          <a:graphicData uri="http://schemas.openxmlformats.org/drawingml/2006/table">
            <a:tbl>
              <a:tblPr firstRow="1" bandRow="1">
                <a:tableStyleId>{D27102A9-8310-4765-A935-A1911B00CA55}</a:tableStyleId>
              </a:tblPr>
              <a:tblGrid>
                <a:gridCol w="2787650"/>
                <a:gridCol w="2787650"/>
                <a:gridCol w="27876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err="1" smtClean="0"/>
                        <a:t>tall</a:t>
                      </a:r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err="1" smtClean="0"/>
                        <a:t>taller</a:t>
                      </a:r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err="1" smtClean="0"/>
                        <a:t>the</a:t>
                      </a:r>
                      <a:r>
                        <a:rPr lang="cs-CZ" b="0" dirty="0" smtClean="0"/>
                        <a:t> </a:t>
                      </a:r>
                      <a:r>
                        <a:rPr lang="cs-CZ" b="0" dirty="0" err="1" smtClean="0"/>
                        <a:t>tallest</a:t>
                      </a:r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heavy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heavier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heaviest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fast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faster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fastest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wet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wetter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wettest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hot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hotter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hottest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wide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wider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widest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old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older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oldest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high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higher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highest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long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longer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longest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short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shorter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shortest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small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smaller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smallest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big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bigger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biggest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slow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slower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slowest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cheap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cheaper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cheapest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light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lighter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lightest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nice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nicer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nicest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5956515" y="3736131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940152" y="3376091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940152" y="2973861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940152" y="2597650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940152" y="2237610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940152" y="1898395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940152" y="1516798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940152" y="1141512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940152" y="781472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131840" y="6237619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140946" y="5877579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151425" y="5482743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151425" y="5122703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140946" y="4762663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131840" y="4405792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140946" y="4045752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131840" y="3691235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131840" y="3333901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131840" y="2943231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131840" y="2583191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131840" y="2223151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131840" y="1855067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131840" y="1495027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131840" y="1156758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131840" y="781472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958364" y="6338436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956515" y="5978396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958364" y="5588595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5956515" y="5191537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956515" y="4816251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956515" y="4456211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956515" y="4096171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6070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5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9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1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3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53191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ADJECTIVES           COMPARATIVES         SUPERLATIVES 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4341061"/>
              </p:ext>
            </p:extLst>
          </p:nvPr>
        </p:nvGraphicFramePr>
        <p:xfrm>
          <a:off x="323850" y="765175"/>
          <a:ext cx="8362950" cy="5933440"/>
        </p:xfrm>
        <a:graphic>
          <a:graphicData uri="http://schemas.openxmlformats.org/drawingml/2006/table">
            <a:tbl>
              <a:tblPr firstRow="1" bandRow="1">
                <a:tableStyleId>{D27102A9-8310-4765-A935-A1911B00CA55}</a:tableStyleId>
              </a:tblPr>
              <a:tblGrid>
                <a:gridCol w="2787650"/>
                <a:gridCol w="2787650"/>
                <a:gridCol w="27876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err="1" smtClean="0"/>
                        <a:t>tall</a:t>
                      </a:r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err="1" smtClean="0"/>
                        <a:t>taller</a:t>
                      </a:r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err="1" smtClean="0"/>
                        <a:t>the</a:t>
                      </a:r>
                      <a:r>
                        <a:rPr lang="cs-CZ" b="0" dirty="0" smtClean="0"/>
                        <a:t> </a:t>
                      </a:r>
                      <a:r>
                        <a:rPr lang="cs-CZ" b="0" dirty="0" err="1" smtClean="0"/>
                        <a:t>tallest</a:t>
                      </a:r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heavy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heavier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heaviest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fast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faster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fastest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wet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wetter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wettest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hot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hotter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hottest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wide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wider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widest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old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older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oldest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high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higher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highest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long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longer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longest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short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shorter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shortest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small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smaller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smallest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big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bigger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biggest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slow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slower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slowest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cheap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cheaper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cheapest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light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lighter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lightest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nice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nicer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nicest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3203848" y="1501552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5940152" y="1113892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3203848" y="1105388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5940152" y="781472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3203848" y="781472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5949258" y="3733990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3" name="Obdélník 12"/>
          <p:cNvSpPr/>
          <p:nvPr/>
        </p:nvSpPr>
        <p:spPr>
          <a:xfrm>
            <a:off x="5949258" y="3373950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4" name="Obdélník 13"/>
          <p:cNvSpPr/>
          <p:nvPr/>
        </p:nvSpPr>
        <p:spPr>
          <a:xfrm>
            <a:off x="5949258" y="3013910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5" name="Obdélník 14"/>
          <p:cNvSpPr/>
          <p:nvPr/>
        </p:nvSpPr>
        <p:spPr>
          <a:xfrm>
            <a:off x="5949258" y="2643796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6" name="Obdélník 15"/>
          <p:cNvSpPr/>
          <p:nvPr/>
        </p:nvSpPr>
        <p:spPr>
          <a:xfrm>
            <a:off x="5940152" y="2283024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7" name="Obdélník 16"/>
          <p:cNvSpPr/>
          <p:nvPr/>
        </p:nvSpPr>
        <p:spPr>
          <a:xfrm>
            <a:off x="5940152" y="1902835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8" name="Obdélník 17"/>
          <p:cNvSpPr/>
          <p:nvPr/>
        </p:nvSpPr>
        <p:spPr>
          <a:xfrm>
            <a:off x="5940152" y="1497844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9" name="Obdélník 18"/>
          <p:cNvSpPr/>
          <p:nvPr/>
        </p:nvSpPr>
        <p:spPr>
          <a:xfrm>
            <a:off x="3203848" y="6274710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20" name="Obdélník 19"/>
          <p:cNvSpPr/>
          <p:nvPr/>
        </p:nvSpPr>
        <p:spPr>
          <a:xfrm>
            <a:off x="3224719" y="5894962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21" name="Obdélník 20"/>
          <p:cNvSpPr/>
          <p:nvPr/>
        </p:nvSpPr>
        <p:spPr>
          <a:xfrm>
            <a:off x="3224719" y="5534922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22" name="Obdélník 21"/>
          <p:cNvSpPr/>
          <p:nvPr/>
        </p:nvSpPr>
        <p:spPr>
          <a:xfrm>
            <a:off x="3203848" y="5174150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23" name="Obdélník 22"/>
          <p:cNvSpPr/>
          <p:nvPr/>
        </p:nvSpPr>
        <p:spPr>
          <a:xfrm>
            <a:off x="3203848" y="4806121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24" name="Obdélník 23"/>
          <p:cNvSpPr/>
          <p:nvPr/>
        </p:nvSpPr>
        <p:spPr>
          <a:xfrm>
            <a:off x="3224719" y="4446081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3224719" y="4086041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26" name="Obdélník 25"/>
          <p:cNvSpPr/>
          <p:nvPr/>
        </p:nvSpPr>
        <p:spPr>
          <a:xfrm>
            <a:off x="3224719" y="3726001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27" name="Obdélník 26"/>
          <p:cNvSpPr/>
          <p:nvPr/>
        </p:nvSpPr>
        <p:spPr>
          <a:xfrm>
            <a:off x="3224719" y="3365961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28" name="Obdélník 27"/>
          <p:cNvSpPr/>
          <p:nvPr/>
        </p:nvSpPr>
        <p:spPr>
          <a:xfrm>
            <a:off x="3203848" y="2997932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29" name="Obdélník 28"/>
          <p:cNvSpPr/>
          <p:nvPr/>
        </p:nvSpPr>
        <p:spPr>
          <a:xfrm>
            <a:off x="3205697" y="2637892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30" name="Obdélník 29"/>
          <p:cNvSpPr/>
          <p:nvPr/>
        </p:nvSpPr>
        <p:spPr>
          <a:xfrm>
            <a:off x="3203848" y="2283024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31" name="Obdélník 30"/>
          <p:cNvSpPr/>
          <p:nvPr/>
        </p:nvSpPr>
        <p:spPr>
          <a:xfrm>
            <a:off x="3203848" y="1902835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33" name="Obdélník 32"/>
          <p:cNvSpPr/>
          <p:nvPr/>
        </p:nvSpPr>
        <p:spPr>
          <a:xfrm>
            <a:off x="5958364" y="6331966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34" name="Obdélník 33"/>
          <p:cNvSpPr/>
          <p:nvPr/>
        </p:nvSpPr>
        <p:spPr>
          <a:xfrm>
            <a:off x="5958364" y="5985708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35" name="Obdélník 34"/>
          <p:cNvSpPr/>
          <p:nvPr/>
        </p:nvSpPr>
        <p:spPr>
          <a:xfrm>
            <a:off x="5958364" y="5588650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36" name="Obdélník 35"/>
          <p:cNvSpPr/>
          <p:nvPr/>
        </p:nvSpPr>
        <p:spPr>
          <a:xfrm>
            <a:off x="5958364" y="5227878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37" name="Obdélník 36"/>
          <p:cNvSpPr/>
          <p:nvPr/>
        </p:nvSpPr>
        <p:spPr>
          <a:xfrm>
            <a:off x="5958364" y="4831497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38" name="Obdélník 37"/>
          <p:cNvSpPr/>
          <p:nvPr/>
        </p:nvSpPr>
        <p:spPr>
          <a:xfrm>
            <a:off x="5958364" y="4456211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39" name="Obdélník 38"/>
          <p:cNvSpPr/>
          <p:nvPr/>
        </p:nvSpPr>
        <p:spPr>
          <a:xfrm>
            <a:off x="5958364" y="4086041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930581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8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4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0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6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4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0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2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24544" y="304800"/>
            <a:ext cx="9793088" cy="531912"/>
          </a:xfrm>
        </p:spPr>
        <p:txBody>
          <a:bodyPr>
            <a:noAutofit/>
          </a:bodyPr>
          <a:lstStyle/>
          <a:p>
            <a:r>
              <a:rPr lang="cs-CZ" sz="2400" dirty="0"/>
              <a:t>ADJECTIVES </a:t>
            </a:r>
            <a:r>
              <a:rPr lang="cs-CZ" sz="2400" dirty="0" smtClean="0"/>
              <a:t>        COMPARATIVES         SUPERLATIVES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1745368"/>
              </p:ext>
            </p:extLst>
          </p:nvPr>
        </p:nvGraphicFramePr>
        <p:xfrm>
          <a:off x="395288" y="836613"/>
          <a:ext cx="8291511" cy="5933440"/>
        </p:xfrm>
        <a:graphic>
          <a:graphicData uri="http://schemas.openxmlformats.org/drawingml/2006/table">
            <a:tbl>
              <a:tblPr firstRow="1" bandRow="1">
                <a:tableStyleId>{D27102A9-8310-4765-A935-A1911B00CA55}</a:tableStyleId>
              </a:tblPr>
              <a:tblGrid>
                <a:gridCol w="2763837"/>
                <a:gridCol w="2763837"/>
                <a:gridCol w="276383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dry</a:t>
                      </a:r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err="1" smtClean="0"/>
                        <a:t>drier</a:t>
                      </a:r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err="1" smtClean="0"/>
                        <a:t>the</a:t>
                      </a:r>
                      <a:r>
                        <a:rPr lang="cs-CZ" b="0" dirty="0" smtClean="0"/>
                        <a:t> </a:t>
                      </a:r>
                      <a:r>
                        <a:rPr lang="cs-CZ" b="0" dirty="0" err="1" smtClean="0"/>
                        <a:t>driest</a:t>
                      </a:r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easy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easy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the</a:t>
                      </a:r>
                      <a:r>
                        <a:rPr lang="en-US" baseline="0" dirty="0" smtClean="0"/>
                        <a:t> easiest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flat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flatter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the flattest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cold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colder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the coldest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far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further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the furthest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good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better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the best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bad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worse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the worst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large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larger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the largest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young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younger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the youngest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new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newer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the newest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brave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braver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the bravest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cloudy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cloudier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the cloudiest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thin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thinner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the thinnest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deep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deeper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the deepest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red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redder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the reddest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quick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quicker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the quickest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5940152" y="2320718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 flipV="1">
            <a:off x="5956515" y="1958752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5940152" y="1598712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5940152" y="1187195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5940152" y="818490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3133689" y="6377345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3" name="Obdélník 12"/>
          <p:cNvSpPr/>
          <p:nvPr/>
        </p:nvSpPr>
        <p:spPr>
          <a:xfrm>
            <a:off x="3133689" y="6017305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4" name="Obdélník 13"/>
          <p:cNvSpPr/>
          <p:nvPr/>
        </p:nvSpPr>
        <p:spPr>
          <a:xfrm>
            <a:off x="3133689" y="5657265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5" name="Obdélník 14"/>
          <p:cNvSpPr/>
          <p:nvPr/>
        </p:nvSpPr>
        <p:spPr>
          <a:xfrm>
            <a:off x="3133689" y="5257853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6" name="Obdélník 15"/>
          <p:cNvSpPr/>
          <p:nvPr/>
        </p:nvSpPr>
        <p:spPr>
          <a:xfrm>
            <a:off x="3133689" y="4896135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7" name="Obdélník 16"/>
          <p:cNvSpPr/>
          <p:nvPr/>
        </p:nvSpPr>
        <p:spPr>
          <a:xfrm>
            <a:off x="3119175" y="4534631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8" name="Obdélník 17"/>
          <p:cNvSpPr/>
          <p:nvPr/>
        </p:nvSpPr>
        <p:spPr>
          <a:xfrm>
            <a:off x="3133689" y="4137573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9" name="Obdélník 18"/>
          <p:cNvSpPr/>
          <p:nvPr/>
        </p:nvSpPr>
        <p:spPr>
          <a:xfrm>
            <a:off x="3133689" y="3777533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20" name="Obdélník 19"/>
          <p:cNvSpPr/>
          <p:nvPr/>
        </p:nvSpPr>
        <p:spPr>
          <a:xfrm>
            <a:off x="3133689" y="3409504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21" name="Obdélník 20"/>
          <p:cNvSpPr/>
          <p:nvPr/>
        </p:nvSpPr>
        <p:spPr>
          <a:xfrm>
            <a:off x="3133689" y="3049464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22" name="Obdélník 21"/>
          <p:cNvSpPr/>
          <p:nvPr/>
        </p:nvSpPr>
        <p:spPr>
          <a:xfrm>
            <a:off x="3133689" y="2680758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23" name="Obdélník 22"/>
          <p:cNvSpPr/>
          <p:nvPr/>
        </p:nvSpPr>
        <p:spPr>
          <a:xfrm>
            <a:off x="3153192" y="2341295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24" name="Obdélník 23"/>
          <p:cNvSpPr/>
          <p:nvPr/>
        </p:nvSpPr>
        <p:spPr>
          <a:xfrm>
            <a:off x="3131840" y="1958752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3131840" y="1564567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26" name="Obdélník 25"/>
          <p:cNvSpPr/>
          <p:nvPr/>
        </p:nvSpPr>
        <p:spPr>
          <a:xfrm>
            <a:off x="3131840" y="1223481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27" name="Obdélník 26"/>
          <p:cNvSpPr/>
          <p:nvPr/>
        </p:nvSpPr>
        <p:spPr>
          <a:xfrm>
            <a:off x="3131840" y="818490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31" name="Obdélník 30"/>
          <p:cNvSpPr/>
          <p:nvPr/>
        </p:nvSpPr>
        <p:spPr>
          <a:xfrm>
            <a:off x="5927487" y="6403453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32" name="Obdélník 31"/>
          <p:cNvSpPr/>
          <p:nvPr/>
        </p:nvSpPr>
        <p:spPr>
          <a:xfrm>
            <a:off x="5956515" y="6040540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33" name="Obdélník 32"/>
          <p:cNvSpPr/>
          <p:nvPr/>
        </p:nvSpPr>
        <p:spPr>
          <a:xfrm>
            <a:off x="5956515" y="5679768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34" name="Obdélník 33"/>
          <p:cNvSpPr/>
          <p:nvPr/>
        </p:nvSpPr>
        <p:spPr>
          <a:xfrm>
            <a:off x="5927487" y="5297225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35" name="Obdélník 34"/>
          <p:cNvSpPr/>
          <p:nvPr/>
        </p:nvSpPr>
        <p:spPr>
          <a:xfrm>
            <a:off x="5940152" y="4897813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36" name="Obdélník 35"/>
          <p:cNvSpPr/>
          <p:nvPr/>
        </p:nvSpPr>
        <p:spPr>
          <a:xfrm>
            <a:off x="5927487" y="4536095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37" name="Obdélník 36"/>
          <p:cNvSpPr/>
          <p:nvPr/>
        </p:nvSpPr>
        <p:spPr>
          <a:xfrm>
            <a:off x="5927487" y="4191245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38" name="Obdélník 37"/>
          <p:cNvSpPr/>
          <p:nvPr/>
        </p:nvSpPr>
        <p:spPr>
          <a:xfrm>
            <a:off x="5940152" y="3813819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39" name="Obdélník 38"/>
          <p:cNvSpPr/>
          <p:nvPr/>
        </p:nvSpPr>
        <p:spPr>
          <a:xfrm>
            <a:off x="5940152" y="3422147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40" name="Obdélník 39"/>
          <p:cNvSpPr/>
          <p:nvPr/>
        </p:nvSpPr>
        <p:spPr>
          <a:xfrm>
            <a:off x="5956515" y="3062107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41" name="Obdélník 40"/>
          <p:cNvSpPr/>
          <p:nvPr/>
        </p:nvSpPr>
        <p:spPr>
          <a:xfrm>
            <a:off x="5940152" y="2701335"/>
            <a:ext cx="1778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141403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4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6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0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2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219256" cy="531912"/>
          </a:xfrm>
        </p:spPr>
        <p:txBody>
          <a:bodyPr>
            <a:normAutofit/>
          </a:bodyPr>
          <a:lstStyle/>
          <a:p>
            <a:r>
              <a:rPr lang="cs-CZ" sz="2400" dirty="0"/>
              <a:t>ADJECTIVES </a:t>
            </a:r>
            <a:r>
              <a:rPr lang="cs-CZ" sz="2400" dirty="0" smtClean="0"/>
              <a:t>            COMPARATIVES           SUPERLATIVES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0956002"/>
              </p:ext>
            </p:extLst>
          </p:nvPr>
        </p:nvGraphicFramePr>
        <p:xfrm>
          <a:off x="395288" y="765175"/>
          <a:ext cx="8353425" cy="5933440"/>
        </p:xfrm>
        <a:graphic>
          <a:graphicData uri="http://schemas.openxmlformats.org/drawingml/2006/table">
            <a:tbl>
              <a:tblPr firstRow="1" bandRow="1">
                <a:tableStyleId>{D27102A9-8310-4765-A935-A1911B00CA55}</a:tableStyleId>
              </a:tblPr>
              <a:tblGrid>
                <a:gridCol w="2784475"/>
                <a:gridCol w="2784475"/>
                <a:gridCol w="278447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err="1" smtClean="0"/>
                        <a:t>expensive</a:t>
                      </a:r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smtClean="0"/>
                        <a:t>more expensive</a:t>
                      </a:r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smtClean="0"/>
                        <a:t>the most expensive</a:t>
                      </a:r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dangerous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mtClean="0"/>
                        <a:t>more dangerous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the most dangerous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difficult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more difficult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the most difficult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expensive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more expensive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the most expensive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famous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more famous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the most famous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miserable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more miserable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the most miserable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gorgeous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more gorgeous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the most </a:t>
                      </a:r>
                      <a:r>
                        <a:rPr lang="en-US" dirty="0" err="1" smtClean="0"/>
                        <a:t>georgeous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beautiful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more beautiful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the most beautiful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intelligent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more intelligent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the most intelligent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amazing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more amazing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the most amazing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good-looking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r>
                        <a:rPr lang="en-US" dirty="0" err="1" smtClean="0"/>
                        <a:t>etter</a:t>
                      </a:r>
                      <a:r>
                        <a:rPr lang="cs-CZ" dirty="0" smtClean="0"/>
                        <a:t>-</a:t>
                      </a:r>
                      <a:r>
                        <a:rPr lang="cs-CZ" dirty="0" err="1" smtClean="0"/>
                        <a:t>looking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best-looking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warm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warmer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warmest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cool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cooler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coolest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hilly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hillier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hilliest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sunny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sunnier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sunniest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near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nearer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nearest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5" name="Obdélník 24"/>
          <p:cNvSpPr/>
          <p:nvPr/>
        </p:nvSpPr>
        <p:spPr>
          <a:xfrm>
            <a:off x="3131840" y="3759691"/>
            <a:ext cx="2458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26" name="Obdélník 25"/>
          <p:cNvSpPr/>
          <p:nvPr/>
        </p:nvSpPr>
        <p:spPr>
          <a:xfrm>
            <a:off x="6014775" y="3333066"/>
            <a:ext cx="2458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27" name="Obdélník 26"/>
          <p:cNvSpPr/>
          <p:nvPr/>
        </p:nvSpPr>
        <p:spPr>
          <a:xfrm>
            <a:off x="3131840" y="3399651"/>
            <a:ext cx="2458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28" name="Obdélník 27"/>
          <p:cNvSpPr/>
          <p:nvPr/>
        </p:nvSpPr>
        <p:spPr>
          <a:xfrm>
            <a:off x="6002875" y="2981737"/>
            <a:ext cx="2458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29" name="Obdélník 28"/>
          <p:cNvSpPr/>
          <p:nvPr/>
        </p:nvSpPr>
        <p:spPr>
          <a:xfrm>
            <a:off x="3131840" y="3023780"/>
            <a:ext cx="2458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30" name="Obdélník 29"/>
          <p:cNvSpPr/>
          <p:nvPr/>
        </p:nvSpPr>
        <p:spPr>
          <a:xfrm>
            <a:off x="6002875" y="2596940"/>
            <a:ext cx="2458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31" name="Obdélník 30"/>
          <p:cNvSpPr/>
          <p:nvPr/>
        </p:nvSpPr>
        <p:spPr>
          <a:xfrm>
            <a:off x="3131840" y="2621697"/>
            <a:ext cx="2458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32" name="Obdélník 31"/>
          <p:cNvSpPr/>
          <p:nvPr/>
        </p:nvSpPr>
        <p:spPr>
          <a:xfrm>
            <a:off x="3131840" y="2236900"/>
            <a:ext cx="2458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33" name="Obdélník 32"/>
          <p:cNvSpPr/>
          <p:nvPr/>
        </p:nvSpPr>
        <p:spPr>
          <a:xfrm>
            <a:off x="3131840" y="1920280"/>
            <a:ext cx="2458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34" name="Obdélník 33"/>
          <p:cNvSpPr/>
          <p:nvPr/>
        </p:nvSpPr>
        <p:spPr>
          <a:xfrm>
            <a:off x="6012160" y="2261657"/>
            <a:ext cx="2458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35" name="Obdélník 34"/>
          <p:cNvSpPr/>
          <p:nvPr/>
        </p:nvSpPr>
        <p:spPr>
          <a:xfrm>
            <a:off x="6012160" y="1879723"/>
            <a:ext cx="2458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36" name="Obdélník 35"/>
          <p:cNvSpPr/>
          <p:nvPr/>
        </p:nvSpPr>
        <p:spPr>
          <a:xfrm>
            <a:off x="6012160" y="1525486"/>
            <a:ext cx="2458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37" name="Obdélník 36"/>
          <p:cNvSpPr/>
          <p:nvPr/>
        </p:nvSpPr>
        <p:spPr>
          <a:xfrm>
            <a:off x="3131840" y="1519683"/>
            <a:ext cx="2458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38" name="Obdélník 37"/>
          <p:cNvSpPr/>
          <p:nvPr/>
        </p:nvSpPr>
        <p:spPr>
          <a:xfrm>
            <a:off x="6002875" y="1159643"/>
            <a:ext cx="2458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39" name="Obdélník 38"/>
          <p:cNvSpPr/>
          <p:nvPr/>
        </p:nvSpPr>
        <p:spPr>
          <a:xfrm>
            <a:off x="3131840" y="1159643"/>
            <a:ext cx="2458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40" name="Obdélník 39"/>
          <p:cNvSpPr/>
          <p:nvPr/>
        </p:nvSpPr>
        <p:spPr>
          <a:xfrm>
            <a:off x="6012160" y="770574"/>
            <a:ext cx="2458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41" name="Obdélník 40"/>
          <p:cNvSpPr/>
          <p:nvPr/>
        </p:nvSpPr>
        <p:spPr>
          <a:xfrm>
            <a:off x="3131840" y="770574"/>
            <a:ext cx="2458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42" name="Obdélník 41"/>
          <p:cNvSpPr/>
          <p:nvPr/>
        </p:nvSpPr>
        <p:spPr>
          <a:xfrm>
            <a:off x="6014775" y="5252045"/>
            <a:ext cx="2458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43" name="Obdélník 42"/>
          <p:cNvSpPr/>
          <p:nvPr/>
        </p:nvSpPr>
        <p:spPr>
          <a:xfrm>
            <a:off x="3166098" y="5252045"/>
            <a:ext cx="2458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44" name="Obdélník 43"/>
          <p:cNvSpPr/>
          <p:nvPr/>
        </p:nvSpPr>
        <p:spPr>
          <a:xfrm>
            <a:off x="6002875" y="4864522"/>
            <a:ext cx="2458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45" name="Obdélník 44"/>
          <p:cNvSpPr/>
          <p:nvPr/>
        </p:nvSpPr>
        <p:spPr>
          <a:xfrm>
            <a:off x="3156226" y="4886202"/>
            <a:ext cx="2458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46" name="Obdélník 45"/>
          <p:cNvSpPr/>
          <p:nvPr/>
        </p:nvSpPr>
        <p:spPr>
          <a:xfrm>
            <a:off x="6014775" y="4482665"/>
            <a:ext cx="2458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47" name="Obdélník 46"/>
          <p:cNvSpPr/>
          <p:nvPr/>
        </p:nvSpPr>
        <p:spPr>
          <a:xfrm>
            <a:off x="3156226" y="4504482"/>
            <a:ext cx="2458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48" name="Obdélník 47"/>
          <p:cNvSpPr/>
          <p:nvPr/>
        </p:nvSpPr>
        <p:spPr>
          <a:xfrm>
            <a:off x="6014775" y="4066206"/>
            <a:ext cx="2458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49" name="Obdélník 48"/>
          <p:cNvSpPr/>
          <p:nvPr/>
        </p:nvSpPr>
        <p:spPr>
          <a:xfrm>
            <a:off x="3156226" y="4124125"/>
            <a:ext cx="2458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50" name="Obdélník 49"/>
          <p:cNvSpPr/>
          <p:nvPr/>
        </p:nvSpPr>
        <p:spPr>
          <a:xfrm>
            <a:off x="6002875" y="3706166"/>
            <a:ext cx="2458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51" name="Obdélník 50"/>
          <p:cNvSpPr/>
          <p:nvPr/>
        </p:nvSpPr>
        <p:spPr>
          <a:xfrm>
            <a:off x="6023814" y="6332165"/>
            <a:ext cx="2458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52" name="Obdélník 51"/>
          <p:cNvSpPr/>
          <p:nvPr/>
        </p:nvSpPr>
        <p:spPr>
          <a:xfrm>
            <a:off x="6014775" y="5972125"/>
            <a:ext cx="2458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53" name="Obdélník 52"/>
          <p:cNvSpPr/>
          <p:nvPr/>
        </p:nvSpPr>
        <p:spPr>
          <a:xfrm>
            <a:off x="6002875" y="5612085"/>
            <a:ext cx="2458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54" name="Obdélník 53"/>
          <p:cNvSpPr/>
          <p:nvPr/>
        </p:nvSpPr>
        <p:spPr>
          <a:xfrm>
            <a:off x="3185255" y="6332165"/>
            <a:ext cx="2458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55" name="Obdélník 54"/>
          <p:cNvSpPr/>
          <p:nvPr/>
        </p:nvSpPr>
        <p:spPr>
          <a:xfrm>
            <a:off x="3166098" y="5972125"/>
            <a:ext cx="2458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56" name="Obdélník 55"/>
          <p:cNvSpPr/>
          <p:nvPr/>
        </p:nvSpPr>
        <p:spPr>
          <a:xfrm>
            <a:off x="3166098" y="5612085"/>
            <a:ext cx="2458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76325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8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4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8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4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0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6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2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4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0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6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2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387896"/>
          </a:xfrm>
        </p:spPr>
        <p:txBody>
          <a:bodyPr>
            <a:normAutofit fontScale="90000"/>
          </a:bodyPr>
          <a:lstStyle/>
          <a:p>
            <a:r>
              <a:rPr lang="cs-CZ" sz="2400" dirty="0"/>
              <a:t>ADJECTIVES           COMPARATIVES         SUPERLATIVES 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9535793"/>
              </p:ext>
            </p:extLst>
          </p:nvPr>
        </p:nvGraphicFramePr>
        <p:xfrm>
          <a:off x="323850" y="765175"/>
          <a:ext cx="8362950" cy="5933440"/>
        </p:xfrm>
        <a:graphic>
          <a:graphicData uri="http://schemas.openxmlformats.org/drawingml/2006/table">
            <a:tbl>
              <a:tblPr firstRow="1" bandRow="1">
                <a:tableStyleId>{D27102A9-8310-4765-A935-A1911B00CA55}</a:tableStyleId>
              </a:tblPr>
              <a:tblGrid>
                <a:gridCol w="2787650"/>
                <a:gridCol w="2787650"/>
                <a:gridCol w="27876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err="1" smtClean="0"/>
                        <a:t>tall</a:t>
                      </a:r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heavy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fast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wet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hot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wide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old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high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long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short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small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big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slow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cheap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light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nice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6770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459904"/>
          </a:xfrm>
        </p:spPr>
        <p:txBody>
          <a:bodyPr>
            <a:normAutofit/>
          </a:bodyPr>
          <a:lstStyle/>
          <a:p>
            <a:r>
              <a:rPr lang="cs-CZ" sz="2400" dirty="0"/>
              <a:t>ADJECTIVES         </a:t>
            </a:r>
            <a:r>
              <a:rPr lang="cs-CZ" sz="2400" dirty="0" smtClean="0"/>
              <a:t> COMPARATIVES         </a:t>
            </a:r>
            <a:r>
              <a:rPr lang="cs-CZ" sz="2400" dirty="0"/>
              <a:t>SUPERLATIVES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7591223"/>
              </p:ext>
            </p:extLst>
          </p:nvPr>
        </p:nvGraphicFramePr>
        <p:xfrm>
          <a:off x="323850" y="692150"/>
          <a:ext cx="8496300" cy="5933440"/>
        </p:xfrm>
        <a:graphic>
          <a:graphicData uri="http://schemas.openxmlformats.org/drawingml/2006/table">
            <a:tbl>
              <a:tblPr firstRow="1" bandRow="1">
                <a:tableStyleId>{D27102A9-8310-4765-A935-A1911B00CA55}</a:tableStyleId>
              </a:tblPr>
              <a:tblGrid>
                <a:gridCol w="2832100"/>
                <a:gridCol w="2832100"/>
                <a:gridCol w="28321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dry</a:t>
                      </a:r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easy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flat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cold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far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good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bad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large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young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new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brave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cloudy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thin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deep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red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quick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4159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531912"/>
          </a:xfrm>
        </p:spPr>
        <p:txBody>
          <a:bodyPr>
            <a:normAutofit/>
          </a:bodyPr>
          <a:lstStyle/>
          <a:p>
            <a:r>
              <a:rPr lang="cs-CZ" sz="2400" dirty="0"/>
              <a:t>ADJECTIVES          COMPARATIVES         SUPERLATIVES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6660499"/>
              </p:ext>
            </p:extLst>
          </p:nvPr>
        </p:nvGraphicFramePr>
        <p:xfrm>
          <a:off x="323850" y="836613"/>
          <a:ext cx="8496300" cy="5933440"/>
        </p:xfrm>
        <a:graphic>
          <a:graphicData uri="http://schemas.openxmlformats.org/drawingml/2006/table">
            <a:tbl>
              <a:tblPr firstRow="1" bandRow="1">
                <a:tableStyleId>{D27102A9-8310-4765-A935-A1911B00CA55}</a:tableStyleId>
              </a:tblPr>
              <a:tblGrid>
                <a:gridCol w="2832100"/>
                <a:gridCol w="2832100"/>
                <a:gridCol w="28321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err="1" smtClean="0"/>
                        <a:t>expensive</a:t>
                      </a:r>
                      <a:endParaRPr lang="cs-CZ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dangerous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difficult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expensive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famous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miserable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gorgeous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beautiful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intelligent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amazing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good-looking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warm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cool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hilly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sunny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near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545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260648"/>
            <a:ext cx="8424936" cy="64940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600" dirty="0" smtClean="0"/>
          </a:p>
          <a:p>
            <a:r>
              <a:rPr lang="en-US" sz="1600" i="1" dirty="0" smtClean="0"/>
              <a:t>What </a:t>
            </a:r>
            <a:r>
              <a:rPr lang="en-US" sz="1600" i="1" dirty="0"/>
              <a:t>is the superlative of "ugly"?</a:t>
            </a:r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a)</a:t>
            </a:r>
            <a:r>
              <a:rPr lang="en-US" sz="1600" dirty="0"/>
              <a:t>    uglier</a:t>
            </a:r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b)</a:t>
            </a:r>
            <a:r>
              <a:rPr lang="en-US" sz="1600" dirty="0"/>
              <a:t>    </a:t>
            </a:r>
            <a:r>
              <a:rPr lang="en-US" sz="1600" dirty="0" err="1"/>
              <a:t>uggliest</a:t>
            </a:r>
            <a:endParaRPr lang="en-US" sz="1600" dirty="0"/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c) </a:t>
            </a:r>
            <a:r>
              <a:rPr lang="en-US" sz="1600" dirty="0"/>
              <a:t>   </a:t>
            </a:r>
            <a:r>
              <a:rPr lang="en-US" sz="1600" dirty="0" err="1"/>
              <a:t>uglyest</a:t>
            </a:r>
            <a:endParaRPr lang="en-US" sz="1600" dirty="0"/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d)</a:t>
            </a:r>
            <a:r>
              <a:rPr lang="en-US" sz="1600" dirty="0"/>
              <a:t>    ugliest</a:t>
            </a:r>
          </a:p>
          <a:p>
            <a:r>
              <a:rPr lang="en-US" sz="1600" i="1" dirty="0"/>
              <a:t>What is the comparative of "destructive"?</a:t>
            </a:r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a)</a:t>
            </a:r>
            <a:r>
              <a:rPr lang="en-US" sz="1600" dirty="0"/>
              <a:t>    </a:t>
            </a:r>
            <a:r>
              <a:rPr lang="en-US" sz="1600" dirty="0" err="1"/>
              <a:t>destructiver</a:t>
            </a:r>
            <a:endParaRPr lang="en-US" sz="1600" dirty="0"/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b)</a:t>
            </a:r>
            <a:r>
              <a:rPr lang="en-US" sz="1600" dirty="0"/>
              <a:t>    more destructive</a:t>
            </a:r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c)</a:t>
            </a:r>
            <a:r>
              <a:rPr lang="en-US" sz="1600" dirty="0"/>
              <a:t>    </a:t>
            </a:r>
            <a:r>
              <a:rPr lang="en-US" sz="1600" dirty="0" err="1"/>
              <a:t>destructivier</a:t>
            </a:r>
            <a:endParaRPr lang="en-US" sz="1600" dirty="0"/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d)</a:t>
            </a:r>
            <a:r>
              <a:rPr lang="en-US" sz="1600" dirty="0"/>
              <a:t>    more </a:t>
            </a:r>
            <a:r>
              <a:rPr lang="en-US" sz="1600" dirty="0" err="1"/>
              <a:t>destructiver</a:t>
            </a:r>
            <a:endParaRPr lang="en-US" sz="1600" dirty="0"/>
          </a:p>
          <a:p>
            <a:r>
              <a:rPr lang="en-US" sz="1600" i="1" dirty="0"/>
              <a:t>What is the superlative of "soft"?</a:t>
            </a:r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a)</a:t>
            </a:r>
            <a:r>
              <a:rPr lang="en-US" sz="1600" dirty="0"/>
              <a:t>   </a:t>
            </a:r>
            <a:r>
              <a:rPr lang="cs-CZ" sz="1600" dirty="0" smtClean="0"/>
              <a:t> </a:t>
            </a:r>
            <a:r>
              <a:rPr lang="en-US" sz="1600" dirty="0" smtClean="0"/>
              <a:t>softest</a:t>
            </a:r>
            <a:endParaRPr lang="en-US" sz="1600" dirty="0"/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b)</a:t>
            </a:r>
            <a:r>
              <a:rPr lang="en-US" sz="1600" dirty="0"/>
              <a:t>   </a:t>
            </a:r>
            <a:r>
              <a:rPr lang="cs-CZ" sz="1600" dirty="0" smtClean="0"/>
              <a:t> </a:t>
            </a:r>
            <a:r>
              <a:rPr lang="en-US" sz="1600" dirty="0" err="1" smtClean="0"/>
              <a:t>softiest</a:t>
            </a:r>
            <a:endParaRPr lang="en-US" sz="1600" dirty="0"/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c)</a:t>
            </a:r>
            <a:r>
              <a:rPr lang="en-US" sz="1600" dirty="0"/>
              <a:t>    </a:t>
            </a:r>
            <a:r>
              <a:rPr lang="en-US" sz="1600" dirty="0" err="1"/>
              <a:t>softtest</a:t>
            </a:r>
            <a:endParaRPr lang="en-US" sz="1600" dirty="0"/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d)</a:t>
            </a:r>
            <a:r>
              <a:rPr lang="en-US" sz="1600" dirty="0"/>
              <a:t>    most soft</a:t>
            </a:r>
          </a:p>
          <a:p>
            <a:r>
              <a:rPr lang="en-US" sz="1600" i="1" dirty="0"/>
              <a:t>What is the comparative of "sad"?</a:t>
            </a:r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a)</a:t>
            </a:r>
            <a:r>
              <a:rPr lang="en-US" sz="1600" dirty="0"/>
              <a:t>   </a:t>
            </a:r>
            <a:r>
              <a:rPr lang="cs-CZ" sz="1600" dirty="0" smtClean="0"/>
              <a:t>  </a:t>
            </a:r>
            <a:r>
              <a:rPr lang="en-US" sz="1600" dirty="0" err="1" smtClean="0"/>
              <a:t>sader</a:t>
            </a:r>
            <a:endParaRPr lang="en-US" sz="1600" dirty="0"/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b)</a:t>
            </a:r>
            <a:r>
              <a:rPr lang="en-US" sz="1600" dirty="0"/>
              <a:t>   </a:t>
            </a:r>
            <a:r>
              <a:rPr lang="cs-CZ" sz="1600" dirty="0" smtClean="0"/>
              <a:t> </a:t>
            </a:r>
            <a:r>
              <a:rPr lang="en-US" sz="1600" dirty="0"/>
              <a:t> sadder</a:t>
            </a:r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c)</a:t>
            </a:r>
            <a:r>
              <a:rPr lang="en-US" sz="1600" dirty="0"/>
              <a:t>    </a:t>
            </a:r>
            <a:r>
              <a:rPr lang="cs-CZ" sz="1600" dirty="0" smtClean="0"/>
              <a:t> </a:t>
            </a:r>
            <a:r>
              <a:rPr lang="en-US" sz="1600" dirty="0" err="1" smtClean="0"/>
              <a:t>sadier</a:t>
            </a:r>
            <a:endParaRPr lang="en-US" sz="1600" dirty="0"/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d)</a:t>
            </a:r>
            <a:r>
              <a:rPr lang="en-US" sz="1600" dirty="0"/>
              <a:t>    </a:t>
            </a:r>
            <a:r>
              <a:rPr lang="cs-CZ" sz="1600" dirty="0" smtClean="0"/>
              <a:t> </a:t>
            </a:r>
            <a:r>
              <a:rPr lang="en-US" sz="1600" dirty="0" err="1" smtClean="0"/>
              <a:t>saddier</a:t>
            </a:r>
            <a:endParaRPr lang="en-US" sz="1600" dirty="0"/>
          </a:p>
          <a:p>
            <a:r>
              <a:rPr lang="en-US" sz="1600" i="1" dirty="0"/>
              <a:t>What is the superlative of "unpleasant"?</a:t>
            </a:r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a)</a:t>
            </a:r>
            <a:r>
              <a:rPr lang="en-US" sz="1600" dirty="0"/>
              <a:t>  </a:t>
            </a:r>
            <a:r>
              <a:rPr lang="cs-CZ" sz="1600" dirty="0" smtClean="0"/>
              <a:t> </a:t>
            </a:r>
            <a:r>
              <a:rPr lang="en-US" sz="1600" dirty="0"/>
              <a:t> unpleasant</a:t>
            </a:r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b)</a:t>
            </a:r>
            <a:r>
              <a:rPr lang="en-US" sz="1600" dirty="0"/>
              <a:t>    most unpleasant</a:t>
            </a:r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c)</a:t>
            </a:r>
            <a:r>
              <a:rPr lang="en-US" sz="1600" dirty="0"/>
              <a:t>    more unpleasant</a:t>
            </a:r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d)</a:t>
            </a:r>
            <a:r>
              <a:rPr lang="en-US" sz="1600" dirty="0"/>
              <a:t>    </a:t>
            </a:r>
            <a:r>
              <a:rPr lang="en-US" sz="1600" dirty="0" err="1" smtClean="0"/>
              <a:t>unpleasantest</a:t>
            </a:r>
            <a:endParaRPr lang="en-US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16632"/>
            <a:ext cx="8496944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	</a:t>
            </a:r>
            <a:r>
              <a:rPr lang="cs-CZ" dirty="0"/>
              <a:t>	 </a:t>
            </a:r>
            <a:r>
              <a:rPr lang="cs-CZ" dirty="0" smtClean="0"/>
              <a:t>   COMPARATIVES OR SUPERLATIVES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6439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260648"/>
            <a:ext cx="8496944" cy="64940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i="1" dirty="0"/>
              <a:t>What is the comparative of "heat"?</a:t>
            </a:r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a) </a:t>
            </a:r>
            <a:r>
              <a:rPr lang="en-US" sz="1600" dirty="0"/>
              <a:t>   heater</a:t>
            </a:r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b)</a:t>
            </a:r>
            <a:r>
              <a:rPr lang="en-US" sz="1600" dirty="0"/>
              <a:t>    </a:t>
            </a:r>
            <a:r>
              <a:rPr lang="en-US" sz="1600" dirty="0" err="1"/>
              <a:t>heatter</a:t>
            </a:r>
            <a:endParaRPr lang="en-US" sz="1600" dirty="0"/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c)</a:t>
            </a:r>
            <a:r>
              <a:rPr lang="en-US" sz="1600" dirty="0"/>
              <a:t>    </a:t>
            </a:r>
            <a:r>
              <a:rPr lang="en-US" sz="1600" dirty="0" err="1"/>
              <a:t>heatier</a:t>
            </a:r>
            <a:endParaRPr lang="en-US" sz="1600" dirty="0"/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d)</a:t>
            </a:r>
            <a:r>
              <a:rPr lang="en-US" sz="1600" dirty="0"/>
              <a:t>    </a:t>
            </a:r>
            <a:r>
              <a:rPr lang="en-US" sz="1600" dirty="0" err="1"/>
              <a:t>hetter</a:t>
            </a:r>
            <a:endParaRPr lang="en-US" sz="1600" dirty="0"/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e)</a:t>
            </a:r>
            <a:r>
              <a:rPr lang="en-US" sz="1600" dirty="0"/>
              <a:t>    none of these</a:t>
            </a:r>
          </a:p>
          <a:p>
            <a:r>
              <a:rPr lang="en-US" sz="1600" i="1" dirty="0"/>
              <a:t>What is the superlative of "small"?</a:t>
            </a:r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a)</a:t>
            </a:r>
            <a:r>
              <a:rPr lang="en-US" sz="1600" dirty="0"/>
              <a:t>    </a:t>
            </a:r>
            <a:r>
              <a:rPr lang="en-US" sz="1600" dirty="0" err="1"/>
              <a:t>smallier</a:t>
            </a:r>
            <a:endParaRPr lang="en-US" sz="1600" dirty="0"/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b)</a:t>
            </a:r>
            <a:r>
              <a:rPr lang="en-US" sz="1600" dirty="0"/>
              <a:t>   </a:t>
            </a:r>
            <a:r>
              <a:rPr lang="cs-CZ" sz="1600" dirty="0" smtClean="0"/>
              <a:t> </a:t>
            </a:r>
            <a:r>
              <a:rPr lang="en-US" sz="1600" dirty="0" smtClean="0"/>
              <a:t>smaller</a:t>
            </a:r>
            <a:endParaRPr lang="en-US" sz="1600" dirty="0"/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c)</a:t>
            </a:r>
            <a:r>
              <a:rPr lang="en-US" sz="1600" dirty="0"/>
              <a:t>    </a:t>
            </a:r>
            <a:r>
              <a:rPr lang="en-US" sz="1600" dirty="0" err="1"/>
              <a:t>smalliest</a:t>
            </a:r>
            <a:endParaRPr lang="en-US" sz="1600" dirty="0"/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d)</a:t>
            </a:r>
            <a:r>
              <a:rPr lang="en-US" sz="1600" dirty="0"/>
              <a:t>   </a:t>
            </a:r>
            <a:r>
              <a:rPr lang="cs-CZ" sz="1600" dirty="0" smtClean="0"/>
              <a:t> </a:t>
            </a:r>
            <a:r>
              <a:rPr lang="en-US" sz="1600" dirty="0" smtClean="0"/>
              <a:t>smallest</a:t>
            </a:r>
            <a:endParaRPr lang="en-US" sz="1600" dirty="0"/>
          </a:p>
          <a:p>
            <a:r>
              <a:rPr lang="en-US" sz="1600" i="1" dirty="0"/>
              <a:t>What is the comparative of "lively"?</a:t>
            </a:r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a)</a:t>
            </a:r>
            <a:r>
              <a:rPr lang="en-US" sz="1600" dirty="0"/>
              <a:t>    </a:t>
            </a:r>
            <a:r>
              <a:rPr lang="en-US" sz="1600" dirty="0" err="1"/>
              <a:t>livelyer</a:t>
            </a:r>
            <a:endParaRPr lang="en-US" sz="1600" dirty="0"/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b)</a:t>
            </a:r>
            <a:r>
              <a:rPr lang="en-US" sz="1600" dirty="0"/>
              <a:t>   </a:t>
            </a:r>
            <a:r>
              <a:rPr lang="cs-CZ" sz="1600" dirty="0" smtClean="0"/>
              <a:t> </a:t>
            </a:r>
            <a:r>
              <a:rPr lang="en-US" sz="1600" dirty="0" smtClean="0"/>
              <a:t>more </a:t>
            </a:r>
            <a:r>
              <a:rPr lang="en-US" sz="1600" dirty="0" err="1"/>
              <a:t>livelyer</a:t>
            </a:r>
            <a:endParaRPr lang="en-US" sz="1600" dirty="0"/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c)</a:t>
            </a:r>
            <a:r>
              <a:rPr lang="en-US" sz="1600" dirty="0"/>
              <a:t>   </a:t>
            </a:r>
            <a:r>
              <a:rPr lang="cs-CZ" sz="1600" dirty="0" smtClean="0"/>
              <a:t> </a:t>
            </a:r>
            <a:r>
              <a:rPr lang="en-US" sz="1600" dirty="0" smtClean="0"/>
              <a:t>livelier</a:t>
            </a:r>
            <a:endParaRPr lang="en-US" sz="1600" dirty="0"/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d)</a:t>
            </a:r>
            <a:r>
              <a:rPr lang="en-US" sz="1600" dirty="0"/>
              <a:t>    more livelier</a:t>
            </a:r>
          </a:p>
          <a:p>
            <a:r>
              <a:rPr lang="en-US" sz="1600" i="1" dirty="0"/>
              <a:t>What is the superlative of "deep"?</a:t>
            </a:r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a)</a:t>
            </a:r>
            <a:r>
              <a:rPr lang="en-US" sz="1600" dirty="0"/>
              <a:t>    deeper</a:t>
            </a:r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b)</a:t>
            </a:r>
            <a:r>
              <a:rPr lang="en-US" sz="1600" dirty="0"/>
              <a:t>   </a:t>
            </a:r>
            <a:r>
              <a:rPr lang="cs-CZ" sz="1600" dirty="0" smtClean="0"/>
              <a:t> </a:t>
            </a:r>
            <a:r>
              <a:rPr lang="en-US" sz="1600" dirty="0" err="1" smtClean="0"/>
              <a:t>deepper</a:t>
            </a:r>
            <a:endParaRPr lang="en-US" sz="1600" dirty="0"/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c)</a:t>
            </a:r>
            <a:r>
              <a:rPr lang="en-US" sz="1600" dirty="0"/>
              <a:t>    deepest</a:t>
            </a:r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d)</a:t>
            </a:r>
            <a:r>
              <a:rPr lang="en-US" sz="1600" dirty="0"/>
              <a:t>    </a:t>
            </a:r>
            <a:r>
              <a:rPr lang="en-US" sz="1600" dirty="0" err="1"/>
              <a:t>deeppest</a:t>
            </a:r>
            <a:endParaRPr lang="en-US" sz="1600" dirty="0"/>
          </a:p>
          <a:p>
            <a:r>
              <a:rPr lang="en-US" sz="1600" i="1" dirty="0"/>
              <a:t>What is the comparative of "hot"?</a:t>
            </a:r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a)</a:t>
            </a:r>
            <a:r>
              <a:rPr lang="en-US" sz="1600" dirty="0"/>
              <a:t>    </a:t>
            </a:r>
            <a:r>
              <a:rPr lang="en-US" sz="1600" dirty="0" err="1"/>
              <a:t>hoter</a:t>
            </a:r>
            <a:endParaRPr lang="en-US" sz="1600" dirty="0"/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b)</a:t>
            </a:r>
            <a:r>
              <a:rPr lang="en-US" sz="1600" dirty="0"/>
              <a:t>    hotter</a:t>
            </a:r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c)</a:t>
            </a:r>
            <a:r>
              <a:rPr lang="en-US" sz="1600" dirty="0"/>
              <a:t>    </a:t>
            </a:r>
            <a:r>
              <a:rPr lang="en-US" sz="1600" dirty="0" err="1" smtClean="0"/>
              <a:t>hotest</a:t>
            </a:r>
            <a:endParaRPr lang="en-US" sz="1600" dirty="0"/>
          </a:p>
          <a:p>
            <a:pPr lvl="1"/>
            <a:r>
              <a:rPr lang="en-US" sz="1600" dirty="0"/>
              <a:t>  </a:t>
            </a:r>
            <a:r>
              <a:rPr lang="cs-CZ" sz="1600" dirty="0" smtClean="0"/>
              <a:t>d)</a:t>
            </a:r>
            <a:r>
              <a:rPr lang="en-US" sz="1600" dirty="0"/>
              <a:t>    hottest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92255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englishexercises.org/makeagame/my_documents/my_pictures/2009/feb/33Z_jordiLABAND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63" y="94966"/>
            <a:ext cx="9048750" cy="3009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1490518" y="2337827"/>
            <a:ext cx="3417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b="1" dirty="0">
                <a:solidFill>
                  <a:prstClr val="black"/>
                </a:solidFill>
              </a:rPr>
              <a:t>  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0" y="3328427"/>
            <a:ext cx="914399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prstClr val="black"/>
                </a:solidFill>
              </a:rPr>
              <a:t>LAURA GREE</a:t>
            </a:r>
            <a:r>
              <a:rPr lang="cs-CZ" b="1" dirty="0">
                <a:solidFill>
                  <a:prstClr val="black"/>
                </a:solidFill>
              </a:rPr>
              <a:t>N</a:t>
            </a:r>
            <a:r>
              <a:rPr lang="cs-CZ" b="1" dirty="0" smtClean="0">
                <a:solidFill>
                  <a:prstClr val="black"/>
                </a:solidFill>
              </a:rPr>
              <a:t>      HANNA JONES      RACHEL TYLER    GRETA SIMON</a:t>
            </a:r>
          </a:p>
          <a:p>
            <a:endParaRPr lang="cs-CZ" b="1" dirty="0" smtClean="0">
              <a:solidFill>
                <a:prstClr val="black"/>
              </a:solidFill>
            </a:endParaRPr>
          </a:p>
          <a:p>
            <a:endParaRPr lang="cs-CZ" b="1" dirty="0" smtClean="0">
              <a:solidFill>
                <a:prstClr val="black"/>
              </a:solidFill>
            </a:endParaRPr>
          </a:p>
          <a:p>
            <a:r>
              <a:rPr lang="cs-CZ" b="1" dirty="0" smtClean="0">
                <a:solidFill>
                  <a:prstClr val="black"/>
                </a:solidFill>
              </a:rPr>
              <a:t>AGE: 20                AGE: 21                 AGE:25                 AGE: 30</a:t>
            </a:r>
          </a:p>
          <a:p>
            <a:endParaRPr lang="cs-CZ" b="1" dirty="0" smtClean="0">
              <a:solidFill>
                <a:prstClr val="black"/>
              </a:solidFill>
            </a:endParaRPr>
          </a:p>
          <a:p>
            <a:r>
              <a:rPr lang="cs-CZ" b="1" dirty="0" smtClean="0">
                <a:solidFill>
                  <a:prstClr val="black"/>
                </a:solidFill>
              </a:rPr>
              <a:t>HEIGHT: 1.65       HEIGHT: 1.67       HEIGHT: 1.70       HEIGHT: 1.68</a:t>
            </a:r>
          </a:p>
          <a:p>
            <a:endParaRPr lang="cs-CZ" b="1" dirty="0" smtClean="0">
              <a:solidFill>
                <a:prstClr val="black"/>
              </a:solidFill>
            </a:endParaRPr>
          </a:p>
          <a:p>
            <a:r>
              <a:rPr lang="cs-CZ" b="1" dirty="0" smtClean="0">
                <a:solidFill>
                  <a:prstClr val="black"/>
                </a:solidFill>
              </a:rPr>
              <a:t>WEIGHT: 54 Kg    WEIGHT: 50 Kg    WEIGHT: 55 Kg    WEIGHT: 55 Kg</a:t>
            </a:r>
          </a:p>
          <a:p>
            <a:endParaRPr lang="cs-CZ" b="1" dirty="0" smtClean="0">
              <a:solidFill>
                <a:prstClr val="black"/>
              </a:solidFill>
            </a:endParaRPr>
          </a:p>
          <a:p>
            <a:r>
              <a:rPr lang="cs-CZ" b="1" dirty="0" smtClean="0">
                <a:solidFill>
                  <a:prstClr val="black"/>
                </a:solidFill>
              </a:rPr>
              <a:t>SALARY:1000</a:t>
            </a:r>
            <a:r>
              <a:rPr lang="en-US" b="1" dirty="0">
                <a:solidFill>
                  <a:prstClr val="black"/>
                </a:solidFill>
              </a:rPr>
              <a:t>$ </a:t>
            </a:r>
            <a:r>
              <a:rPr lang="cs-CZ" b="1" dirty="0" smtClean="0">
                <a:solidFill>
                  <a:prstClr val="black"/>
                </a:solidFill>
              </a:rPr>
              <a:t>    SALARY:1200</a:t>
            </a:r>
            <a:r>
              <a:rPr lang="en-US" b="1" dirty="0" smtClean="0">
                <a:solidFill>
                  <a:prstClr val="black"/>
                </a:solidFill>
              </a:rPr>
              <a:t>$</a:t>
            </a:r>
            <a:r>
              <a:rPr lang="cs-CZ" b="1" dirty="0" smtClean="0">
                <a:solidFill>
                  <a:prstClr val="black"/>
                </a:solidFill>
              </a:rPr>
              <a:t>     SALARY:2000</a:t>
            </a:r>
            <a:r>
              <a:rPr lang="en-US" b="1" dirty="0" smtClean="0">
                <a:solidFill>
                  <a:prstClr val="black"/>
                </a:solidFill>
              </a:rPr>
              <a:t>$</a:t>
            </a:r>
            <a:r>
              <a:rPr lang="cs-CZ" b="1" dirty="0" smtClean="0">
                <a:solidFill>
                  <a:prstClr val="black"/>
                </a:solidFill>
              </a:rPr>
              <a:t>     SALARY:2000</a:t>
            </a:r>
            <a:r>
              <a:rPr lang="en-US" b="1" dirty="0" smtClean="0">
                <a:solidFill>
                  <a:prstClr val="black"/>
                </a:solidFill>
              </a:rPr>
              <a:t>$ </a:t>
            </a:r>
            <a:r>
              <a:rPr lang="cs-CZ" b="1" dirty="0" smtClean="0">
                <a:solidFill>
                  <a:prstClr val="black"/>
                </a:solidFill>
              </a:rPr>
              <a:t>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7995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englishexercises.org/makeagame/my_documents/my_pictures/2009/feb/33Z_jordiLABAND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63" y="94966"/>
            <a:ext cx="9048750" cy="3009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3104867"/>
            <a:ext cx="911611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prstClr val="black"/>
                </a:solidFill>
              </a:rPr>
              <a:t>        AGE</a:t>
            </a:r>
            <a:r>
              <a:rPr lang="cs-CZ" sz="1400" b="1" dirty="0">
                <a:solidFill>
                  <a:prstClr val="black"/>
                </a:solidFill>
              </a:rPr>
              <a:t>: 20                </a:t>
            </a:r>
            <a:r>
              <a:rPr lang="cs-CZ" sz="1400" b="1" dirty="0" smtClean="0">
                <a:solidFill>
                  <a:prstClr val="black"/>
                </a:solidFill>
              </a:rPr>
              <a:t>     AGE</a:t>
            </a:r>
            <a:r>
              <a:rPr lang="cs-CZ" sz="1400" b="1" dirty="0">
                <a:solidFill>
                  <a:prstClr val="black"/>
                </a:solidFill>
              </a:rPr>
              <a:t>: 21                 </a:t>
            </a:r>
            <a:r>
              <a:rPr lang="cs-CZ" sz="1400" b="1" dirty="0" smtClean="0">
                <a:solidFill>
                  <a:prstClr val="black"/>
                </a:solidFill>
              </a:rPr>
              <a:t>         AGE:25                         AGE</a:t>
            </a:r>
            <a:r>
              <a:rPr lang="cs-CZ" sz="1400" b="1" dirty="0">
                <a:solidFill>
                  <a:prstClr val="black"/>
                </a:solidFill>
              </a:rPr>
              <a:t>: </a:t>
            </a:r>
            <a:r>
              <a:rPr lang="cs-CZ" sz="1400" b="1" dirty="0" smtClean="0">
                <a:solidFill>
                  <a:prstClr val="black"/>
                </a:solidFill>
              </a:rPr>
              <a:t>30</a:t>
            </a:r>
            <a:endParaRPr lang="cs-CZ" sz="1400" b="1" dirty="0">
              <a:solidFill>
                <a:prstClr val="black"/>
              </a:solidFill>
            </a:endParaRPr>
          </a:p>
          <a:p>
            <a:r>
              <a:rPr lang="cs-CZ" sz="1400" b="1" dirty="0" smtClean="0">
                <a:solidFill>
                  <a:prstClr val="black"/>
                </a:solidFill>
              </a:rPr>
              <a:t>        HEIGHT</a:t>
            </a:r>
            <a:r>
              <a:rPr lang="cs-CZ" sz="1400" b="1" dirty="0">
                <a:solidFill>
                  <a:prstClr val="black"/>
                </a:solidFill>
              </a:rPr>
              <a:t>: 1.65       </a:t>
            </a:r>
            <a:r>
              <a:rPr lang="cs-CZ" sz="1400" b="1" dirty="0" smtClean="0">
                <a:solidFill>
                  <a:prstClr val="black"/>
                </a:solidFill>
              </a:rPr>
              <a:t>    HEIGHT</a:t>
            </a:r>
            <a:r>
              <a:rPr lang="cs-CZ" sz="1400" b="1" dirty="0">
                <a:solidFill>
                  <a:prstClr val="black"/>
                </a:solidFill>
              </a:rPr>
              <a:t>: 1.67       </a:t>
            </a:r>
            <a:r>
              <a:rPr lang="cs-CZ" sz="1400" b="1" dirty="0" smtClean="0">
                <a:solidFill>
                  <a:prstClr val="black"/>
                </a:solidFill>
              </a:rPr>
              <a:t>          HEIGHT</a:t>
            </a:r>
            <a:r>
              <a:rPr lang="cs-CZ" sz="1400" b="1" dirty="0">
                <a:solidFill>
                  <a:prstClr val="black"/>
                </a:solidFill>
              </a:rPr>
              <a:t>: 1.70       </a:t>
            </a:r>
            <a:r>
              <a:rPr lang="cs-CZ" sz="1400" b="1" dirty="0" smtClean="0">
                <a:solidFill>
                  <a:prstClr val="black"/>
                </a:solidFill>
              </a:rPr>
              <a:t>       HEIGHT</a:t>
            </a:r>
            <a:r>
              <a:rPr lang="cs-CZ" sz="1400" b="1" dirty="0">
                <a:solidFill>
                  <a:prstClr val="black"/>
                </a:solidFill>
              </a:rPr>
              <a:t>: </a:t>
            </a:r>
            <a:r>
              <a:rPr lang="cs-CZ" sz="1400" b="1" dirty="0" smtClean="0">
                <a:solidFill>
                  <a:prstClr val="black"/>
                </a:solidFill>
              </a:rPr>
              <a:t>1.68</a:t>
            </a:r>
            <a:endParaRPr lang="cs-CZ" sz="1400" b="1" dirty="0">
              <a:solidFill>
                <a:prstClr val="black"/>
              </a:solidFill>
            </a:endParaRPr>
          </a:p>
          <a:p>
            <a:r>
              <a:rPr lang="cs-CZ" sz="1400" b="1" dirty="0" smtClean="0">
                <a:solidFill>
                  <a:prstClr val="black"/>
                </a:solidFill>
              </a:rPr>
              <a:t>        WEIGHT</a:t>
            </a:r>
            <a:r>
              <a:rPr lang="cs-CZ" sz="1400" b="1" dirty="0">
                <a:solidFill>
                  <a:prstClr val="black"/>
                </a:solidFill>
              </a:rPr>
              <a:t>: 54 Kg    </a:t>
            </a:r>
            <a:r>
              <a:rPr lang="cs-CZ" sz="1400" b="1" dirty="0" smtClean="0">
                <a:solidFill>
                  <a:prstClr val="black"/>
                </a:solidFill>
              </a:rPr>
              <a:t>    WEIGHT</a:t>
            </a:r>
            <a:r>
              <a:rPr lang="cs-CZ" sz="1400" b="1" dirty="0">
                <a:solidFill>
                  <a:prstClr val="black"/>
                </a:solidFill>
              </a:rPr>
              <a:t>: 50 Kg   </a:t>
            </a:r>
            <a:r>
              <a:rPr lang="cs-CZ" sz="1400" b="1" dirty="0" smtClean="0">
                <a:solidFill>
                  <a:prstClr val="black"/>
                </a:solidFill>
              </a:rPr>
              <a:t>           </a:t>
            </a:r>
            <a:r>
              <a:rPr lang="cs-CZ" sz="1400" b="1" dirty="0">
                <a:solidFill>
                  <a:prstClr val="black"/>
                </a:solidFill>
              </a:rPr>
              <a:t>WEIGHT: 55 Kg    </a:t>
            </a:r>
            <a:r>
              <a:rPr lang="cs-CZ" sz="1400" b="1" dirty="0" smtClean="0">
                <a:solidFill>
                  <a:prstClr val="black"/>
                </a:solidFill>
              </a:rPr>
              <a:t>       WEIGHT</a:t>
            </a:r>
            <a:r>
              <a:rPr lang="cs-CZ" sz="1400" b="1" dirty="0">
                <a:solidFill>
                  <a:prstClr val="black"/>
                </a:solidFill>
              </a:rPr>
              <a:t>: 55 </a:t>
            </a:r>
            <a:r>
              <a:rPr lang="cs-CZ" sz="1400" b="1" dirty="0" smtClean="0">
                <a:solidFill>
                  <a:prstClr val="black"/>
                </a:solidFill>
              </a:rPr>
              <a:t>Kg</a:t>
            </a:r>
            <a:endParaRPr lang="cs-CZ" sz="1400" b="1" dirty="0">
              <a:solidFill>
                <a:prstClr val="black"/>
              </a:solidFill>
            </a:endParaRPr>
          </a:p>
          <a:p>
            <a:r>
              <a:rPr lang="cs-CZ" sz="1400" b="1" dirty="0" smtClean="0">
                <a:solidFill>
                  <a:prstClr val="black"/>
                </a:solidFill>
              </a:rPr>
              <a:t>        SALARY:1000</a:t>
            </a:r>
            <a:r>
              <a:rPr lang="en-US" sz="1400" b="1" dirty="0">
                <a:solidFill>
                  <a:prstClr val="black"/>
                </a:solidFill>
              </a:rPr>
              <a:t>$ </a:t>
            </a:r>
            <a:r>
              <a:rPr lang="cs-CZ" sz="1400" b="1" dirty="0">
                <a:solidFill>
                  <a:prstClr val="black"/>
                </a:solidFill>
              </a:rPr>
              <a:t>    </a:t>
            </a:r>
            <a:r>
              <a:rPr lang="cs-CZ" sz="1400" b="1" dirty="0" smtClean="0">
                <a:solidFill>
                  <a:prstClr val="black"/>
                </a:solidFill>
              </a:rPr>
              <a:t>    SALARY:1200</a:t>
            </a:r>
            <a:r>
              <a:rPr lang="en-US" sz="1400" b="1" dirty="0">
                <a:solidFill>
                  <a:prstClr val="black"/>
                </a:solidFill>
              </a:rPr>
              <a:t>$</a:t>
            </a:r>
            <a:r>
              <a:rPr lang="cs-CZ" sz="1400" b="1" dirty="0">
                <a:solidFill>
                  <a:prstClr val="black"/>
                </a:solidFill>
              </a:rPr>
              <a:t>    </a:t>
            </a:r>
            <a:r>
              <a:rPr lang="cs-CZ" sz="1400" b="1" dirty="0" smtClean="0">
                <a:solidFill>
                  <a:prstClr val="black"/>
                </a:solidFill>
              </a:rPr>
              <a:t>           </a:t>
            </a:r>
            <a:r>
              <a:rPr lang="cs-CZ" sz="1400" b="1" dirty="0">
                <a:solidFill>
                  <a:prstClr val="black"/>
                </a:solidFill>
              </a:rPr>
              <a:t>SALARY:2000</a:t>
            </a:r>
            <a:r>
              <a:rPr lang="en-US" sz="1400" b="1" dirty="0">
                <a:solidFill>
                  <a:prstClr val="black"/>
                </a:solidFill>
              </a:rPr>
              <a:t>$</a:t>
            </a:r>
            <a:r>
              <a:rPr lang="cs-CZ" sz="1400" b="1" dirty="0">
                <a:solidFill>
                  <a:prstClr val="black"/>
                </a:solidFill>
              </a:rPr>
              <a:t>     </a:t>
            </a:r>
            <a:r>
              <a:rPr lang="cs-CZ" sz="1400" b="1" dirty="0" smtClean="0">
                <a:solidFill>
                  <a:prstClr val="black"/>
                </a:solidFill>
              </a:rPr>
              <a:t>      SALARY:2000</a:t>
            </a:r>
            <a:r>
              <a:rPr lang="en-US" sz="1400" b="1" dirty="0">
                <a:solidFill>
                  <a:prstClr val="black"/>
                </a:solidFill>
              </a:rPr>
              <a:t>$ </a:t>
            </a:r>
            <a:r>
              <a:rPr lang="cs-CZ" sz="1400" b="1" dirty="0" smtClean="0">
                <a:solidFill>
                  <a:prstClr val="black"/>
                </a:solidFill>
              </a:rPr>
              <a:t>   </a:t>
            </a:r>
            <a:endParaRPr lang="cs-CZ" sz="1400" dirty="0"/>
          </a:p>
          <a:p>
            <a:endParaRPr lang="cs-CZ" sz="1400" b="1" dirty="0" smtClean="0"/>
          </a:p>
          <a:p>
            <a:r>
              <a:rPr lang="cs-CZ" sz="1400" b="1" dirty="0"/>
              <a:t> </a:t>
            </a:r>
            <a:r>
              <a:rPr lang="cs-CZ" sz="1400" b="1" dirty="0" smtClean="0"/>
              <a:t>  </a:t>
            </a:r>
          </a:p>
          <a:p>
            <a:r>
              <a:rPr lang="cs-CZ" sz="1400" b="1" dirty="0" smtClean="0"/>
              <a:t>        </a:t>
            </a:r>
            <a:r>
              <a:rPr lang="en-US" sz="1400" b="1" dirty="0" smtClean="0"/>
              <a:t>1</a:t>
            </a:r>
            <a:r>
              <a:rPr lang="en-US" sz="1400" b="1" dirty="0"/>
              <a:t>. Laura's hair is </a:t>
            </a:r>
            <a:r>
              <a:rPr lang="cs-CZ" sz="1400" b="1" dirty="0"/>
              <a:t>……………..</a:t>
            </a:r>
            <a:r>
              <a:rPr lang="en-US" sz="1400" b="1" dirty="0"/>
              <a:t>Hanna's, but Rachel's hair is</a:t>
            </a:r>
            <a:r>
              <a:rPr lang="cs-CZ" sz="1400" b="1" dirty="0"/>
              <a:t> …………..</a:t>
            </a:r>
            <a:r>
              <a:rPr lang="en-US" sz="1400" b="1" dirty="0"/>
              <a:t> .</a:t>
            </a:r>
            <a:r>
              <a:rPr lang="cs-CZ" sz="1400" b="1" dirty="0"/>
              <a:t>(long)</a:t>
            </a:r>
            <a:endParaRPr lang="en-US" sz="1400" dirty="0"/>
          </a:p>
          <a:p>
            <a:r>
              <a:rPr lang="en-US" sz="1400" dirty="0"/>
              <a:t> </a:t>
            </a:r>
          </a:p>
          <a:p>
            <a:r>
              <a:rPr lang="cs-CZ" sz="1400" b="1" dirty="0"/>
              <a:t>   </a:t>
            </a:r>
            <a:r>
              <a:rPr lang="cs-CZ" sz="1400" b="1" dirty="0" smtClean="0"/>
              <a:t>     </a:t>
            </a:r>
            <a:r>
              <a:rPr lang="en-US" sz="1400" b="1" dirty="0" smtClean="0"/>
              <a:t>2</a:t>
            </a:r>
            <a:r>
              <a:rPr lang="en-US" sz="1400" b="1" dirty="0"/>
              <a:t>. Hanna is  </a:t>
            </a:r>
            <a:r>
              <a:rPr lang="cs-CZ" sz="1400" b="1" dirty="0"/>
              <a:t>…………….</a:t>
            </a:r>
            <a:r>
              <a:rPr lang="en-US" sz="1400" b="1" dirty="0"/>
              <a:t>Greta, but Laura is</a:t>
            </a:r>
            <a:r>
              <a:rPr lang="cs-CZ" sz="1400" b="1" dirty="0"/>
              <a:t> ...............</a:t>
            </a:r>
            <a:r>
              <a:rPr lang="en-US" sz="1400" b="1" dirty="0"/>
              <a:t>  of the girls.</a:t>
            </a:r>
            <a:r>
              <a:rPr lang="cs-CZ" sz="1400" b="1" dirty="0"/>
              <a:t> (</a:t>
            </a:r>
            <a:r>
              <a:rPr lang="cs-CZ" sz="1400" b="1" dirty="0" err="1"/>
              <a:t>young</a:t>
            </a:r>
            <a:r>
              <a:rPr lang="cs-CZ" sz="1400" b="1" dirty="0"/>
              <a:t>)</a:t>
            </a:r>
            <a:endParaRPr lang="en-US" sz="1400" dirty="0"/>
          </a:p>
          <a:p>
            <a:r>
              <a:rPr lang="en-US" sz="1400" dirty="0"/>
              <a:t> </a:t>
            </a:r>
          </a:p>
          <a:p>
            <a:r>
              <a:rPr lang="cs-CZ" sz="1400" b="1" dirty="0"/>
              <a:t>   </a:t>
            </a:r>
            <a:r>
              <a:rPr lang="cs-CZ" sz="1400" b="1" dirty="0" smtClean="0"/>
              <a:t>     </a:t>
            </a:r>
            <a:r>
              <a:rPr lang="en-US" sz="1400" b="1" dirty="0" smtClean="0"/>
              <a:t>3</a:t>
            </a:r>
            <a:r>
              <a:rPr lang="en-US" sz="1400" b="1" dirty="0"/>
              <a:t>. Rachel earns  </a:t>
            </a:r>
            <a:r>
              <a:rPr lang="cs-CZ" sz="1400" b="1" dirty="0"/>
              <a:t>………………</a:t>
            </a:r>
            <a:r>
              <a:rPr lang="en-US" sz="1400" b="1" dirty="0"/>
              <a:t>Greta.</a:t>
            </a:r>
            <a:r>
              <a:rPr lang="cs-CZ" sz="1400" b="1" dirty="0"/>
              <a:t> (much)</a:t>
            </a:r>
            <a:endParaRPr lang="en-US" sz="1400" dirty="0"/>
          </a:p>
          <a:p>
            <a:r>
              <a:rPr lang="en-US" sz="1400" dirty="0"/>
              <a:t> </a:t>
            </a:r>
          </a:p>
          <a:p>
            <a:r>
              <a:rPr lang="cs-CZ" sz="1400" b="1" dirty="0"/>
              <a:t>   </a:t>
            </a:r>
            <a:r>
              <a:rPr lang="cs-CZ" sz="1400" b="1" dirty="0" smtClean="0"/>
              <a:t>     </a:t>
            </a:r>
            <a:r>
              <a:rPr lang="en-US" sz="1400" b="1" dirty="0" smtClean="0"/>
              <a:t>4</a:t>
            </a:r>
            <a:r>
              <a:rPr lang="en-US" sz="1400" b="1" dirty="0"/>
              <a:t>. Greta is </a:t>
            </a:r>
            <a:r>
              <a:rPr lang="cs-CZ" sz="1400" b="1" dirty="0"/>
              <a:t>……………….</a:t>
            </a:r>
            <a:r>
              <a:rPr lang="en-US" sz="1400" b="1" dirty="0"/>
              <a:t>Laura, but Rachel is </a:t>
            </a:r>
            <a:r>
              <a:rPr lang="cs-CZ" sz="1400" b="1" dirty="0"/>
              <a:t>………………</a:t>
            </a:r>
            <a:r>
              <a:rPr lang="en-US" sz="1400" b="1" dirty="0"/>
              <a:t>of the girls.</a:t>
            </a:r>
            <a:r>
              <a:rPr lang="cs-CZ" sz="1400" b="1" dirty="0"/>
              <a:t> (</a:t>
            </a:r>
            <a:r>
              <a:rPr lang="cs-CZ" sz="1400" b="1" dirty="0" err="1"/>
              <a:t>tall</a:t>
            </a:r>
            <a:r>
              <a:rPr lang="cs-CZ" sz="1400" b="1" dirty="0"/>
              <a:t>)</a:t>
            </a:r>
            <a:endParaRPr lang="en-US" sz="1400" dirty="0"/>
          </a:p>
          <a:p>
            <a:r>
              <a:rPr lang="en-US" sz="1400" dirty="0"/>
              <a:t> </a:t>
            </a:r>
          </a:p>
          <a:p>
            <a:r>
              <a:rPr lang="cs-CZ" sz="1400" b="1" dirty="0"/>
              <a:t>   </a:t>
            </a:r>
            <a:r>
              <a:rPr lang="cs-CZ" sz="1400" b="1" dirty="0" smtClean="0"/>
              <a:t>     </a:t>
            </a:r>
            <a:r>
              <a:rPr lang="en-US" sz="1400" b="1" dirty="0" smtClean="0"/>
              <a:t>5</a:t>
            </a:r>
            <a:r>
              <a:rPr lang="en-US" sz="1400" b="1" dirty="0"/>
              <a:t>. Laura is </a:t>
            </a:r>
            <a:r>
              <a:rPr lang="cs-CZ" sz="1400" b="1" dirty="0"/>
              <a:t>…………….</a:t>
            </a:r>
            <a:r>
              <a:rPr lang="en-US" sz="1400" b="1" dirty="0"/>
              <a:t>Greta, </a:t>
            </a:r>
            <a:r>
              <a:rPr lang="en-US" sz="1400" b="1" dirty="0" err="1"/>
              <a:t>bu</a:t>
            </a:r>
            <a:r>
              <a:rPr lang="cs-CZ" sz="1400" b="1" dirty="0"/>
              <a:t>t</a:t>
            </a:r>
            <a:r>
              <a:rPr lang="en-US" sz="1400" b="1" dirty="0"/>
              <a:t> Hanna is </a:t>
            </a:r>
            <a:r>
              <a:rPr lang="cs-CZ" sz="1400" b="1" dirty="0"/>
              <a:t>……………….</a:t>
            </a:r>
            <a:r>
              <a:rPr lang="en-US" sz="1400" b="1" dirty="0"/>
              <a:t>.</a:t>
            </a:r>
            <a:r>
              <a:rPr lang="cs-CZ" sz="1400" b="1" dirty="0"/>
              <a:t>(</a:t>
            </a:r>
            <a:r>
              <a:rPr lang="cs-CZ" sz="1400" b="1" dirty="0" err="1"/>
              <a:t>light</a:t>
            </a:r>
            <a:r>
              <a:rPr lang="cs-CZ" sz="1400" b="1" dirty="0"/>
              <a:t>)</a:t>
            </a:r>
            <a:endParaRPr lang="en-US" sz="1400" dirty="0"/>
          </a:p>
          <a:p>
            <a:r>
              <a:rPr lang="en-US" sz="1400" dirty="0"/>
              <a:t> 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39552" y="2708920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LAURA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71800" y="2708920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HANNA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4048" y="2708920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RACHEL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452320" y="2708920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GRETA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887918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7363" y="4221088"/>
            <a:ext cx="9048750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      </a:t>
            </a:r>
          </a:p>
          <a:p>
            <a:r>
              <a:rPr lang="cs-CZ" sz="1600" b="1" dirty="0"/>
              <a:t> </a:t>
            </a:r>
            <a:r>
              <a:rPr lang="cs-CZ" sz="1600" b="1" dirty="0" smtClean="0"/>
              <a:t>     </a:t>
            </a:r>
            <a:r>
              <a:rPr lang="en-US" sz="1400" b="1" dirty="0" smtClean="0"/>
              <a:t>6</a:t>
            </a:r>
            <a:r>
              <a:rPr lang="en-US" sz="1400" b="1" dirty="0"/>
              <a:t>. Rachel's eyes are  </a:t>
            </a:r>
            <a:r>
              <a:rPr lang="cs-CZ" sz="1400" b="1" dirty="0"/>
              <a:t>…….....</a:t>
            </a:r>
            <a:r>
              <a:rPr lang="en-US" sz="1400" b="1" dirty="0"/>
              <a:t>Greta's, but Hanna's eyes are</a:t>
            </a:r>
            <a:r>
              <a:rPr lang="cs-CZ" sz="1400" b="1" dirty="0"/>
              <a:t> …………</a:t>
            </a:r>
            <a:r>
              <a:rPr lang="en-US" sz="1400" b="1" dirty="0"/>
              <a:t> </a:t>
            </a:r>
            <a:r>
              <a:rPr lang="cs-CZ" sz="1400" b="1" dirty="0"/>
              <a:t>(big)</a:t>
            </a:r>
            <a:endParaRPr lang="en-US" sz="1400" dirty="0"/>
          </a:p>
          <a:p>
            <a:r>
              <a:rPr lang="en-US" sz="1400" dirty="0"/>
              <a:t> </a:t>
            </a:r>
          </a:p>
          <a:p>
            <a:r>
              <a:rPr lang="cs-CZ" sz="1400" b="1" dirty="0"/>
              <a:t>   </a:t>
            </a:r>
            <a:r>
              <a:rPr lang="cs-CZ" sz="1400" b="1" dirty="0" smtClean="0"/>
              <a:t>    </a:t>
            </a:r>
            <a:r>
              <a:rPr lang="en-US" sz="1400" b="1" dirty="0" smtClean="0"/>
              <a:t>7</a:t>
            </a:r>
            <a:r>
              <a:rPr lang="en-US" sz="1400" b="1" dirty="0"/>
              <a:t>. Greta looks</a:t>
            </a:r>
            <a:r>
              <a:rPr lang="cs-CZ" sz="1400" b="1" dirty="0"/>
              <a:t> …………. </a:t>
            </a:r>
            <a:r>
              <a:rPr lang="en-US" sz="1400" b="1" dirty="0"/>
              <a:t>Laura, but Hanna seems to be</a:t>
            </a:r>
            <a:r>
              <a:rPr lang="cs-CZ" sz="1400" b="1" dirty="0"/>
              <a:t> ………….</a:t>
            </a:r>
            <a:r>
              <a:rPr lang="en-US" sz="1400" b="1" dirty="0"/>
              <a:t> </a:t>
            </a:r>
            <a:r>
              <a:rPr lang="cs-CZ" sz="1400" b="1" dirty="0"/>
              <a:t>(happy)</a:t>
            </a:r>
            <a:endParaRPr lang="en-US" sz="1400" dirty="0"/>
          </a:p>
          <a:p>
            <a:r>
              <a:rPr lang="en-US" sz="1400" dirty="0"/>
              <a:t> </a:t>
            </a:r>
          </a:p>
          <a:p>
            <a:r>
              <a:rPr lang="cs-CZ" sz="1400" b="1" dirty="0"/>
              <a:t>   </a:t>
            </a:r>
            <a:r>
              <a:rPr lang="cs-CZ" sz="1400" b="1" dirty="0" smtClean="0"/>
              <a:t>    </a:t>
            </a:r>
            <a:r>
              <a:rPr lang="en-US" sz="1400" b="1" dirty="0" smtClean="0"/>
              <a:t>8</a:t>
            </a:r>
            <a:r>
              <a:rPr lang="en-US" sz="1400" b="1" dirty="0"/>
              <a:t>. Greta's clothes are </a:t>
            </a:r>
            <a:r>
              <a:rPr lang="cs-CZ" sz="1400" b="1" dirty="0"/>
              <a:t>…</a:t>
            </a:r>
            <a:r>
              <a:rPr lang="en-US" sz="1400" b="1" dirty="0"/>
              <a:t>Hanna's clothes, but Rachel's clothes are</a:t>
            </a:r>
            <a:r>
              <a:rPr lang="cs-CZ" sz="1400" b="1" dirty="0"/>
              <a:t>…..(</a:t>
            </a:r>
            <a:r>
              <a:rPr lang="cs-CZ" sz="1400" b="1" dirty="0" err="1"/>
              <a:t>expensive</a:t>
            </a:r>
            <a:r>
              <a:rPr lang="cs-CZ" sz="1400" b="1" dirty="0" smtClean="0"/>
              <a:t>)</a:t>
            </a:r>
            <a:r>
              <a:rPr lang="en-US" sz="1400" dirty="0"/>
              <a:t> </a:t>
            </a:r>
          </a:p>
          <a:p>
            <a:endParaRPr lang="cs-CZ" sz="1400" b="1" dirty="0" smtClean="0"/>
          </a:p>
          <a:p>
            <a:r>
              <a:rPr lang="cs-CZ" sz="1400" b="1" dirty="0"/>
              <a:t> </a:t>
            </a:r>
            <a:r>
              <a:rPr lang="cs-CZ" sz="1400" b="1" dirty="0" smtClean="0"/>
              <a:t>      9</a:t>
            </a:r>
            <a:r>
              <a:rPr lang="en-US" sz="1400" b="1" dirty="0" smtClean="0"/>
              <a:t>. </a:t>
            </a:r>
            <a:r>
              <a:rPr lang="en-US" sz="1400" b="1" dirty="0"/>
              <a:t>Greta is </a:t>
            </a:r>
            <a:r>
              <a:rPr lang="cs-CZ" sz="1400" b="1" dirty="0"/>
              <a:t>………</a:t>
            </a:r>
            <a:r>
              <a:rPr lang="en-US" sz="1400" b="1" dirty="0"/>
              <a:t>Hanna, but Laura is </a:t>
            </a:r>
            <a:r>
              <a:rPr lang="cs-CZ" sz="1400" b="1" dirty="0"/>
              <a:t>……..</a:t>
            </a:r>
            <a:r>
              <a:rPr lang="en-US" sz="1400" b="1" dirty="0"/>
              <a:t> of the girls.</a:t>
            </a:r>
            <a:r>
              <a:rPr lang="cs-CZ" sz="1400" b="1" dirty="0"/>
              <a:t> (</a:t>
            </a:r>
            <a:r>
              <a:rPr lang="cs-CZ" sz="1400" b="1" dirty="0" err="1"/>
              <a:t>fashionable</a:t>
            </a:r>
            <a:r>
              <a:rPr lang="cs-CZ" sz="1400" b="1" dirty="0"/>
              <a:t>)</a:t>
            </a:r>
            <a:endParaRPr lang="en-US" sz="1400" dirty="0"/>
          </a:p>
          <a:p>
            <a:r>
              <a:rPr lang="en-US" sz="1400" dirty="0"/>
              <a:t> 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</a:t>
            </a:r>
            <a:r>
              <a:rPr lang="en-US" sz="1400" b="1" dirty="0" smtClean="0"/>
              <a:t>10</a:t>
            </a:r>
            <a:r>
              <a:rPr lang="en-US" sz="1400" b="1" dirty="0"/>
              <a:t>. Hanna's salary is</a:t>
            </a:r>
            <a:r>
              <a:rPr lang="cs-CZ" sz="1400" b="1" dirty="0"/>
              <a:t>…….</a:t>
            </a:r>
            <a:r>
              <a:rPr lang="en-US" sz="1400" b="1" dirty="0"/>
              <a:t> Rachel's, but Laura's salary is</a:t>
            </a:r>
            <a:r>
              <a:rPr lang="cs-CZ" sz="1400" b="1" dirty="0"/>
              <a:t>……..</a:t>
            </a:r>
            <a:r>
              <a:rPr lang="en-US" sz="1400" b="1" dirty="0"/>
              <a:t> </a:t>
            </a:r>
            <a:r>
              <a:rPr lang="cs-CZ" sz="1400" b="1" dirty="0"/>
              <a:t>(</a:t>
            </a:r>
            <a:r>
              <a:rPr lang="cs-CZ" sz="1400" b="1" dirty="0" err="1"/>
              <a:t>low</a:t>
            </a:r>
            <a:r>
              <a:rPr lang="cs-CZ" sz="1400" b="1" dirty="0"/>
              <a:t>)</a:t>
            </a:r>
            <a:endParaRPr lang="en-US" sz="1400" dirty="0"/>
          </a:p>
          <a:p>
            <a:r>
              <a:rPr lang="en-US" sz="1400" dirty="0"/>
              <a:t> </a:t>
            </a:r>
          </a:p>
          <a:p>
            <a:r>
              <a:rPr lang="cs-CZ" sz="1400" b="1" dirty="0"/>
              <a:t> </a:t>
            </a:r>
            <a:endParaRPr lang="cs-CZ" sz="1400" dirty="0"/>
          </a:p>
        </p:txBody>
      </p:sp>
      <p:pic>
        <p:nvPicPr>
          <p:cNvPr id="6" name="Picture 2" descr="http://www.englishexercises.org/makeagame/my_documents/my_pictures/2009/feb/33Z_jordiLABAND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63" y="116104"/>
            <a:ext cx="9048750" cy="3009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39552" y="2780928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LAURA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71800" y="2780928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HANNA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32040" y="2662946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RACHEL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52320" y="2780928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GRETA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363" y="3181038"/>
            <a:ext cx="904875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prstClr val="black"/>
                </a:solidFill>
              </a:rPr>
              <a:t>      AGE</a:t>
            </a:r>
            <a:r>
              <a:rPr lang="cs-CZ" sz="1400" b="1" dirty="0">
                <a:solidFill>
                  <a:prstClr val="black"/>
                </a:solidFill>
              </a:rPr>
              <a:t>: 20                </a:t>
            </a:r>
            <a:r>
              <a:rPr lang="cs-CZ" sz="1400" b="1" dirty="0" smtClean="0">
                <a:solidFill>
                  <a:prstClr val="black"/>
                </a:solidFill>
              </a:rPr>
              <a:t>     AGE</a:t>
            </a:r>
            <a:r>
              <a:rPr lang="cs-CZ" sz="1400" b="1" dirty="0">
                <a:solidFill>
                  <a:prstClr val="black"/>
                </a:solidFill>
              </a:rPr>
              <a:t>: 21                 </a:t>
            </a:r>
            <a:r>
              <a:rPr lang="cs-CZ" sz="1400" b="1" dirty="0" smtClean="0">
                <a:solidFill>
                  <a:prstClr val="black"/>
                </a:solidFill>
              </a:rPr>
              <a:t>        AGE:25                           AGE</a:t>
            </a:r>
            <a:r>
              <a:rPr lang="cs-CZ" sz="1400" b="1" dirty="0">
                <a:solidFill>
                  <a:prstClr val="black"/>
                </a:solidFill>
              </a:rPr>
              <a:t>: </a:t>
            </a:r>
            <a:r>
              <a:rPr lang="cs-CZ" sz="1400" b="1" dirty="0" smtClean="0">
                <a:solidFill>
                  <a:prstClr val="black"/>
                </a:solidFill>
              </a:rPr>
              <a:t>30</a:t>
            </a:r>
            <a:endParaRPr lang="cs-CZ" sz="1400" b="1" dirty="0">
              <a:solidFill>
                <a:prstClr val="black"/>
              </a:solidFill>
            </a:endParaRPr>
          </a:p>
          <a:p>
            <a:r>
              <a:rPr lang="cs-CZ" sz="1400" b="1" dirty="0" smtClean="0">
                <a:solidFill>
                  <a:prstClr val="black"/>
                </a:solidFill>
              </a:rPr>
              <a:t>      HEIGHT</a:t>
            </a:r>
            <a:r>
              <a:rPr lang="cs-CZ" sz="1400" b="1" dirty="0">
                <a:solidFill>
                  <a:prstClr val="black"/>
                </a:solidFill>
              </a:rPr>
              <a:t>: 1.65       </a:t>
            </a:r>
            <a:r>
              <a:rPr lang="cs-CZ" sz="1400" b="1" dirty="0" smtClean="0">
                <a:solidFill>
                  <a:prstClr val="black"/>
                </a:solidFill>
              </a:rPr>
              <a:t>    HEIGHT</a:t>
            </a:r>
            <a:r>
              <a:rPr lang="cs-CZ" sz="1400" b="1" dirty="0">
                <a:solidFill>
                  <a:prstClr val="black"/>
                </a:solidFill>
              </a:rPr>
              <a:t>: 1.67       </a:t>
            </a:r>
            <a:r>
              <a:rPr lang="cs-CZ" sz="1400" b="1" dirty="0" smtClean="0">
                <a:solidFill>
                  <a:prstClr val="black"/>
                </a:solidFill>
              </a:rPr>
              <a:t>         HEIGHT</a:t>
            </a:r>
            <a:r>
              <a:rPr lang="cs-CZ" sz="1400" b="1" dirty="0">
                <a:solidFill>
                  <a:prstClr val="black"/>
                </a:solidFill>
              </a:rPr>
              <a:t>: 1.70      </a:t>
            </a:r>
            <a:r>
              <a:rPr lang="cs-CZ" sz="1400" b="1" dirty="0" smtClean="0">
                <a:solidFill>
                  <a:prstClr val="black"/>
                </a:solidFill>
              </a:rPr>
              <a:t>          </a:t>
            </a:r>
            <a:r>
              <a:rPr lang="cs-CZ" sz="1400" b="1" dirty="0">
                <a:solidFill>
                  <a:prstClr val="black"/>
                </a:solidFill>
              </a:rPr>
              <a:t>HEIGHT: </a:t>
            </a:r>
            <a:r>
              <a:rPr lang="cs-CZ" sz="1400" b="1" dirty="0" smtClean="0">
                <a:solidFill>
                  <a:prstClr val="black"/>
                </a:solidFill>
              </a:rPr>
              <a:t>1.68</a:t>
            </a:r>
            <a:endParaRPr lang="cs-CZ" sz="1400" b="1" dirty="0">
              <a:solidFill>
                <a:prstClr val="black"/>
              </a:solidFill>
            </a:endParaRPr>
          </a:p>
          <a:p>
            <a:r>
              <a:rPr lang="cs-CZ" sz="1400" b="1" dirty="0" smtClean="0">
                <a:solidFill>
                  <a:prstClr val="black"/>
                </a:solidFill>
              </a:rPr>
              <a:t>      WEIGHT</a:t>
            </a:r>
            <a:r>
              <a:rPr lang="cs-CZ" sz="1400" b="1" dirty="0">
                <a:solidFill>
                  <a:prstClr val="black"/>
                </a:solidFill>
              </a:rPr>
              <a:t>: 54 Kg    </a:t>
            </a:r>
            <a:r>
              <a:rPr lang="cs-CZ" sz="1400" b="1" dirty="0" smtClean="0">
                <a:solidFill>
                  <a:prstClr val="black"/>
                </a:solidFill>
              </a:rPr>
              <a:t>    WEIGHT</a:t>
            </a:r>
            <a:r>
              <a:rPr lang="cs-CZ" sz="1400" b="1" dirty="0">
                <a:solidFill>
                  <a:prstClr val="black"/>
                </a:solidFill>
              </a:rPr>
              <a:t>: 50 Kg    </a:t>
            </a:r>
            <a:r>
              <a:rPr lang="cs-CZ" sz="1400" b="1" dirty="0" smtClean="0">
                <a:solidFill>
                  <a:prstClr val="black"/>
                </a:solidFill>
              </a:rPr>
              <a:t>        WEIGHT</a:t>
            </a:r>
            <a:r>
              <a:rPr lang="cs-CZ" sz="1400" b="1" dirty="0">
                <a:solidFill>
                  <a:prstClr val="black"/>
                </a:solidFill>
              </a:rPr>
              <a:t>: 55 Kg    </a:t>
            </a:r>
            <a:r>
              <a:rPr lang="cs-CZ" sz="1400" b="1" dirty="0" smtClean="0">
                <a:solidFill>
                  <a:prstClr val="black"/>
                </a:solidFill>
              </a:rPr>
              <a:t>          WEIGHT</a:t>
            </a:r>
            <a:r>
              <a:rPr lang="cs-CZ" sz="1400" b="1" dirty="0">
                <a:solidFill>
                  <a:prstClr val="black"/>
                </a:solidFill>
              </a:rPr>
              <a:t>: 55 </a:t>
            </a:r>
            <a:r>
              <a:rPr lang="cs-CZ" sz="1400" b="1" dirty="0" smtClean="0">
                <a:solidFill>
                  <a:prstClr val="black"/>
                </a:solidFill>
              </a:rPr>
              <a:t>Kg</a:t>
            </a:r>
            <a:endParaRPr lang="cs-CZ" sz="1400" b="1" dirty="0">
              <a:solidFill>
                <a:prstClr val="black"/>
              </a:solidFill>
            </a:endParaRPr>
          </a:p>
          <a:p>
            <a:r>
              <a:rPr lang="cs-CZ" sz="1400" b="1" dirty="0" smtClean="0">
                <a:solidFill>
                  <a:prstClr val="black"/>
                </a:solidFill>
              </a:rPr>
              <a:t>      SALARY:1000</a:t>
            </a:r>
            <a:r>
              <a:rPr lang="en-US" sz="1400" b="1" dirty="0">
                <a:solidFill>
                  <a:prstClr val="black"/>
                </a:solidFill>
              </a:rPr>
              <a:t>$ </a:t>
            </a:r>
            <a:r>
              <a:rPr lang="cs-CZ" sz="1400" b="1" dirty="0">
                <a:solidFill>
                  <a:prstClr val="black"/>
                </a:solidFill>
              </a:rPr>
              <a:t>    </a:t>
            </a:r>
            <a:r>
              <a:rPr lang="cs-CZ" sz="1400" b="1" dirty="0" smtClean="0">
                <a:solidFill>
                  <a:prstClr val="black"/>
                </a:solidFill>
              </a:rPr>
              <a:t>    SALARY:1200</a:t>
            </a:r>
            <a:r>
              <a:rPr lang="en-US" sz="1400" b="1" dirty="0">
                <a:solidFill>
                  <a:prstClr val="black"/>
                </a:solidFill>
              </a:rPr>
              <a:t>$</a:t>
            </a:r>
            <a:r>
              <a:rPr lang="cs-CZ" sz="1400" b="1" dirty="0">
                <a:solidFill>
                  <a:prstClr val="black"/>
                </a:solidFill>
              </a:rPr>
              <a:t>    </a:t>
            </a:r>
            <a:r>
              <a:rPr lang="cs-CZ" sz="1400" b="1" dirty="0" smtClean="0">
                <a:solidFill>
                  <a:prstClr val="black"/>
                </a:solidFill>
              </a:rPr>
              <a:t>         </a:t>
            </a:r>
            <a:r>
              <a:rPr lang="cs-CZ" sz="1400" b="1" dirty="0">
                <a:solidFill>
                  <a:prstClr val="black"/>
                </a:solidFill>
              </a:rPr>
              <a:t>SALARY:2000</a:t>
            </a:r>
            <a:r>
              <a:rPr lang="en-US" sz="1400" b="1" dirty="0">
                <a:solidFill>
                  <a:prstClr val="black"/>
                </a:solidFill>
              </a:rPr>
              <a:t>$</a:t>
            </a:r>
            <a:r>
              <a:rPr lang="cs-CZ" sz="1400" b="1" dirty="0">
                <a:solidFill>
                  <a:prstClr val="black"/>
                </a:solidFill>
              </a:rPr>
              <a:t>     </a:t>
            </a:r>
            <a:r>
              <a:rPr lang="cs-CZ" sz="1400" b="1" dirty="0" smtClean="0">
                <a:solidFill>
                  <a:prstClr val="black"/>
                </a:solidFill>
              </a:rPr>
              <a:t>         SALARY:2000</a:t>
            </a:r>
            <a:r>
              <a:rPr lang="en-US" sz="1400" b="1" dirty="0">
                <a:solidFill>
                  <a:prstClr val="black"/>
                </a:solidFill>
              </a:rPr>
              <a:t>$ </a:t>
            </a:r>
            <a:r>
              <a:rPr lang="cs-CZ" sz="1400" b="1" dirty="0">
                <a:solidFill>
                  <a:prstClr val="black"/>
                </a:solidFill>
              </a:rPr>
              <a:t>     </a:t>
            </a:r>
            <a:endParaRPr lang="cs-CZ" sz="1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7569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3104867"/>
            <a:ext cx="9116113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prstClr val="black"/>
                </a:solidFill>
              </a:rPr>
              <a:t>       AGE</a:t>
            </a:r>
            <a:r>
              <a:rPr lang="cs-CZ" sz="1400" b="1" dirty="0">
                <a:solidFill>
                  <a:prstClr val="black"/>
                </a:solidFill>
              </a:rPr>
              <a:t>: 20                </a:t>
            </a:r>
            <a:r>
              <a:rPr lang="cs-CZ" sz="1400" b="1" dirty="0" smtClean="0">
                <a:solidFill>
                  <a:prstClr val="black"/>
                </a:solidFill>
              </a:rPr>
              <a:t>        AGE</a:t>
            </a:r>
            <a:r>
              <a:rPr lang="cs-CZ" sz="1400" b="1" dirty="0">
                <a:solidFill>
                  <a:prstClr val="black"/>
                </a:solidFill>
              </a:rPr>
              <a:t>: 21                </a:t>
            </a:r>
            <a:r>
              <a:rPr lang="cs-CZ" sz="1400" b="1" dirty="0" smtClean="0">
                <a:solidFill>
                  <a:prstClr val="black"/>
                </a:solidFill>
              </a:rPr>
              <a:t>          AGE:25                       AGE</a:t>
            </a:r>
            <a:r>
              <a:rPr lang="cs-CZ" sz="1400" b="1" dirty="0">
                <a:solidFill>
                  <a:prstClr val="black"/>
                </a:solidFill>
              </a:rPr>
              <a:t>: </a:t>
            </a:r>
            <a:r>
              <a:rPr lang="cs-CZ" sz="1400" b="1" dirty="0" smtClean="0">
                <a:solidFill>
                  <a:prstClr val="black"/>
                </a:solidFill>
              </a:rPr>
              <a:t>30</a:t>
            </a:r>
            <a:endParaRPr lang="cs-CZ" sz="1400" b="1" dirty="0">
              <a:solidFill>
                <a:prstClr val="black"/>
              </a:solidFill>
            </a:endParaRPr>
          </a:p>
          <a:p>
            <a:r>
              <a:rPr lang="cs-CZ" sz="1400" b="1" dirty="0" smtClean="0">
                <a:solidFill>
                  <a:prstClr val="black"/>
                </a:solidFill>
              </a:rPr>
              <a:t>       HEIGHT</a:t>
            </a:r>
            <a:r>
              <a:rPr lang="cs-CZ" sz="1400" b="1" dirty="0">
                <a:solidFill>
                  <a:prstClr val="black"/>
                </a:solidFill>
              </a:rPr>
              <a:t>: 1.65       </a:t>
            </a:r>
            <a:r>
              <a:rPr lang="cs-CZ" sz="1400" b="1" dirty="0" smtClean="0">
                <a:solidFill>
                  <a:prstClr val="black"/>
                </a:solidFill>
              </a:rPr>
              <a:t>       HEIGHT</a:t>
            </a:r>
            <a:r>
              <a:rPr lang="cs-CZ" sz="1400" b="1" dirty="0">
                <a:solidFill>
                  <a:prstClr val="black"/>
                </a:solidFill>
              </a:rPr>
              <a:t>: 1.67       </a:t>
            </a:r>
            <a:r>
              <a:rPr lang="cs-CZ" sz="1400" b="1" dirty="0" smtClean="0">
                <a:solidFill>
                  <a:prstClr val="black"/>
                </a:solidFill>
              </a:rPr>
              <a:t>          HEIGHT</a:t>
            </a:r>
            <a:r>
              <a:rPr lang="cs-CZ" sz="1400" b="1" dirty="0">
                <a:solidFill>
                  <a:prstClr val="black"/>
                </a:solidFill>
              </a:rPr>
              <a:t>: 1.70       </a:t>
            </a:r>
            <a:r>
              <a:rPr lang="cs-CZ" sz="1400" b="1" dirty="0" smtClean="0">
                <a:solidFill>
                  <a:prstClr val="black"/>
                </a:solidFill>
              </a:rPr>
              <a:t>      HEIGHT</a:t>
            </a:r>
            <a:r>
              <a:rPr lang="cs-CZ" sz="1400" b="1" dirty="0">
                <a:solidFill>
                  <a:prstClr val="black"/>
                </a:solidFill>
              </a:rPr>
              <a:t>: </a:t>
            </a:r>
            <a:r>
              <a:rPr lang="cs-CZ" sz="1400" b="1" dirty="0" smtClean="0">
                <a:solidFill>
                  <a:prstClr val="black"/>
                </a:solidFill>
              </a:rPr>
              <a:t>1.68</a:t>
            </a:r>
            <a:endParaRPr lang="cs-CZ" sz="1400" b="1" dirty="0">
              <a:solidFill>
                <a:prstClr val="black"/>
              </a:solidFill>
            </a:endParaRPr>
          </a:p>
          <a:p>
            <a:r>
              <a:rPr lang="cs-CZ" sz="1400" b="1" dirty="0" smtClean="0">
                <a:solidFill>
                  <a:prstClr val="black"/>
                </a:solidFill>
              </a:rPr>
              <a:t>       WEIGHT</a:t>
            </a:r>
            <a:r>
              <a:rPr lang="cs-CZ" sz="1400" b="1" dirty="0">
                <a:solidFill>
                  <a:prstClr val="black"/>
                </a:solidFill>
              </a:rPr>
              <a:t>: 54 Kg    </a:t>
            </a:r>
            <a:r>
              <a:rPr lang="cs-CZ" sz="1400" b="1" dirty="0" smtClean="0">
                <a:solidFill>
                  <a:prstClr val="black"/>
                </a:solidFill>
              </a:rPr>
              <a:t>       WEIGHT</a:t>
            </a:r>
            <a:r>
              <a:rPr lang="cs-CZ" sz="1400" b="1" dirty="0">
                <a:solidFill>
                  <a:prstClr val="black"/>
                </a:solidFill>
              </a:rPr>
              <a:t>: 50 Kg    </a:t>
            </a:r>
            <a:r>
              <a:rPr lang="cs-CZ" sz="1400" b="1" dirty="0" smtClean="0">
                <a:solidFill>
                  <a:prstClr val="black"/>
                </a:solidFill>
              </a:rPr>
              <a:t>          WEIGHT</a:t>
            </a:r>
            <a:r>
              <a:rPr lang="cs-CZ" sz="1400" b="1" dirty="0">
                <a:solidFill>
                  <a:prstClr val="black"/>
                </a:solidFill>
              </a:rPr>
              <a:t>: 55 Kg  </a:t>
            </a:r>
            <a:r>
              <a:rPr lang="cs-CZ" sz="1400" b="1" dirty="0" smtClean="0">
                <a:solidFill>
                  <a:prstClr val="black"/>
                </a:solidFill>
              </a:rPr>
              <a:t>        WEIGHT</a:t>
            </a:r>
            <a:r>
              <a:rPr lang="cs-CZ" sz="1400" b="1" dirty="0">
                <a:solidFill>
                  <a:prstClr val="black"/>
                </a:solidFill>
              </a:rPr>
              <a:t>: 55 </a:t>
            </a:r>
            <a:r>
              <a:rPr lang="cs-CZ" sz="1400" b="1" dirty="0" smtClean="0">
                <a:solidFill>
                  <a:prstClr val="black"/>
                </a:solidFill>
              </a:rPr>
              <a:t>Kg</a:t>
            </a:r>
            <a:endParaRPr lang="cs-CZ" sz="1400" b="1" dirty="0">
              <a:solidFill>
                <a:prstClr val="black"/>
              </a:solidFill>
            </a:endParaRPr>
          </a:p>
          <a:p>
            <a:r>
              <a:rPr lang="cs-CZ" sz="1400" b="1" dirty="0" smtClean="0">
                <a:solidFill>
                  <a:prstClr val="black"/>
                </a:solidFill>
              </a:rPr>
              <a:t>       SALARY:1000</a:t>
            </a:r>
            <a:r>
              <a:rPr lang="en-US" sz="1400" b="1" dirty="0">
                <a:solidFill>
                  <a:prstClr val="black"/>
                </a:solidFill>
              </a:rPr>
              <a:t>$ </a:t>
            </a:r>
            <a:r>
              <a:rPr lang="cs-CZ" sz="1400" b="1" dirty="0">
                <a:solidFill>
                  <a:prstClr val="black"/>
                </a:solidFill>
              </a:rPr>
              <a:t>    </a:t>
            </a:r>
            <a:r>
              <a:rPr lang="cs-CZ" sz="1400" b="1" dirty="0" smtClean="0">
                <a:solidFill>
                  <a:prstClr val="black"/>
                </a:solidFill>
              </a:rPr>
              <a:t>       SALARY:1200</a:t>
            </a:r>
            <a:r>
              <a:rPr lang="en-US" sz="1400" b="1" dirty="0">
                <a:solidFill>
                  <a:prstClr val="black"/>
                </a:solidFill>
              </a:rPr>
              <a:t>$</a:t>
            </a:r>
            <a:r>
              <a:rPr lang="cs-CZ" sz="1400" b="1" dirty="0">
                <a:solidFill>
                  <a:prstClr val="black"/>
                </a:solidFill>
              </a:rPr>
              <a:t>     </a:t>
            </a:r>
            <a:r>
              <a:rPr lang="cs-CZ" sz="1400" b="1" dirty="0" smtClean="0">
                <a:solidFill>
                  <a:prstClr val="black"/>
                </a:solidFill>
              </a:rPr>
              <a:t>          SALARY:2000</a:t>
            </a:r>
            <a:r>
              <a:rPr lang="en-US" sz="1400" b="1" dirty="0">
                <a:solidFill>
                  <a:prstClr val="black"/>
                </a:solidFill>
              </a:rPr>
              <a:t>$</a:t>
            </a:r>
            <a:r>
              <a:rPr lang="cs-CZ" sz="1400" b="1" dirty="0">
                <a:solidFill>
                  <a:prstClr val="black"/>
                </a:solidFill>
              </a:rPr>
              <a:t>    </a:t>
            </a:r>
            <a:r>
              <a:rPr lang="cs-CZ" sz="1400" b="1" dirty="0" smtClean="0">
                <a:solidFill>
                  <a:prstClr val="black"/>
                </a:solidFill>
              </a:rPr>
              <a:t>      SALARY:2000</a:t>
            </a:r>
            <a:r>
              <a:rPr lang="en-US" sz="1400" b="1" dirty="0" smtClean="0">
                <a:solidFill>
                  <a:prstClr val="black"/>
                </a:solidFill>
              </a:rPr>
              <a:t>$</a:t>
            </a:r>
            <a:endParaRPr lang="cs-CZ" sz="1400" b="1" dirty="0" smtClean="0">
              <a:solidFill>
                <a:prstClr val="black"/>
              </a:solidFill>
            </a:endParaRPr>
          </a:p>
          <a:p>
            <a:endParaRPr lang="cs-CZ" sz="1400" b="1" dirty="0" smtClean="0">
              <a:solidFill>
                <a:prstClr val="black"/>
              </a:solidFill>
            </a:endParaRPr>
          </a:p>
          <a:p>
            <a:endParaRPr lang="cs-CZ" sz="1400" b="1" dirty="0">
              <a:solidFill>
                <a:prstClr val="black"/>
              </a:solidFill>
            </a:endParaRPr>
          </a:p>
          <a:p>
            <a:endParaRPr lang="cs-CZ" sz="1400" b="1" dirty="0">
              <a:solidFill>
                <a:prstClr val="black"/>
              </a:solidFill>
            </a:endParaRPr>
          </a:p>
          <a:p>
            <a:endParaRPr lang="cs-CZ" sz="1400" b="1" dirty="0" smtClean="0">
              <a:solidFill>
                <a:prstClr val="black"/>
              </a:solidFill>
            </a:endParaRPr>
          </a:p>
          <a:p>
            <a:endParaRPr lang="cs-CZ" sz="1400" b="1" dirty="0">
              <a:solidFill>
                <a:prstClr val="black"/>
              </a:solidFill>
            </a:endParaRPr>
          </a:p>
          <a:p>
            <a:r>
              <a:rPr lang="en-US" sz="1400" b="1" dirty="0" smtClean="0">
                <a:solidFill>
                  <a:prstClr val="black"/>
                </a:solidFill>
              </a:rPr>
              <a:t> </a:t>
            </a:r>
            <a:r>
              <a:rPr lang="cs-CZ" sz="1400" b="1" dirty="0" smtClean="0">
                <a:solidFill>
                  <a:prstClr val="black"/>
                </a:solidFill>
              </a:rPr>
              <a:t>     </a:t>
            </a:r>
          </a:p>
          <a:p>
            <a:endParaRPr lang="cs-CZ" sz="1400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" name="Picture 2" descr="http://www.englishexercises.org/makeagame/my_documents/my_pictures/2009/feb/33Z_jordiLABAND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63" y="94966"/>
            <a:ext cx="9048750" cy="3009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4077072"/>
            <a:ext cx="856895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11. Laura's salary is </a:t>
            </a:r>
            <a:r>
              <a:rPr lang="cs-CZ" sz="1600" b="1" dirty="0"/>
              <a:t>………….</a:t>
            </a:r>
            <a:r>
              <a:rPr lang="en-US" sz="1600" b="1" dirty="0"/>
              <a:t> Hanna's.</a:t>
            </a:r>
            <a:r>
              <a:rPr lang="cs-CZ" sz="1600" b="1" dirty="0"/>
              <a:t> (</a:t>
            </a:r>
            <a:r>
              <a:rPr lang="cs-CZ" sz="1600" b="1" dirty="0" err="1"/>
              <a:t>low</a:t>
            </a:r>
            <a:r>
              <a:rPr lang="cs-CZ" sz="1600" b="1" dirty="0"/>
              <a:t>)</a:t>
            </a:r>
            <a:endParaRPr lang="en-US" sz="1600" dirty="0"/>
          </a:p>
          <a:p>
            <a:r>
              <a:rPr lang="en-US" sz="1600" dirty="0"/>
              <a:t> </a:t>
            </a:r>
          </a:p>
          <a:p>
            <a:r>
              <a:rPr lang="en-US" sz="1600" b="1" dirty="0" smtClean="0"/>
              <a:t>12</a:t>
            </a:r>
            <a:r>
              <a:rPr lang="en-US" sz="1600" b="1" dirty="0"/>
              <a:t>. Laura's salary is </a:t>
            </a:r>
            <a:r>
              <a:rPr lang="cs-CZ" sz="1600" b="1" dirty="0"/>
              <a:t>………. (</a:t>
            </a:r>
            <a:r>
              <a:rPr lang="cs-CZ" sz="1600" b="1" dirty="0" err="1"/>
              <a:t>bad</a:t>
            </a:r>
            <a:r>
              <a:rPr lang="cs-CZ" sz="1600" b="1" dirty="0"/>
              <a:t>)</a:t>
            </a:r>
            <a:endParaRPr lang="en-US" sz="1600" dirty="0"/>
          </a:p>
          <a:p>
            <a:r>
              <a:rPr lang="en-US" sz="1600" dirty="0"/>
              <a:t> </a:t>
            </a:r>
          </a:p>
          <a:p>
            <a:r>
              <a:rPr lang="en-US" sz="1600" b="1" dirty="0" smtClean="0"/>
              <a:t>13</a:t>
            </a:r>
            <a:r>
              <a:rPr lang="en-US" sz="1600" b="1" dirty="0"/>
              <a:t>. Laura is </a:t>
            </a:r>
            <a:r>
              <a:rPr lang="cs-CZ" sz="1600" b="1" dirty="0"/>
              <a:t>…………</a:t>
            </a:r>
            <a:r>
              <a:rPr lang="en-US" sz="1600" b="1" dirty="0"/>
              <a:t> Hanna, but Rachel is </a:t>
            </a:r>
            <a:r>
              <a:rPr lang="cs-CZ" sz="1600" b="1" dirty="0"/>
              <a:t>……….</a:t>
            </a:r>
            <a:r>
              <a:rPr lang="en-US" sz="1600" b="1" dirty="0"/>
              <a:t> of the girls.</a:t>
            </a:r>
            <a:r>
              <a:rPr lang="cs-CZ" sz="1600" b="1" dirty="0"/>
              <a:t> (</a:t>
            </a:r>
            <a:r>
              <a:rPr lang="cs-CZ" sz="1600" b="1" dirty="0" err="1"/>
              <a:t>beautiful</a:t>
            </a:r>
            <a:r>
              <a:rPr lang="cs-CZ" sz="1600" b="1" dirty="0"/>
              <a:t>)</a:t>
            </a:r>
            <a:endParaRPr lang="en-US" sz="1600" dirty="0"/>
          </a:p>
          <a:p>
            <a:r>
              <a:rPr lang="en-US" sz="1600" dirty="0"/>
              <a:t> </a:t>
            </a:r>
          </a:p>
          <a:p>
            <a:r>
              <a:rPr lang="en-US" sz="1600" b="1" dirty="0" smtClean="0"/>
              <a:t>14</a:t>
            </a:r>
            <a:r>
              <a:rPr lang="en-US" sz="1600" b="1" dirty="0"/>
              <a:t>. Rachel is </a:t>
            </a:r>
            <a:r>
              <a:rPr lang="cs-CZ" sz="1600" b="1" dirty="0"/>
              <a:t>…….</a:t>
            </a:r>
            <a:r>
              <a:rPr lang="en-US" sz="1600" b="1" dirty="0"/>
              <a:t> Hanna, but she </a:t>
            </a:r>
            <a:r>
              <a:rPr lang="en-US" sz="1600" b="1" dirty="0" smtClean="0"/>
              <a:t>is</a:t>
            </a:r>
            <a:r>
              <a:rPr lang="cs-CZ" sz="1600" b="1" dirty="0" err="1"/>
              <a:t>n</a:t>
            </a:r>
            <a:r>
              <a:rPr lang="cs-CZ" sz="1600" b="1" dirty="0" err="1" smtClean="0"/>
              <a:t>´t</a:t>
            </a:r>
            <a:r>
              <a:rPr lang="cs-CZ" sz="1600" b="1" dirty="0" smtClean="0"/>
              <a:t>………….</a:t>
            </a:r>
            <a:r>
              <a:rPr lang="en-US" sz="1600" b="1" dirty="0" smtClean="0"/>
              <a:t> </a:t>
            </a:r>
            <a:r>
              <a:rPr lang="en-US" sz="1600" b="1" dirty="0"/>
              <a:t> Greta.</a:t>
            </a:r>
            <a:r>
              <a:rPr lang="cs-CZ" sz="1600" b="1" dirty="0"/>
              <a:t> (</a:t>
            </a:r>
            <a:r>
              <a:rPr lang="cs-CZ" sz="1600" b="1" dirty="0" err="1"/>
              <a:t>old</a:t>
            </a:r>
            <a:r>
              <a:rPr lang="cs-CZ" sz="1600" b="1" dirty="0"/>
              <a:t>)</a:t>
            </a:r>
            <a:endParaRPr lang="en-US" sz="1600" dirty="0"/>
          </a:p>
          <a:p>
            <a:r>
              <a:rPr lang="en-US" sz="1600" dirty="0"/>
              <a:t> </a:t>
            </a:r>
          </a:p>
          <a:p>
            <a:r>
              <a:rPr lang="en-US" sz="1600" b="1" dirty="0" smtClean="0"/>
              <a:t>15</a:t>
            </a:r>
            <a:r>
              <a:rPr lang="en-US" sz="1600" b="1" dirty="0"/>
              <a:t>. Hanna is </a:t>
            </a:r>
            <a:r>
              <a:rPr lang="cs-CZ" sz="1600" b="1" dirty="0"/>
              <a:t>………..</a:t>
            </a:r>
            <a:r>
              <a:rPr lang="en-US" sz="1600" b="1" dirty="0"/>
              <a:t> Laura, but Rachel is</a:t>
            </a:r>
            <a:r>
              <a:rPr lang="cs-CZ" sz="1600" b="1" dirty="0"/>
              <a:t>………….(</a:t>
            </a:r>
            <a:r>
              <a:rPr lang="cs-CZ" sz="1600" b="1" dirty="0" err="1"/>
              <a:t>friendly</a:t>
            </a:r>
            <a:r>
              <a:rPr lang="cs-CZ" sz="1600" b="1" dirty="0"/>
              <a:t>)</a:t>
            </a:r>
            <a:endParaRPr lang="en-US" sz="1600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780928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LAURA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43808" y="2780928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HANNA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2780928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RACHEL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80312" y="2780928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GRETA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012190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496944" cy="432048"/>
          </a:xfrm>
        </p:spPr>
        <p:txBody>
          <a:bodyPr>
            <a:normAutofit fontScale="90000"/>
          </a:bodyPr>
          <a:lstStyle/>
          <a:p>
            <a:r>
              <a:rPr lang="cs-CZ" sz="2800" b="0" i="1" smtClean="0"/>
              <a:t>COMPARATIVE </a:t>
            </a:r>
            <a:r>
              <a:rPr lang="cs-CZ" sz="2800" b="0" i="1" dirty="0" smtClean="0"/>
              <a:t>AND SUPERLATIVE QUIZ</a:t>
            </a:r>
            <a:endParaRPr lang="cs-CZ" sz="2800" b="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548680"/>
            <a:ext cx="4176464" cy="6192688"/>
          </a:xfrm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noAutofit/>
          </a:bodyPr>
          <a:lstStyle/>
          <a:p>
            <a:endParaRPr lang="cs-CZ" sz="900" b="1" dirty="0" smtClean="0"/>
          </a:p>
          <a:p>
            <a:r>
              <a:rPr lang="en-US" sz="900" b="1" dirty="0" smtClean="0"/>
              <a:t>Q1 </a:t>
            </a:r>
            <a:r>
              <a:rPr lang="en-US" sz="900" b="1" dirty="0"/>
              <a:t>- </a:t>
            </a:r>
            <a:r>
              <a:rPr lang="en-US" sz="900" dirty="0"/>
              <a:t>It's better ____ I thought.</a:t>
            </a:r>
          </a:p>
          <a:p>
            <a:r>
              <a:rPr lang="en-US" sz="900" dirty="0"/>
              <a:t>as</a:t>
            </a:r>
            <a:br>
              <a:rPr lang="en-US" sz="900" dirty="0"/>
            </a:br>
            <a:r>
              <a:rPr lang="en-US" sz="900" dirty="0"/>
              <a:t>then</a:t>
            </a:r>
            <a:br>
              <a:rPr lang="en-US" sz="900" dirty="0"/>
            </a:br>
            <a:r>
              <a:rPr lang="en-US" sz="900" dirty="0"/>
              <a:t>than</a:t>
            </a:r>
            <a:br>
              <a:rPr lang="en-US" sz="900" dirty="0"/>
            </a:br>
            <a:r>
              <a:rPr lang="en-US" sz="900" dirty="0"/>
              <a:t>like</a:t>
            </a:r>
            <a:br>
              <a:rPr lang="en-US" sz="900" dirty="0"/>
            </a:br>
            <a:endParaRPr lang="en-US" sz="900" dirty="0"/>
          </a:p>
          <a:p>
            <a:r>
              <a:rPr lang="en-US" sz="900" b="1" dirty="0"/>
              <a:t>Q2 - </a:t>
            </a:r>
            <a:r>
              <a:rPr lang="en-US" sz="900" dirty="0"/>
              <a:t>Brazil is _____ England.</a:t>
            </a:r>
          </a:p>
          <a:p>
            <a:r>
              <a:rPr lang="en-US" sz="900" dirty="0" err="1"/>
              <a:t>biger</a:t>
            </a:r>
            <a:r>
              <a:rPr lang="en-US" sz="900" dirty="0"/>
              <a:t> than</a:t>
            </a:r>
            <a:br>
              <a:rPr lang="en-US" sz="900" dirty="0"/>
            </a:br>
            <a:r>
              <a:rPr lang="en-US" sz="900" dirty="0"/>
              <a:t>bigger as</a:t>
            </a:r>
            <a:br>
              <a:rPr lang="en-US" sz="900" dirty="0"/>
            </a:br>
            <a:r>
              <a:rPr lang="en-US" sz="900" dirty="0"/>
              <a:t>bigger than</a:t>
            </a:r>
            <a:br>
              <a:rPr lang="en-US" sz="900" dirty="0"/>
            </a:br>
            <a:r>
              <a:rPr lang="en-US" sz="900" dirty="0" err="1"/>
              <a:t>biger</a:t>
            </a:r>
            <a:r>
              <a:rPr lang="en-US" sz="900" dirty="0"/>
              <a:t> as</a:t>
            </a:r>
            <a:br>
              <a:rPr lang="en-US" sz="900" dirty="0"/>
            </a:br>
            <a:endParaRPr lang="en-US" sz="900" dirty="0"/>
          </a:p>
          <a:p>
            <a:r>
              <a:rPr lang="en-US" sz="900" b="1" dirty="0"/>
              <a:t>Q3 - </a:t>
            </a:r>
            <a:r>
              <a:rPr lang="en-US" sz="900" dirty="0"/>
              <a:t>She is _____ in the class</a:t>
            </a:r>
          </a:p>
          <a:p>
            <a:r>
              <a:rPr lang="en-US" sz="900" dirty="0"/>
              <a:t>the best</a:t>
            </a:r>
            <a:br>
              <a:rPr lang="en-US" sz="900" dirty="0"/>
            </a:br>
            <a:r>
              <a:rPr lang="en-US" sz="900" dirty="0" err="1"/>
              <a:t>best</a:t>
            </a:r>
            <a:r>
              <a:rPr lang="en-US" sz="900" dirty="0"/>
              <a:t/>
            </a:r>
            <a:br>
              <a:rPr lang="en-US" sz="900" dirty="0"/>
            </a:br>
            <a:r>
              <a:rPr lang="en-US" sz="900" dirty="0"/>
              <a:t>better than</a:t>
            </a:r>
            <a:br>
              <a:rPr lang="en-US" sz="900" dirty="0"/>
            </a:br>
            <a:r>
              <a:rPr lang="en-US" sz="900" dirty="0"/>
              <a:t>as good as</a:t>
            </a:r>
            <a:br>
              <a:rPr lang="en-US" sz="900" dirty="0"/>
            </a:br>
            <a:endParaRPr lang="en-US" sz="900" dirty="0"/>
          </a:p>
          <a:p>
            <a:r>
              <a:rPr lang="en-US" sz="900" b="1" dirty="0"/>
              <a:t>Q4 - </a:t>
            </a:r>
            <a:r>
              <a:rPr lang="en-US" sz="900" dirty="0"/>
              <a:t>I'm not as successful ___ she is.</a:t>
            </a:r>
          </a:p>
          <a:p>
            <a:r>
              <a:rPr lang="en-US" sz="900" dirty="0"/>
              <a:t>as</a:t>
            </a:r>
            <a:br>
              <a:rPr lang="en-US" sz="900" dirty="0"/>
            </a:br>
            <a:r>
              <a:rPr lang="en-US" sz="900" dirty="0"/>
              <a:t>like</a:t>
            </a:r>
            <a:br>
              <a:rPr lang="en-US" sz="900" dirty="0"/>
            </a:br>
            <a:r>
              <a:rPr lang="en-US" sz="900" dirty="0"/>
              <a:t>than</a:t>
            </a:r>
            <a:br>
              <a:rPr lang="en-US" sz="900" dirty="0"/>
            </a:br>
            <a:r>
              <a:rPr lang="en-US" sz="900" dirty="0"/>
              <a:t>then</a:t>
            </a:r>
            <a:br>
              <a:rPr lang="en-US" sz="900" dirty="0"/>
            </a:br>
            <a:endParaRPr lang="en-US" sz="900" dirty="0"/>
          </a:p>
          <a:p>
            <a:r>
              <a:rPr lang="en-US" sz="900" b="1" dirty="0"/>
              <a:t>Q5 - </a:t>
            </a:r>
            <a:r>
              <a:rPr lang="en-US" sz="900" dirty="0"/>
              <a:t>It was ______ expensive restaurant I've ever been to.</a:t>
            </a:r>
          </a:p>
          <a:p>
            <a:r>
              <a:rPr lang="en-US" sz="900" dirty="0"/>
              <a:t>more</a:t>
            </a:r>
            <a:br>
              <a:rPr lang="en-US" sz="900" dirty="0"/>
            </a:br>
            <a:r>
              <a:rPr lang="en-US" sz="900" dirty="0"/>
              <a:t>the more</a:t>
            </a:r>
            <a:br>
              <a:rPr lang="en-US" sz="900" dirty="0"/>
            </a:br>
            <a:r>
              <a:rPr lang="en-US" sz="900" dirty="0"/>
              <a:t>most</a:t>
            </a:r>
            <a:br>
              <a:rPr lang="en-US" sz="900" dirty="0"/>
            </a:br>
            <a:r>
              <a:rPr lang="en-US" sz="900" dirty="0"/>
              <a:t>the most</a:t>
            </a:r>
            <a:br>
              <a:rPr lang="en-US" sz="900" dirty="0"/>
            </a:br>
            <a:endParaRPr lang="en-US" sz="900" dirty="0"/>
          </a:p>
          <a:p>
            <a:r>
              <a:rPr lang="en-US" sz="900" b="1" dirty="0"/>
              <a:t>Q6 - </a:t>
            </a:r>
            <a:r>
              <a:rPr lang="en-US" sz="900" dirty="0"/>
              <a:t>I'd like some ____ information.</a:t>
            </a:r>
          </a:p>
          <a:p>
            <a:r>
              <a:rPr lang="en-US" sz="900" dirty="0"/>
              <a:t>farther</a:t>
            </a:r>
            <a:br>
              <a:rPr lang="en-US" sz="900" dirty="0"/>
            </a:br>
            <a:r>
              <a:rPr lang="en-US" sz="900" dirty="0" smtClean="0"/>
              <a:t>further</a:t>
            </a:r>
            <a:r>
              <a:rPr lang="en-US" sz="900" dirty="0"/>
              <a:t/>
            </a:r>
            <a:br>
              <a:rPr lang="en-US" sz="900" dirty="0"/>
            </a:br>
            <a:endParaRPr lang="en-US" sz="900" dirty="0"/>
          </a:p>
          <a:p>
            <a:r>
              <a:rPr lang="en-US" sz="900" b="1" dirty="0"/>
              <a:t>Q7 - </a:t>
            </a:r>
            <a:r>
              <a:rPr lang="en-US" sz="900" dirty="0"/>
              <a:t>It's ____ art collection in Europe.</a:t>
            </a:r>
          </a:p>
          <a:p>
            <a:r>
              <a:rPr lang="en-US" sz="900" dirty="0"/>
              <a:t>finer</a:t>
            </a:r>
            <a:br>
              <a:rPr lang="en-US" sz="900" dirty="0"/>
            </a:br>
            <a:r>
              <a:rPr lang="en-US" sz="900" dirty="0"/>
              <a:t>finest</a:t>
            </a:r>
            <a:br>
              <a:rPr lang="en-US" sz="900" dirty="0"/>
            </a:br>
            <a:r>
              <a:rPr lang="en-US" sz="900" dirty="0"/>
              <a:t>the finer</a:t>
            </a:r>
            <a:br>
              <a:rPr lang="en-US" sz="900" dirty="0"/>
            </a:br>
            <a:r>
              <a:rPr lang="en-US" sz="900" dirty="0"/>
              <a:t>the finest</a:t>
            </a:r>
            <a:br>
              <a:rPr lang="en-US" sz="900" dirty="0"/>
            </a:br>
            <a:endParaRPr lang="en-US" sz="900" dirty="0"/>
          </a:p>
          <a:p>
            <a:r>
              <a:rPr lang="en-US" sz="900" b="1" dirty="0"/>
              <a:t>Q8 - </a:t>
            </a:r>
            <a:r>
              <a:rPr lang="en-US" sz="900" dirty="0"/>
              <a:t>It was ____ than I was expecting.</a:t>
            </a:r>
          </a:p>
          <a:p>
            <a:r>
              <a:rPr lang="en-US" sz="900" dirty="0"/>
              <a:t>cheaper</a:t>
            </a:r>
            <a:br>
              <a:rPr lang="en-US" sz="900" dirty="0"/>
            </a:br>
            <a:r>
              <a:rPr lang="en-US" sz="900" dirty="0" smtClean="0"/>
              <a:t>cheapest</a:t>
            </a:r>
            <a:r>
              <a:rPr lang="en-US" sz="900" dirty="0"/>
              <a:t/>
            </a:r>
            <a:br>
              <a:rPr lang="en-US" sz="900" dirty="0"/>
            </a:br>
            <a:endParaRPr lang="en-US" sz="9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99992" y="548680"/>
            <a:ext cx="4320480" cy="6192688"/>
          </a:xfrm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noAutofit/>
          </a:bodyPr>
          <a:lstStyle/>
          <a:p>
            <a:endParaRPr lang="cs-CZ" sz="900" b="1" dirty="0" smtClean="0"/>
          </a:p>
          <a:p>
            <a:r>
              <a:rPr lang="en-US" sz="900" b="1" dirty="0" smtClean="0"/>
              <a:t>Q9 </a:t>
            </a:r>
            <a:r>
              <a:rPr lang="en-US" sz="900" b="1" dirty="0"/>
              <a:t>- </a:t>
            </a:r>
            <a:r>
              <a:rPr lang="en-US" sz="900" dirty="0"/>
              <a:t>This is the ______ kitchen I've ever seen.</a:t>
            </a:r>
          </a:p>
          <a:p>
            <a:r>
              <a:rPr lang="en-US" sz="900" dirty="0" err="1"/>
              <a:t>dirtyest</a:t>
            </a:r>
            <a:r>
              <a:rPr lang="en-US" sz="900" dirty="0"/>
              <a:t/>
            </a:r>
            <a:br>
              <a:rPr lang="en-US" sz="900" dirty="0"/>
            </a:br>
            <a:r>
              <a:rPr lang="en-US" sz="900" dirty="0" smtClean="0"/>
              <a:t>dirties</a:t>
            </a:r>
            <a:r>
              <a:rPr lang="cs-CZ" sz="900" dirty="0" smtClean="0"/>
              <a:t>t</a:t>
            </a:r>
            <a:r>
              <a:rPr lang="en-US" sz="900" dirty="0"/>
              <a:t/>
            </a:r>
            <a:br>
              <a:rPr lang="en-US" sz="900" dirty="0"/>
            </a:br>
            <a:endParaRPr lang="en-US" sz="900" dirty="0"/>
          </a:p>
          <a:p>
            <a:r>
              <a:rPr lang="en-US" sz="900" b="1" dirty="0"/>
              <a:t>Q10 - </a:t>
            </a:r>
            <a:r>
              <a:rPr lang="en-US" sz="900" dirty="0"/>
              <a:t>Which is ____ of the two?</a:t>
            </a:r>
          </a:p>
          <a:p>
            <a:r>
              <a:rPr lang="en-US" sz="900" dirty="0"/>
              <a:t>more difficult</a:t>
            </a:r>
            <a:br>
              <a:rPr lang="en-US" sz="900" dirty="0"/>
            </a:br>
            <a:r>
              <a:rPr lang="en-US" sz="900" dirty="0"/>
              <a:t>most difficult</a:t>
            </a:r>
            <a:br>
              <a:rPr lang="en-US" sz="900" dirty="0"/>
            </a:br>
            <a:r>
              <a:rPr lang="en-US" sz="900" dirty="0"/>
              <a:t/>
            </a:r>
            <a:br>
              <a:rPr lang="en-US" sz="900" dirty="0"/>
            </a:br>
            <a:endParaRPr lang="en-US" sz="900" dirty="0"/>
          </a:p>
          <a:p>
            <a:r>
              <a:rPr lang="en-US" sz="900" b="1" dirty="0"/>
              <a:t>Q11 - </a:t>
            </a:r>
            <a:r>
              <a:rPr lang="en-US" sz="900" dirty="0"/>
              <a:t>She finished ____ than everyone else.</a:t>
            </a:r>
          </a:p>
          <a:p>
            <a:r>
              <a:rPr lang="en-US" sz="900" dirty="0"/>
              <a:t>more quickly</a:t>
            </a:r>
            <a:br>
              <a:rPr lang="en-US" sz="900" dirty="0"/>
            </a:br>
            <a:r>
              <a:rPr lang="en-US" sz="900" dirty="0"/>
              <a:t>quicker</a:t>
            </a:r>
            <a:br>
              <a:rPr lang="en-US" sz="900" dirty="0"/>
            </a:br>
            <a:r>
              <a:rPr lang="en-US" sz="900" dirty="0"/>
              <a:t/>
            </a:r>
            <a:br>
              <a:rPr lang="en-US" sz="900" dirty="0"/>
            </a:br>
            <a:endParaRPr lang="en-US" sz="900" dirty="0"/>
          </a:p>
          <a:p>
            <a:r>
              <a:rPr lang="en-US" sz="900" b="1" dirty="0"/>
              <a:t>Q12 - </a:t>
            </a:r>
            <a:r>
              <a:rPr lang="en-US" sz="900" dirty="0"/>
              <a:t>The underground is ____ buses. </a:t>
            </a:r>
          </a:p>
          <a:p>
            <a:r>
              <a:rPr lang="en-US" sz="900" dirty="0"/>
              <a:t>more expensive</a:t>
            </a:r>
            <a:br>
              <a:rPr lang="en-US" sz="900" dirty="0"/>
            </a:br>
            <a:r>
              <a:rPr lang="en-US" sz="900" dirty="0"/>
              <a:t>most expensive</a:t>
            </a:r>
            <a:br>
              <a:rPr lang="en-US" sz="900" dirty="0"/>
            </a:br>
            <a:r>
              <a:rPr lang="en-US" sz="900" dirty="0"/>
              <a:t>the most expensive</a:t>
            </a:r>
            <a:br>
              <a:rPr lang="en-US" sz="900" dirty="0"/>
            </a:br>
            <a:r>
              <a:rPr lang="en-US" sz="900" dirty="0"/>
              <a:t>more expensive than</a:t>
            </a:r>
            <a:br>
              <a:rPr lang="en-US" sz="900" dirty="0"/>
            </a:br>
            <a:endParaRPr lang="en-US" sz="900" dirty="0"/>
          </a:p>
          <a:p>
            <a:r>
              <a:rPr lang="en-US" sz="900" b="1" dirty="0"/>
              <a:t>Q13 - </a:t>
            </a:r>
            <a:r>
              <a:rPr lang="en-US" sz="900" dirty="0"/>
              <a:t>The plane would be _____ than the coach.</a:t>
            </a:r>
          </a:p>
          <a:p>
            <a:r>
              <a:rPr lang="en-US" sz="900" dirty="0"/>
              <a:t>more quickly</a:t>
            </a:r>
            <a:br>
              <a:rPr lang="en-US" sz="900" dirty="0"/>
            </a:br>
            <a:r>
              <a:rPr lang="en-US" sz="900" dirty="0"/>
              <a:t>quicker</a:t>
            </a:r>
            <a:br>
              <a:rPr lang="en-US" sz="900" dirty="0"/>
            </a:br>
            <a:r>
              <a:rPr lang="en-US" sz="900" dirty="0"/>
              <a:t/>
            </a:r>
            <a:br>
              <a:rPr lang="en-US" sz="900" dirty="0"/>
            </a:br>
            <a:endParaRPr lang="en-US" sz="900" dirty="0"/>
          </a:p>
          <a:p>
            <a:r>
              <a:rPr lang="en-US" sz="900" b="1" dirty="0"/>
              <a:t>Q14 - </a:t>
            </a:r>
            <a:r>
              <a:rPr lang="en-US" sz="900" dirty="0"/>
              <a:t>It was ____ test I have ever done.</a:t>
            </a:r>
          </a:p>
          <a:p>
            <a:r>
              <a:rPr lang="en-US" sz="900" dirty="0"/>
              <a:t>the most hard</a:t>
            </a:r>
            <a:br>
              <a:rPr lang="en-US" sz="900" dirty="0"/>
            </a:br>
            <a:r>
              <a:rPr lang="en-US" sz="900" dirty="0"/>
              <a:t>the hardest</a:t>
            </a:r>
            <a:br>
              <a:rPr lang="en-US" sz="900" dirty="0"/>
            </a:br>
            <a:r>
              <a:rPr lang="en-US" sz="900" dirty="0"/>
              <a:t/>
            </a:r>
            <a:br>
              <a:rPr lang="en-US" sz="900" dirty="0"/>
            </a:br>
            <a:endParaRPr lang="en-US" sz="900" dirty="0"/>
          </a:p>
          <a:p>
            <a:r>
              <a:rPr lang="en-US" sz="900" b="1" dirty="0"/>
              <a:t>Q15 - </a:t>
            </a:r>
            <a:r>
              <a:rPr lang="en-US" sz="900" dirty="0"/>
              <a:t>There were ____ people at the game than expected.</a:t>
            </a:r>
          </a:p>
          <a:p>
            <a:r>
              <a:rPr lang="en-US" sz="900" dirty="0"/>
              <a:t>most</a:t>
            </a:r>
            <a:br>
              <a:rPr lang="en-US" sz="900" dirty="0"/>
            </a:br>
            <a:r>
              <a:rPr lang="en-US" sz="900" dirty="0"/>
              <a:t>more</a:t>
            </a:r>
            <a:br>
              <a:rPr lang="en-US" sz="900" dirty="0"/>
            </a:br>
            <a:r>
              <a:rPr lang="en-US" sz="900" dirty="0"/>
              <a:t>many</a:t>
            </a:r>
            <a:br>
              <a:rPr lang="en-US" sz="900" dirty="0"/>
            </a:br>
            <a:endParaRPr lang="en-US" sz="900" dirty="0"/>
          </a:p>
          <a:p>
            <a:r>
              <a:rPr lang="en-US" sz="900" b="1" dirty="0"/>
              <a:t>Q16 - </a:t>
            </a:r>
            <a:r>
              <a:rPr lang="en-US" sz="900" dirty="0"/>
              <a:t>The _____ difficult thing was communication.</a:t>
            </a:r>
          </a:p>
          <a:p>
            <a:r>
              <a:rPr lang="en-US" sz="900" dirty="0"/>
              <a:t>more</a:t>
            </a:r>
            <a:br>
              <a:rPr lang="en-US" sz="900" dirty="0"/>
            </a:br>
            <a:r>
              <a:rPr lang="en-US" sz="900" dirty="0"/>
              <a:t>most</a:t>
            </a:r>
            <a:r>
              <a:rPr lang="en-US" sz="900"/>
              <a:t/>
            </a:r>
            <a:br>
              <a:rPr lang="en-US" sz="900"/>
            </a:br>
            <a:r>
              <a:rPr lang="en-US" sz="900" dirty="0"/>
              <a:t/>
            </a:r>
            <a:br>
              <a:rPr lang="en-US" sz="900" dirty="0"/>
            </a:br>
            <a:endParaRPr lang="en-US" sz="900" dirty="0"/>
          </a:p>
          <a:p>
            <a:endParaRPr lang="cs-CZ" sz="900" dirty="0"/>
          </a:p>
          <a:p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2102477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7173" y="476672"/>
            <a:ext cx="8064896" cy="27699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Použité zdroje:</a:t>
            </a:r>
          </a:p>
          <a:p>
            <a:r>
              <a:rPr lang="cs-CZ" sz="1200" dirty="0"/>
              <a:t>COMPARATIVES OR </a:t>
            </a:r>
            <a:r>
              <a:rPr lang="cs-CZ" sz="1200" dirty="0" smtClean="0"/>
              <a:t>SUPERLATIVES:</a:t>
            </a:r>
          </a:p>
          <a:p>
            <a:r>
              <a:rPr lang="cs-CZ" sz="1200" dirty="0" err="1"/>
              <a:t>Comparatives</a:t>
            </a:r>
            <a:r>
              <a:rPr lang="cs-CZ" sz="1200" dirty="0"/>
              <a:t> and </a:t>
            </a:r>
            <a:r>
              <a:rPr lang="cs-CZ" sz="1200" dirty="0" err="1"/>
              <a:t>Superlatives</a:t>
            </a:r>
            <a:r>
              <a:rPr lang="cs-CZ" sz="1200" dirty="0"/>
              <a:t> 1. </a:t>
            </a:r>
            <a:r>
              <a:rPr lang="cs-CZ" sz="1200" i="1" dirty="0"/>
              <a:t>Web2.uvcs.uvic.ca</a:t>
            </a:r>
            <a:r>
              <a:rPr lang="cs-CZ" sz="1200" dirty="0"/>
              <a:t> [online]. 1998 [cit. 2012-01-19]. Dostupné z: http://web2.uvcs.uvic.ca/elc/studyzone/330/grammar/regcom1.htm </a:t>
            </a:r>
          </a:p>
          <a:p>
            <a:endParaRPr lang="cs-CZ" sz="1200" dirty="0" smtClean="0"/>
          </a:p>
          <a:p>
            <a:r>
              <a:rPr lang="cs-CZ" sz="1200" dirty="0" smtClean="0"/>
              <a:t>LAURA, HANNA, RACHEL, GRETA:</a:t>
            </a:r>
          </a:p>
          <a:p>
            <a:r>
              <a:rPr lang="en-US" sz="1200" dirty="0" smtClean="0"/>
              <a:t>COMPARATIVE </a:t>
            </a:r>
            <a:r>
              <a:rPr lang="en-US" sz="1200" dirty="0"/>
              <a:t>AND SUPERLATIVE. </a:t>
            </a:r>
            <a:r>
              <a:rPr lang="en-US" sz="1200" i="1" dirty="0"/>
              <a:t>Englishexercises.org</a:t>
            </a:r>
            <a:r>
              <a:rPr lang="en-US" sz="1200" dirty="0"/>
              <a:t> [online]. 2012 [cit. 2012-01-19]. </a:t>
            </a:r>
            <a:r>
              <a:rPr lang="en-US" sz="1200" dirty="0" err="1"/>
              <a:t>Dostupné</a:t>
            </a:r>
            <a:r>
              <a:rPr lang="en-US" sz="1200" dirty="0"/>
              <a:t> z: http://www.englishexercises.org/makeagame/viewgame.asp?id=1205 </a:t>
            </a:r>
          </a:p>
          <a:p>
            <a:endParaRPr lang="cs-CZ" sz="1200" dirty="0" smtClean="0"/>
          </a:p>
          <a:p>
            <a:r>
              <a:rPr lang="cs-CZ" sz="1200" dirty="0" smtClean="0"/>
              <a:t>COMPARATIVES </a:t>
            </a:r>
            <a:r>
              <a:rPr lang="cs-CZ" sz="1200" dirty="0"/>
              <a:t>AND SUPERLATIVE </a:t>
            </a:r>
            <a:r>
              <a:rPr lang="cs-CZ" sz="1200" dirty="0" smtClean="0"/>
              <a:t>QUIZ:</a:t>
            </a:r>
          </a:p>
          <a:p>
            <a:r>
              <a:rPr lang="en-US" sz="1200" dirty="0"/>
              <a:t>Printable Handout: Comparatives and Superlatives. </a:t>
            </a:r>
            <a:r>
              <a:rPr lang="en-US" sz="1200" i="1" dirty="0"/>
              <a:t>Usingenglish.com</a:t>
            </a:r>
            <a:r>
              <a:rPr lang="en-US" sz="1200" dirty="0"/>
              <a:t> [online]. 2011 [cit. 2012-01-19]. </a:t>
            </a:r>
            <a:r>
              <a:rPr lang="en-US" sz="1200" dirty="0" err="1"/>
              <a:t>Dostupné</a:t>
            </a:r>
            <a:r>
              <a:rPr lang="en-US" sz="1200" dirty="0"/>
              <a:t> z: http://www.usingenglish.com/handouts/45.html </a:t>
            </a:r>
          </a:p>
          <a:p>
            <a:endParaRPr lang="cs-CZ" sz="1200" dirty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32246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438</TotalTime>
  <Words>1065</Words>
  <Application>Microsoft Office PowerPoint</Application>
  <PresentationFormat>Předvádění na obrazovce (4:3)</PresentationFormat>
  <Paragraphs>475</Paragraphs>
  <Slides>19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Carnival</vt:lpstr>
      <vt:lpstr>Prezentace aplikace PowerPoint</vt:lpstr>
      <vt:lpstr>Prezentace aplikace PowerPoint</vt:lpstr>
      <vt:lpstr>COMPARISON OF ADJECTIVES</vt:lpstr>
      <vt:lpstr>  COMPARATIVES, SUPERLATIVES:       MORE SYLLABLE ADJECTIVES:</vt:lpstr>
      <vt:lpstr>ADJECTIVES           COMPARATIVES         SUPERLATIVES </vt:lpstr>
      <vt:lpstr>ADJECTIVES           COMPARATIVES         SUPERLATIVES </vt:lpstr>
      <vt:lpstr>ADJECTIVES         COMPARATIVES         SUPERLATIVES</vt:lpstr>
      <vt:lpstr>ADJECTIVES             COMPARATIVES           SUPERLATIVES</vt:lpstr>
      <vt:lpstr>ADJECTIVES           COMPARATIVES         SUPERLATIVES </vt:lpstr>
      <vt:lpstr>ADJECTIVES          COMPARATIVES         SUPERLATIVES</vt:lpstr>
      <vt:lpstr>ADJECTIVES          COMPARATIVES         SUPERLATIVES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COMPARATIVE AND SUPERLATIVE QUIZ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COMPARISON OF ADJECTIVES</dc:title>
  <dc:creator>Lenka</dc:creator>
  <cp:lastModifiedBy>Lenka</cp:lastModifiedBy>
  <cp:revision>92</cp:revision>
  <dcterms:created xsi:type="dcterms:W3CDTF">2011-12-31T01:59:30Z</dcterms:created>
  <dcterms:modified xsi:type="dcterms:W3CDTF">2012-02-12T17:13:15Z</dcterms:modified>
</cp:coreProperties>
</file>