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1" r:id="rId4"/>
    <p:sldId id="272" r:id="rId5"/>
    <p:sldId id="270" r:id="rId6"/>
    <p:sldId id="274" r:id="rId7"/>
    <p:sldId id="273" r:id="rId8"/>
    <p:sldId id="276" r:id="rId9"/>
    <p:sldId id="268" r:id="rId10"/>
    <p:sldId id="265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06_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POLOHA ČR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2548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96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43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LinFactY="25487" custLinFactNeighborX="54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6.wmf"/><Relationship Id="rId7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5" Type="http://schemas.openxmlformats.org/officeDocument/2006/relationships/image" Target="../media/image5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857364"/>
          <a:ext cx="8429684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428992" y="4429132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POLOHA  ČESKÉ  REPUBLIKY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1497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26.9.2011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Česká republika, světadíl Evropa, vnitrozemský stát, sousední státy, historické země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orientaci na mapách. Seznamuje žáky s názvy sousedních států, jejich vlajkami a hlavními městy. Procvičuje popis polohy České republiky formou hry. Seznamuje žáky s historickými zeměmi našeho státu.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Čteme z mapy:</a:t>
            </a:r>
            <a:endParaRPr lang="cs-CZ" b="1" dirty="0"/>
          </a:p>
        </p:txBody>
      </p:sp>
      <p:sp>
        <p:nvSpPr>
          <p:cNvPr id="4" name="Dvaatřiceticípá hvězda 3"/>
          <p:cNvSpPr/>
          <p:nvPr/>
        </p:nvSpPr>
        <p:spPr>
          <a:xfrm>
            <a:off x="357158" y="1285860"/>
            <a:ext cx="3429024" cy="2571768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 jakém světadíle se nachází Česká republika?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Dvaatřiceticípá hvězda 4"/>
          <p:cNvSpPr/>
          <p:nvPr/>
        </p:nvSpPr>
        <p:spPr>
          <a:xfrm>
            <a:off x="5429256" y="1285860"/>
            <a:ext cx="3357586" cy="2286016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 jaké části světadílu ji najdeme?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Dvaatřiceticípá hvězda 5"/>
          <p:cNvSpPr/>
          <p:nvPr/>
        </p:nvSpPr>
        <p:spPr>
          <a:xfrm>
            <a:off x="500034" y="4429132"/>
            <a:ext cx="3429024" cy="1643074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Která moře omývají naši republiku?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3214678" y="2786058"/>
            <a:ext cx="2714644" cy="2071702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Porovnej jejich velikost.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Dvaatřiceticípá hvězda 8"/>
          <p:cNvSpPr/>
          <p:nvPr/>
        </p:nvSpPr>
        <p:spPr>
          <a:xfrm>
            <a:off x="4929190" y="4357694"/>
            <a:ext cx="3786214" cy="1928826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 jakými státy sousedí Česká republika?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8" grpId="0" build="allAtOnce" animBg="1"/>
      <p:bldP spid="9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Znáš dobře sousední státy?</a:t>
            </a:r>
            <a:endParaRPr lang="cs-CZ" b="1" dirty="0"/>
          </a:p>
        </p:txBody>
      </p:sp>
      <p:pic>
        <p:nvPicPr>
          <p:cNvPr id="8" name="Zástupný symbol pro obsah 7" descr="MC900129197.WM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0100" y="1285861"/>
            <a:ext cx="2000264" cy="1484143"/>
          </a:xfrm>
        </p:spPr>
      </p:pic>
      <p:pic>
        <p:nvPicPr>
          <p:cNvPr id="9" name="Obrázek 8" descr="MC900129213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322" y="1357298"/>
            <a:ext cx="2014746" cy="1643074"/>
          </a:xfrm>
          <a:prstGeom prst="rect">
            <a:avLst/>
          </a:prstGeom>
        </p:spPr>
      </p:pic>
      <p:pic>
        <p:nvPicPr>
          <p:cNvPr id="11" name="Obrázek 10" descr="MC900129218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9322" y="4357694"/>
            <a:ext cx="2000264" cy="1610646"/>
          </a:xfrm>
          <a:prstGeom prst="rect">
            <a:avLst/>
          </a:prstGeom>
        </p:spPr>
      </p:pic>
      <p:pic>
        <p:nvPicPr>
          <p:cNvPr id="13" name="Obrázek 12" descr="MC900129186.WM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0100" y="4286256"/>
            <a:ext cx="1928826" cy="1662781"/>
          </a:xfrm>
          <a:prstGeom prst="rect">
            <a:avLst/>
          </a:prstGeom>
        </p:spPr>
      </p:pic>
      <p:sp>
        <p:nvSpPr>
          <p:cNvPr id="15" name="Zaoblený obdélník 14"/>
          <p:cNvSpPr/>
          <p:nvPr/>
        </p:nvSpPr>
        <p:spPr>
          <a:xfrm>
            <a:off x="3571868" y="1785926"/>
            <a:ext cx="171451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Slovensko</a:t>
            </a:r>
            <a:endParaRPr lang="cs-CZ" sz="24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3571868" y="2285992"/>
            <a:ext cx="171451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Německo</a:t>
            </a:r>
            <a:endParaRPr lang="cs-CZ" sz="2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571868" y="2786058"/>
            <a:ext cx="171451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Rakousko</a:t>
            </a:r>
            <a:endParaRPr lang="cs-CZ" sz="24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868" y="3286124"/>
            <a:ext cx="171451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Polsko</a:t>
            </a:r>
            <a:endParaRPr lang="cs-CZ" sz="2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571868" y="3786190"/>
            <a:ext cx="1714512" cy="428628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Berlín</a:t>
            </a:r>
            <a:endParaRPr lang="cs-CZ" sz="24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571868" y="4286256"/>
            <a:ext cx="1714512" cy="428628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Varšava</a:t>
            </a:r>
            <a:endParaRPr lang="cs-CZ" sz="24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3571868" y="4786322"/>
            <a:ext cx="1714512" cy="428628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Bratislava</a:t>
            </a:r>
            <a:endParaRPr lang="cs-CZ" sz="24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3571868" y="5286388"/>
            <a:ext cx="1714512" cy="428628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Vídeň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  <p:bldP spid="22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Česká republika</a:t>
            </a:r>
            <a:endParaRPr lang="cs-CZ" b="1" dirty="0"/>
          </a:p>
        </p:txBody>
      </p:sp>
      <p:pic>
        <p:nvPicPr>
          <p:cNvPr id="12" name="Zástupný symbol pro obsah 11" descr="MC900349423.WM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57356" y="2000240"/>
            <a:ext cx="5786478" cy="3799854"/>
          </a:xfrm>
        </p:spPr>
      </p:pic>
      <p:pic>
        <p:nvPicPr>
          <p:cNvPr id="19" name="Obrázek 18" descr="MC900129192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728" y="428604"/>
            <a:ext cx="1182290" cy="1000132"/>
          </a:xfrm>
          <a:prstGeom prst="rect">
            <a:avLst/>
          </a:prstGeom>
        </p:spPr>
      </p:pic>
      <p:sp>
        <p:nvSpPr>
          <p:cNvPr id="20" name="Elipsa 19"/>
          <p:cNvSpPr/>
          <p:nvPr/>
        </p:nvSpPr>
        <p:spPr>
          <a:xfrm>
            <a:off x="6500826" y="428604"/>
            <a:ext cx="2071702" cy="928694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Popiš její polohu.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57158" y="1500174"/>
            <a:ext cx="3286148" cy="121444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Pojmenuj sousední státy. Kde je najdeme?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pic>
        <p:nvPicPr>
          <p:cNvPr id="22" name="Obrázek 21" descr="MC900129186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5643578"/>
            <a:ext cx="1215482" cy="1000132"/>
          </a:xfrm>
          <a:prstGeom prst="rect">
            <a:avLst/>
          </a:prstGeom>
        </p:spPr>
      </p:pic>
      <p:pic>
        <p:nvPicPr>
          <p:cNvPr id="23" name="Obrázek 22" descr="MC900129197.WM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910" y="3000372"/>
            <a:ext cx="1540497" cy="1143008"/>
          </a:xfrm>
          <a:prstGeom prst="rect">
            <a:avLst/>
          </a:prstGeom>
        </p:spPr>
      </p:pic>
      <p:pic>
        <p:nvPicPr>
          <p:cNvPr id="24" name="Obrázek 23" descr="MC900129213.WM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0760" y="1571612"/>
            <a:ext cx="1313965" cy="1071570"/>
          </a:xfrm>
          <a:prstGeom prst="rect">
            <a:avLst/>
          </a:prstGeom>
        </p:spPr>
      </p:pic>
      <p:pic>
        <p:nvPicPr>
          <p:cNvPr id="25" name="Obrázek 24" descr="MC900129218.WMF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00958" y="4143380"/>
            <a:ext cx="1349655" cy="1086765"/>
          </a:xfrm>
          <a:prstGeom prst="rect">
            <a:avLst/>
          </a:prstGeom>
        </p:spPr>
      </p:pic>
      <p:cxnSp>
        <p:nvCxnSpPr>
          <p:cNvPr id="27" name="Zakřivená spojovací čára 26"/>
          <p:cNvCxnSpPr/>
          <p:nvPr/>
        </p:nvCxnSpPr>
        <p:spPr>
          <a:xfrm rot="5400000" flipH="1" flipV="1">
            <a:off x="4214810" y="1714488"/>
            <a:ext cx="785818" cy="357190"/>
          </a:xfrm>
          <a:prstGeom prst="curvedConnector3">
            <a:avLst>
              <a:gd name="adj1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Zakřivená spojovací čára 28"/>
          <p:cNvCxnSpPr/>
          <p:nvPr/>
        </p:nvCxnSpPr>
        <p:spPr>
          <a:xfrm rot="5400000">
            <a:off x="2571736" y="5000636"/>
            <a:ext cx="1071570" cy="928694"/>
          </a:xfrm>
          <a:prstGeom prst="curvedConnector3">
            <a:avLst>
              <a:gd name="adj1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Zakřivená spojovací čára 31"/>
          <p:cNvCxnSpPr/>
          <p:nvPr/>
        </p:nvCxnSpPr>
        <p:spPr>
          <a:xfrm>
            <a:off x="7643834" y="3786190"/>
            <a:ext cx="857256" cy="214314"/>
          </a:xfrm>
          <a:prstGeom prst="curvedConnector3">
            <a:avLst>
              <a:gd name="adj1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Zakřivená spojovací čára 35"/>
          <p:cNvCxnSpPr/>
          <p:nvPr/>
        </p:nvCxnSpPr>
        <p:spPr>
          <a:xfrm rot="16200000" flipH="1">
            <a:off x="5929322" y="5286388"/>
            <a:ext cx="1071570" cy="642942"/>
          </a:xfrm>
          <a:prstGeom prst="curvedConnector3">
            <a:avLst>
              <a:gd name="adj1" fmla="val 50000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 animBg="1"/>
      <p:bldP spid="21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Vyber správnou odpověď: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484030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286512" y="1571612"/>
            <a:ext cx="1643074" cy="571504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Asii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500826" y="2500306"/>
            <a:ext cx="2143140" cy="50006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uprostřed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857884" y="3571876"/>
            <a:ext cx="2714644" cy="571504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vnitrozemský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500826" y="4429132"/>
            <a:ext cx="2357454" cy="642942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Rakouskem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429388" y="5429264"/>
            <a:ext cx="2000264" cy="71438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Německo 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14282" y="1571612"/>
            <a:ext cx="4429156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ysClr val="windowText" lastClr="000000"/>
                </a:solidFill>
              </a:rPr>
              <a:t> Česká republika leží v 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214282" y="2428868"/>
            <a:ext cx="4357718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ysClr val="windowText" lastClr="000000"/>
                </a:solidFill>
              </a:rPr>
              <a:t>  ČR najdeme v Evropě 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0" y="3143248"/>
            <a:ext cx="492919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Wingdings" pitchFamily="2" charset="2"/>
              <a:buChar char="ü"/>
            </a:pPr>
            <a:r>
              <a:rPr lang="cs-CZ" sz="3200" dirty="0" smtClean="0">
                <a:solidFill>
                  <a:sysClr val="windowText" lastClr="000000"/>
                </a:solidFill>
              </a:rPr>
              <a:t>  Česká republika  je stát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4282" y="4286256"/>
            <a:ext cx="4572032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Wingdings" pitchFamily="2" charset="2"/>
              <a:buChar char="ü"/>
            </a:pPr>
            <a:r>
              <a:rPr lang="cs-CZ" sz="3200" dirty="0" smtClean="0">
                <a:solidFill>
                  <a:sysClr val="windowText" lastClr="000000"/>
                </a:solidFill>
              </a:rPr>
              <a:t>  Na severu sousedíme s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14282" y="5072074"/>
            <a:ext cx="4286280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Wingdings" pitchFamily="2" charset="2"/>
              <a:buChar char="ü"/>
            </a:pPr>
            <a:r>
              <a:rPr lang="cs-CZ" sz="3200" dirty="0" smtClean="0">
                <a:solidFill>
                  <a:sysClr val="windowText" lastClr="000000"/>
                </a:solidFill>
              </a:rPr>
              <a:t>  Na východě najdeme 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57554" y="3643314"/>
            <a:ext cx="2357454" cy="50006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přímořský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643438" y="4429132"/>
            <a:ext cx="1785950" cy="64294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Polskem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500562" y="1571612"/>
            <a:ext cx="1571636" cy="57150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Evropě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143372" y="5500702"/>
            <a:ext cx="2143140" cy="57150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Slovensko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572000" y="2500306"/>
            <a:ext cx="1785950" cy="50006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na jihu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  <p:bldP spid="13" grpId="0" build="allAtOnce" animBg="1"/>
      <p:bldP spid="14" grpId="0" build="allAtOnce" animBg="1"/>
      <p:bldP spid="15" grpId="0" build="allAtOnce" animBg="1"/>
      <p:bldP spid="19" grpId="0" build="allAtOnce" animBg="1"/>
      <p:bldP spid="20" grpId="0" build="allAtOnce" animBg="1"/>
      <p:bldP spid="21" grpId="0" build="allAtOnce" animBg="1"/>
      <p:bldP spid="22" grpId="0" build="allAtOnce" animBg="1"/>
      <p:bldP spid="23" grpId="0" build="allAtOnce" animBg="1"/>
      <p:bldP spid="8" grpId="0" build="allAtOnce" animBg="1"/>
      <p:bldP spid="9" grpId="0" build="allAtOnce" animBg="1"/>
      <p:bldP spid="4" grpId="0" build="allAtOnce" animBg="1"/>
      <p:bldP spid="10" grpId="0" build="allAtOnce" animBg="1"/>
      <p:bldP spid="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Elipsa 10"/>
          <p:cNvSpPr/>
          <p:nvPr/>
        </p:nvSpPr>
        <p:spPr>
          <a:xfrm>
            <a:off x="4643438" y="1643050"/>
            <a:ext cx="1500198" cy="64294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Brno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42910" y="2357430"/>
            <a:ext cx="1357322" cy="64294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Praha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Historické země České republiky</a:t>
            </a:r>
            <a:endParaRPr lang="cs-CZ" b="1" dirty="0"/>
          </a:p>
        </p:txBody>
      </p:sp>
      <p:pic>
        <p:nvPicPr>
          <p:cNvPr id="4" name="Zástupný symbol pro obsah 11" descr="MC900349423.WM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57290" y="1714488"/>
            <a:ext cx="6200854" cy="4071966"/>
          </a:xfrm>
        </p:spPr>
      </p:pic>
      <p:sp>
        <p:nvSpPr>
          <p:cNvPr id="5" name="Elipsa 4"/>
          <p:cNvSpPr/>
          <p:nvPr/>
        </p:nvSpPr>
        <p:spPr>
          <a:xfrm>
            <a:off x="714348" y="1785926"/>
            <a:ext cx="2286016" cy="64294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ČECHY</a:t>
            </a:r>
            <a:endParaRPr lang="cs-CZ" sz="2800" b="1" dirty="0"/>
          </a:p>
        </p:txBody>
      </p:sp>
      <p:sp>
        <p:nvSpPr>
          <p:cNvPr id="6" name="Elipsa 5"/>
          <p:cNvSpPr/>
          <p:nvPr/>
        </p:nvSpPr>
        <p:spPr>
          <a:xfrm>
            <a:off x="3643306" y="1142984"/>
            <a:ext cx="2214578" cy="64294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MORAVA</a:t>
            </a:r>
            <a:endParaRPr lang="cs-CZ" sz="2800" b="1" dirty="0"/>
          </a:p>
        </p:txBody>
      </p:sp>
      <p:sp>
        <p:nvSpPr>
          <p:cNvPr id="7" name="Elipsa 6"/>
          <p:cNvSpPr/>
          <p:nvPr/>
        </p:nvSpPr>
        <p:spPr>
          <a:xfrm>
            <a:off x="6143636" y="1857364"/>
            <a:ext cx="2286016" cy="71438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SLEZSKO</a:t>
            </a:r>
            <a:endParaRPr lang="cs-CZ" sz="2800" b="1" dirty="0"/>
          </a:p>
        </p:txBody>
      </p:sp>
      <p:sp>
        <p:nvSpPr>
          <p:cNvPr id="8" name="Elipsa 7"/>
          <p:cNvSpPr/>
          <p:nvPr/>
        </p:nvSpPr>
        <p:spPr>
          <a:xfrm>
            <a:off x="4357686" y="5143512"/>
            <a:ext cx="4357718" cy="135732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Vyznač podle učebnice hranice mezi historickými zeměmi.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42910" y="5214950"/>
            <a:ext cx="4357718" cy="121444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Vyznač podle učebnice největší město každé historické země.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000892" y="2571744"/>
            <a:ext cx="1500198" cy="64294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Opava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71472" y="5072074"/>
            <a:ext cx="8286808" cy="1500198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Pracuj s mapou:</a:t>
            </a:r>
            <a:r>
              <a:rPr lang="cs-CZ" sz="2800" b="1" dirty="0" smtClean="0">
                <a:solidFill>
                  <a:schemeClr val="tx1"/>
                </a:solidFill>
              </a:rPr>
              <a:t> Ve které zemi najdeme tato města?</a:t>
            </a:r>
          </a:p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Liberec, Hradec Králové, Olomouc, Ostrava, Zlín, Plzeň, Pardubice, Ústí nad Labem, Znojmo, Karviná</a:t>
            </a:r>
          </a:p>
          <a:p>
            <a:pPr algn="ctr"/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10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2" grpId="0" build="allAtOnce" animBg="1"/>
      <p:bldP spid="14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Doplň správné výrazy: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57784"/>
          </a:xfrm>
        </p:spPr>
        <p:txBody>
          <a:bodyPr/>
          <a:lstStyle/>
          <a:p>
            <a:r>
              <a:rPr lang="cs-CZ" dirty="0" smtClean="0"/>
              <a:t>Území České republiky je tvořeno třemi zeměmi. Jsou to  ________ , _________ a _________ .</a:t>
            </a:r>
          </a:p>
          <a:p>
            <a:r>
              <a:rPr lang="cs-CZ" dirty="0" smtClean="0"/>
              <a:t>Hranice mezi těmito zeměmi jsou již ________ a v krajině nejsou _________ .</a:t>
            </a:r>
          </a:p>
          <a:p>
            <a:r>
              <a:rPr lang="cs-CZ" dirty="0" smtClean="0"/>
              <a:t>Větší část Slezska leží v ____________ 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857356" y="4857760"/>
            <a:ext cx="1857388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Slezsko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857620" y="4857760"/>
            <a:ext cx="1857388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Morava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857884" y="4857760"/>
            <a:ext cx="1857388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historické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857356" y="5572140"/>
            <a:ext cx="1857388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Polsku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29058" y="5572140"/>
            <a:ext cx="1857388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vyznačeny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00760" y="5572140"/>
            <a:ext cx="1500198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Čechy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POLOHA  ČESKÉ  REPUBLIKY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Naše republika leží </a:t>
            </a:r>
            <a:r>
              <a:rPr lang="cs-CZ" b="1" dirty="0" smtClean="0"/>
              <a:t>uprostřed Evropy.</a:t>
            </a:r>
          </a:p>
          <a:p>
            <a:r>
              <a:rPr lang="cs-CZ" dirty="0" smtClean="0"/>
              <a:t>Je to </a:t>
            </a:r>
            <a:r>
              <a:rPr lang="cs-CZ" b="1" dirty="0" smtClean="0"/>
              <a:t>vnitrozemský stát.</a:t>
            </a:r>
          </a:p>
          <a:p>
            <a:r>
              <a:rPr lang="cs-CZ" b="1" dirty="0" smtClean="0"/>
              <a:t>Sousední státy: Polsko </a:t>
            </a:r>
            <a:r>
              <a:rPr lang="cs-CZ" dirty="0" smtClean="0"/>
              <a:t>(hlavní město Varšava), </a:t>
            </a:r>
            <a:r>
              <a:rPr lang="cs-CZ" b="1" dirty="0" smtClean="0"/>
              <a:t>Slovensko </a:t>
            </a:r>
            <a:r>
              <a:rPr lang="cs-CZ" dirty="0" smtClean="0"/>
              <a:t>(hlavní město Bratislava), </a:t>
            </a:r>
            <a:r>
              <a:rPr lang="cs-CZ" b="1" dirty="0" smtClean="0"/>
              <a:t>Rakousko </a:t>
            </a:r>
            <a:r>
              <a:rPr lang="cs-CZ" dirty="0" smtClean="0"/>
              <a:t>(hlavní město Vídeň), </a:t>
            </a:r>
            <a:r>
              <a:rPr lang="cs-CZ" b="1" dirty="0" smtClean="0"/>
              <a:t>Německo </a:t>
            </a:r>
            <a:r>
              <a:rPr lang="cs-CZ" dirty="0" smtClean="0"/>
              <a:t>(hlavní město Berlín)</a:t>
            </a:r>
          </a:p>
          <a:p>
            <a:r>
              <a:rPr lang="cs-CZ" dirty="0" smtClean="0"/>
              <a:t>Česká republika vznikla ze třech historických zemí: </a:t>
            </a:r>
            <a:r>
              <a:rPr lang="cs-CZ" b="1" dirty="0" smtClean="0"/>
              <a:t>Čech, Moravy a Slezska.</a:t>
            </a: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Mapa </a:t>
            </a:r>
            <a:r>
              <a:rPr lang="cs-CZ" dirty="0" smtClean="0"/>
              <a:t>České republiky – </a:t>
            </a:r>
            <a:r>
              <a:rPr lang="cs-CZ" dirty="0" smtClean="0"/>
              <a:t>MC900349423.WMF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Vlajka České republiky – </a:t>
            </a:r>
            <a:r>
              <a:rPr lang="cs-CZ" dirty="0" smtClean="0"/>
              <a:t>MC900129192.WMF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Vlajka Slovenska – </a:t>
            </a:r>
            <a:r>
              <a:rPr lang="cs-CZ" dirty="0" smtClean="0"/>
              <a:t>MC900129218.WMF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Vlajka Rakouska – </a:t>
            </a:r>
            <a:r>
              <a:rPr lang="cs-CZ" dirty="0" smtClean="0"/>
              <a:t>MC900129186.WMF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Vlajka Polska – </a:t>
            </a:r>
            <a:r>
              <a:rPr lang="cs-CZ" dirty="0" smtClean="0"/>
              <a:t>MC900129213.WMF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Vlajka Německa – </a:t>
            </a:r>
            <a:r>
              <a:rPr lang="cs-CZ" dirty="0" smtClean="0"/>
              <a:t>MC900129197.WMF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Vyber správnou odpověď </a:t>
            </a:r>
            <a:br>
              <a:rPr lang="cs-CZ" b="1" dirty="0" smtClean="0"/>
            </a:br>
            <a:r>
              <a:rPr lang="cs-CZ" sz="3600" b="1" dirty="0" smtClean="0"/>
              <a:t>(metodický popis hry)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Žáci vytvoří dvě družstva.</a:t>
            </a:r>
          </a:p>
          <a:p>
            <a:r>
              <a:rPr lang="cs-CZ" dirty="0" smtClean="0"/>
              <a:t>Učitel umístí ve třídě dvě židle – jedna „žlutá“, druhá „zelená“.</a:t>
            </a:r>
          </a:p>
          <a:p>
            <a:r>
              <a:rPr lang="cs-CZ" dirty="0" smtClean="0"/>
              <a:t>Učitel přečte část věty a zobrazí odpovědi.</a:t>
            </a:r>
          </a:p>
          <a:p>
            <a:r>
              <a:rPr lang="cs-CZ" dirty="0" smtClean="0"/>
              <a:t>První žáci z každého družstva vyberou podle nich tu správnou a rychle se posadí na židli stejné barvy.</a:t>
            </a:r>
          </a:p>
          <a:p>
            <a:r>
              <a:rPr lang="cs-CZ" dirty="0" smtClean="0"/>
              <a:t>Bod pro své družstvo získává ten, kdo sedí první na správné barvě židle.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771</TotalTime>
  <Words>465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POLOHA  ČESKÉ  REPUBLIKY</vt:lpstr>
      <vt:lpstr>Čteme z mapy:</vt:lpstr>
      <vt:lpstr>Znáš dobře sousední státy?</vt:lpstr>
      <vt:lpstr>Česká republika</vt:lpstr>
      <vt:lpstr>Vyber správnou odpověď:</vt:lpstr>
      <vt:lpstr>Historické země České republiky</vt:lpstr>
      <vt:lpstr>Doplň správné výrazy:</vt:lpstr>
      <vt:lpstr>POLOHA  ČESKÉ  REPUBLIKY</vt:lpstr>
      <vt:lpstr>Použité zdroje:</vt:lpstr>
      <vt:lpstr>Vyber správnou odpověď  (metodický popis hry)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24</cp:revision>
  <dcterms:created xsi:type="dcterms:W3CDTF">2011-07-24T08:19:55Z</dcterms:created>
  <dcterms:modified xsi:type="dcterms:W3CDTF">2012-01-25T22:01:45Z</dcterms:modified>
</cp:coreProperties>
</file>