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notesMasterIdLst>
    <p:notesMasterId r:id="rId13"/>
  </p:notesMasterIdLst>
  <p:sldIdLst>
    <p:sldId id="268" r:id="rId2"/>
    <p:sldId id="267" r:id="rId3"/>
    <p:sldId id="256" r:id="rId4"/>
    <p:sldId id="257" r:id="rId5"/>
    <p:sldId id="258" r:id="rId6"/>
    <p:sldId id="264" r:id="rId7"/>
    <p:sldId id="259" r:id="rId8"/>
    <p:sldId id="261" r:id="rId9"/>
    <p:sldId id="260" r:id="rId10"/>
    <p:sldId id="262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  <a:srgbClr val="FF99CC"/>
    <a:srgbClr val="FF66FF"/>
    <a:srgbClr val="CC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E3FDE45-AF77-4B5C-9715-49D594BDF05E}" styleName="Světlý styl 1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D27102A9-8310-4765-A935-A1911B00CA55}" styleName="Světlý styl 1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698" autoAdjust="0"/>
  </p:normalViewPr>
  <p:slideViewPr>
    <p:cSldViewPr>
      <p:cViewPr varScale="1">
        <p:scale>
          <a:sx n="66" d="100"/>
          <a:sy n="66" d="100"/>
        </p:scale>
        <p:origin x="-14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VY_32_INOVACE_3.2.2.2 O 11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TEMA: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3A8D73-015F-48A6-8FE7-05D4D5B45540}" type="presOf" srcId="{D1B46980-6531-4606-95E6-44980827E919}" destId="{2BE915AB-18AA-4053-B92C-3BFC9ED204BB}" srcOrd="1" destOrd="0" presId="urn:microsoft.com/office/officeart/2005/8/layout/target3"/>
    <dgm:cxn modelId="{D23BC6A0-8C71-4889-AC1A-4C1AFBB0B13D}" type="presOf" srcId="{757F3AB3-0718-4624-B441-E567A8F0AB56}" destId="{333A1088-737F-45CB-B68E-254E46348037}" srcOrd="0" destOrd="0" presId="urn:microsoft.com/office/officeart/2005/8/layout/target3"/>
    <dgm:cxn modelId="{320D285D-9347-4E7F-84D1-A8A62111023E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169D7DF-C645-4BBA-880E-DEA3C4D46D39}" type="presOf" srcId="{D8197B8C-B260-4A16-BDF4-0947B075E274}" destId="{5A5FFA88-C948-4069-8E93-59FA12366E83}" srcOrd="1" destOrd="0" presId="urn:microsoft.com/office/officeart/2005/8/layout/target3"/>
    <dgm:cxn modelId="{03F47E37-EDDA-44FE-9FAF-16F4654BDECB}" type="presOf" srcId="{D1D4F407-5343-4D3F-B5B9-D407B03CAEB4}" destId="{D005CE8C-CC26-4C3E-AC11-E15060ECD759}" srcOrd="0" destOrd="0" presId="urn:microsoft.com/office/officeart/2005/8/layout/target3"/>
    <dgm:cxn modelId="{C2BF38E4-13F2-43AA-ABF2-94028B58EE32}" type="presOf" srcId="{B651F6E3-6281-48DB-9319-2AEAFDAE7572}" destId="{6BB5E863-4638-4E1D-BFDE-399D028AC4ED}" srcOrd="1" destOrd="0" presId="urn:microsoft.com/office/officeart/2005/8/layout/target3"/>
    <dgm:cxn modelId="{A783A576-01AC-4973-A851-68338F35D182}" type="presOf" srcId="{4C35D32F-0EAB-4CD7-82EE-45574DC2A586}" destId="{8BEBB6EC-1DAA-4CAC-8A25-BC0FCBD5DBD5}" srcOrd="0" destOrd="0" presId="urn:microsoft.com/office/officeart/2005/8/layout/target3"/>
    <dgm:cxn modelId="{02DF7467-AFC0-4724-B2AA-E724F7FDC638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F80192F-E49F-44EC-BE0A-EEC99A412C1D}" type="presOf" srcId="{4C35D32F-0EAB-4CD7-82EE-45574DC2A586}" destId="{890E4F0B-2866-4A3F-A3C7-2A14B1797930}" srcOrd="1" destOrd="0" presId="urn:microsoft.com/office/officeart/2005/8/layout/target3"/>
    <dgm:cxn modelId="{D920D490-7CE0-4E4E-9816-ACE9A0225412}" type="presOf" srcId="{D8197B8C-B260-4A16-BDF4-0947B075E274}" destId="{25B08C86-7E15-44DC-BE7F-FFB55DD49D12}" srcOrd="0" destOrd="0" presId="urn:microsoft.com/office/officeart/2005/8/layout/target3"/>
    <dgm:cxn modelId="{D1B69E7F-8076-4529-BECC-89DC81FEFC42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0FAA1CB-08FD-4755-B038-B231B03AFFA0}" type="presParOf" srcId="{333A1088-737F-45CB-B68E-254E46348037}" destId="{F5ABB229-8D3B-4694-996A-96F23CF14429}" srcOrd="0" destOrd="0" presId="urn:microsoft.com/office/officeart/2005/8/layout/target3"/>
    <dgm:cxn modelId="{8027A5A0-D4EA-4508-8366-284B1D6B45E7}" type="presParOf" srcId="{333A1088-737F-45CB-B68E-254E46348037}" destId="{F41139FD-01EE-4571-8B17-4FB00FC51163}" srcOrd="1" destOrd="0" presId="urn:microsoft.com/office/officeart/2005/8/layout/target3"/>
    <dgm:cxn modelId="{CB0DA0D9-6708-4D51-B618-2E5487EF2B31}" type="presParOf" srcId="{333A1088-737F-45CB-B68E-254E46348037}" destId="{D005CE8C-CC26-4C3E-AC11-E15060ECD759}" srcOrd="2" destOrd="0" presId="urn:microsoft.com/office/officeart/2005/8/layout/target3"/>
    <dgm:cxn modelId="{B9404513-2BED-4553-88E6-6DCA9AE7C00E}" type="presParOf" srcId="{333A1088-737F-45CB-B68E-254E46348037}" destId="{2C702D82-9B77-49B7-9568-BB8EB47C3372}" srcOrd="3" destOrd="0" presId="urn:microsoft.com/office/officeart/2005/8/layout/target3"/>
    <dgm:cxn modelId="{993F9FF6-DC86-4FA6-9AF9-7C24A64ADF10}" type="presParOf" srcId="{333A1088-737F-45CB-B68E-254E46348037}" destId="{A52A0455-90FF-4808-ABD0-F02540D31D5A}" srcOrd="4" destOrd="0" presId="urn:microsoft.com/office/officeart/2005/8/layout/target3"/>
    <dgm:cxn modelId="{7443EC19-AAE1-465E-962E-9086854FECF3}" type="presParOf" srcId="{333A1088-737F-45CB-B68E-254E46348037}" destId="{6140AFEC-043D-4C43-A2F9-D0F5331DF3A3}" srcOrd="5" destOrd="0" presId="urn:microsoft.com/office/officeart/2005/8/layout/target3"/>
    <dgm:cxn modelId="{D238F5EC-6C52-4BCA-931F-DCC4141D0E1F}" type="presParOf" srcId="{333A1088-737F-45CB-B68E-254E46348037}" destId="{9358AC05-5D7D-4327-9F80-1AD486AEA664}" srcOrd="6" destOrd="0" presId="urn:microsoft.com/office/officeart/2005/8/layout/target3"/>
    <dgm:cxn modelId="{7218FDCE-DECB-4E3B-9E82-8FBBB6F4FF91}" type="presParOf" srcId="{333A1088-737F-45CB-B68E-254E46348037}" destId="{313FC574-E1CD-4FB4-B054-0B805CE0447D}" srcOrd="7" destOrd="0" presId="urn:microsoft.com/office/officeart/2005/8/layout/target3"/>
    <dgm:cxn modelId="{01B2CDED-B988-4845-BD6F-197FD0B3075C}" type="presParOf" srcId="{333A1088-737F-45CB-B68E-254E46348037}" destId="{619D679B-A015-4ECF-8348-D1034C574F40}" srcOrd="8" destOrd="0" presId="urn:microsoft.com/office/officeart/2005/8/layout/target3"/>
    <dgm:cxn modelId="{5F8AA58B-F73D-4F3C-B3B1-FDC863944DE0}" type="presParOf" srcId="{333A1088-737F-45CB-B68E-254E46348037}" destId="{322283A8-4A27-4CDA-BAE3-F381106A9174}" srcOrd="9" destOrd="0" presId="urn:microsoft.com/office/officeart/2005/8/layout/target3"/>
    <dgm:cxn modelId="{0C808476-A6FC-41CC-BFB4-89E6CF0136EA}" type="presParOf" srcId="{333A1088-737F-45CB-B68E-254E46348037}" destId="{FFC9F71D-1B4F-4AD9-A4A6-86ADEFC8AF5C}" srcOrd="10" destOrd="0" presId="urn:microsoft.com/office/officeart/2005/8/layout/target3"/>
    <dgm:cxn modelId="{62294E0F-BADF-4A8F-BBE0-5B57EB637509}" type="presParOf" srcId="{333A1088-737F-45CB-B68E-254E46348037}" destId="{25B08C86-7E15-44DC-BE7F-FFB55DD49D12}" srcOrd="11" destOrd="0" presId="urn:microsoft.com/office/officeart/2005/8/layout/target3"/>
    <dgm:cxn modelId="{0894DE5D-3737-4D5F-B076-93808D4E1D80}" type="presParOf" srcId="{333A1088-737F-45CB-B68E-254E46348037}" destId="{76644BE8-9D7C-4C09-B250-3D10AF48CBB7}" srcOrd="12" destOrd="0" presId="urn:microsoft.com/office/officeart/2005/8/layout/target3"/>
    <dgm:cxn modelId="{D19BE6E2-72BF-456E-95D4-844184888275}" type="presParOf" srcId="{333A1088-737F-45CB-B68E-254E46348037}" destId="{EE85B701-7295-41C0-BA7A-34D3756A2AE6}" srcOrd="13" destOrd="0" presId="urn:microsoft.com/office/officeart/2005/8/layout/target3"/>
    <dgm:cxn modelId="{8F1F83A9-9854-4E46-BDA7-28E00D513FA6}" type="presParOf" srcId="{333A1088-737F-45CB-B68E-254E46348037}" destId="{8BEBB6EC-1DAA-4CAC-8A25-BC0FCBD5DBD5}" srcOrd="14" destOrd="0" presId="urn:microsoft.com/office/officeart/2005/8/layout/target3"/>
    <dgm:cxn modelId="{D1259DD0-BB67-48F6-BF82-61970DC13A49}" type="presParOf" srcId="{333A1088-737F-45CB-B68E-254E46348037}" destId="{AED2198E-93D5-4001-81B4-73124B309672}" srcOrd="15" destOrd="0" presId="urn:microsoft.com/office/officeart/2005/8/layout/target3"/>
    <dgm:cxn modelId="{47704787-484F-4AC7-9361-2D2107CE406A}" type="presParOf" srcId="{333A1088-737F-45CB-B68E-254E46348037}" destId="{2BE915AB-18AA-4053-B92C-3BFC9ED204BB}" srcOrd="16" destOrd="0" presId="urn:microsoft.com/office/officeart/2005/8/layout/target3"/>
    <dgm:cxn modelId="{E8841FA7-EC2B-47EB-B8C3-158DE81D2BE2}" type="presParOf" srcId="{333A1088-737F-45CB-B68E-254E46348037}" destId="{6BB5E863-4638-4E1D-BFDE-399D028AC4ED}" srcOrd="17" destOrd="0" presId="urn:microsoft.com/office/officeart/2005/8/layout/target3"/>
    <dgm:cxn modelId="{7867CE2E-F528-43AE-9DA8-EF64DB8CEB12}" type="presParOf" srcId="{333A1088-737F-45CB-B68E-254E46348037}" destId="{5A5FFA88-C948-4069-8E93-59FA12366E83}" srcOrd="18" destOrd="0" presId="urn:microsoft.com/office/officeart/2005/8/layout/target3"/>
    <dgm:cxn modelId="{7A45B965-D5BA-4388-B9B9-11EC6D860BF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VY_32_INOVACE_3.2.2.2 O 11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TEMA: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6A42BE-21CD-41BC-A42C-E21BDBCE5C3C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1D7FCA-84DE-4661-AF05-D9A8E2335D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382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1D7FCA-84DE-4661-AF05-D9A8E2335DC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5126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1D7FCA-84DE-4661-AF05-D9A8E2335DC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4270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1D7FCA-84DE-4661-AF05-D9A8E2335DCC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77531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076BF-982B-4B37-B37F-C72AFCE8E16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DA82-E75A-4271-A7CC-1E7435AB0A3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076BF-982B-4B37-B37F-C72AFCE8E16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DA82-E75A-4271-A7CC-1E7435AB0A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076BF-982B-4B37-B37F-C72AFCE8E16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DA82-E75A-4271-A7CC-1E7435AB0A3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076BF-982B-4B37-B37F-C72AFCE8E16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DA82-E75A-4271-A7CC-1E7435AB0A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076BF-982B-4B37-B37F-C72AFCE8E16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DA82-E75A-4271-A7CC-1E7435AB0A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076BF-982B-4B37-B37F-C72AFCE8E16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DA82-E75A-4271-A7CC-1E7435AB0A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076BF-982B-4B37-B37F-C72AFCE8E16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DA82-E75A-4271-A7CC-1E7435AB0A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076BF-982B-4B37-B37F-C72AFCE8E16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DA82-E75A-4271-A7CC-1E7435AB0A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076BF-982B-4B37-B37F-C72AFCE8E16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349DA82-E75A-4271-A7CC-1E7435AB0A3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076BF-982B-4B37-B37F-C72AFCE8E16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DA82-E75A-4271-A7CC-1E7435AB0A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076BF-982B-4B37-B37F-C72AFCE8E16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DA82-E75A-4271-A7CC-1E7435AB0A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D4076BF-982B-4B37-B37F-C72AFCE8E16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349DA82-E75A-4271-A7CC-1E7435AB0A35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12" Type="http://schemas.openxmlformats.org/officeDocument/2006/relationships/image" Target="../media/image16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11" Type="http://schemas.openxmlformats.org/officeDocument/2006/relationships/image" Target="../media/image15.jpeg"/><Relationship Id="rId5" Type="http://schemas.openxmlformats.org/officeDocument/2006/relationships/image" Target="../media/image9.jpeg"/><Relationship Id="rId10" Type="http://schemas.openxmlformats.org/officeDocument/2006/relationships/image" Target="../media/image14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13" Type="http://schemas.openxmlformats.org/officeDocument/2006/relationships/image" Target="../media/image31.jpeg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12" Type="http://schemas.openxmlformats.org/officeDocument/2006/relationships/image" Target="../media/image30.jpeg"/><Relationship Id="rId17" Type="http://schemas.openxmlformats.org/officeDocument/2006/relationships/image" Target="../media/image35.jpe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11" Type="http://schemas.openxmlformats.org/officeDocument/2006/relationships/image" Target="../media/image29.jpeg"/><Relationship Id="rId5" Type="http://schemas.openxmlformats.org/officeDocument/2006/relationships/image" Target="../media/image23.gif"/><Relationship Id="rId15" Type="http://schemas.openxmlformats.org/officeDocument/2006/relationships/image" Target="../media/image33.jpeg"/><Relationship Id="rId10" Type="http://schemas.openxmlformats.org/officeDocument/2006/relationships/image" Target="../media/image28.jpeg"/><Relationship Id="rId4" Type="http://schemas.openxmlformats.org/officeDocument/2006/relationships/image" Target="../media/image22.jpeg"/><Relationship Id="rId9" Type="http://schemas.openxmlformats.org/officeDocument/2006/relationships/image" Target="../media/image27.jpeg"/><Relationship Id="rId14" Type="http://schemas.openxmlformats.org/officeDocument/2006/relationships/image" Target="../media/image3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6406101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</p:spTree>
    <p:extLst>
      <p:ext uri="{BB962C8B-B14F-4D97-AF65-F5344CB8AC3E}">
        <p14:creationId xmlns:p14="http://schemas.microsoft.com/office/powerpoint/2010/main" val="3509013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52736"/>
            <a:ext cx="7704856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B0F0"/>
                </a:solidFill>
              </a:rPr>
              <a:t>Anotace: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accent1"/>
                </a:solidFill>
              </a:rPr>
              <a:t>Prezentace je určena k procvičení počitatelných a nepočitatelných podstatných jmen při nakupování potravin.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accent1"/>
                </a:solidFill>
              </a:rPr>
              <a:t>Žáci se nejdříve učí odlišit počitatelná a nepočitatelná podstatná jména a ptají se kolik stojí.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accent1"/>
                </a:solidFill>
              </a:rPr>
              <a:t>Dále si prostřednictvím nákupního seznamu procvičují pojmy jako je láhev, plechovka, krabice, karton, bochník, tabulka, sklenice, libra, tucet, apod.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accent1"/>
                </a:solidFill>
              </a:rPr>
              <a:t>Podle obrázků přiřazují tyto pojmy k jednotlivým potravinám jako při nákupu.  </a:t>
            </a:r>
            <a:endParaRPr lang="cs-CZ" sz="2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9511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ln>
            <a:solidFill>
              <a:schemeClr val="bg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HOW MUCH IS THIS …….....?</a:t>
            </a:r>
            <a:br>
              <a:rPr lang="cs-CZ" dirty="0" smtClean="0"/>
            </a:br>
            <a:r>
              <a:rPr lang="cs-CZ" dirty="0" smtClean="0"/>
              <a:t>HOW MUCH ARE THESE……?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6699"/>
                </a:solidFill>
              </a:rPr>
              <a:t>Lenka Kulhavá</a:t>
            </a:r>
            <a:endParaRPr lang="cs-CZ" dirty="0">
              <a:solidFill>
                <a:srgbClr val="FF66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887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19256" cy="504056"/>
          </a:xfrm>
          <a:solidFill>
            <a:srgbClr val="FF99CC"/>
          </a:solidFill>
        </p:spPr>
        <p:txBody>
          <a:bodyPr>
            <a:normAutofit fontScale="90000"/>
          </a:bodyPr>
          <a:lstStyle/>
          <a:p>
            <a:r>
              <a:rPr lang="cs-CZ" sz="2700" dirty="0" smtClean="0"/>
              <a:t>HOW MUCH IS…? (U-</a:t>
            </a:r>
            <a:r>
              <a:rPr lang="cs-CZ" sz="2700" dirty="0" err="1" smtClean="0"/>
              <a:t>nouns</a:t>
            </a:r>
            <a:r>
              <a:rPr lang="cs-CZ" sz="2700" dirty="0" smtClean="0"/>
              <a:t> )</a:t>
            </a:r>
            <a:r>
              <a:rPr lang="cs-CZ" sz="3100" dirty="0"/>
              <a:t> </a:t>
            </a:r>
            <a:r>
              <a:rPr lang="cs-CZ" sz="3100" dirty="0" smtClean="0"/>
              <a:t>        </a:t>
            </a:r>
            <a:r>
              <a:rPr lang="cs-CZ" sz="2700" dirty="0" smtClean="0"/>
              <a:t>HOW MUCH ARE…? (C-</a:t>
            </a:r>
            <a:r>
              <a:rPr lang="cs-CZ" sz="2700" dirty="0" err="1" smtClean="0"/>
              <a:t>nouns</a:t>
            </a:r>
            <a:r>
              <a:rPr lang="cs-CZ" sz="2700" dirty="0"/>
              <a:t>)</a:t>
            </a:r>
          </a:p>
        </p:txBody>
      </p:sp>
      <p:graphicFrame>
        <p:nvGraphicFramePr>
          <p:cNvPr id="12" name="Zástupný symbol pro obsah 11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379389013"/>
              </p:ext>
            </p:extLst>
          </p:nvPr>
        </p:nvGraphicFramePr>
        <p:xfrm>
          <a:off x="457200" y="1920875"/>
          <a:ext cx="4038600" cy="4450080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4038600"/>
              </a:tblGrid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b="0" dirty="0" err="1" smtClean="0">
                          <a:solidFill>
                            <a:schemeClr val="tx1"/>
                          </a:solidFill>
                        </a:rPr>
                        <a:t>We</a:t>
                      </a:r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="0" dirty="0" err="1" smtClean="0">
                          <a:solidFill>
                            <a:schemeClr val="tx1"/>
                          </a:solidFill>
                        </a:rPr>
                        <a:t>need</a:t>
                      </a:r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="0" dirty="0" err="1" smtClean="0">
                          <a:solidFill>
                            <a:schemeClr val="tx1"/>
                          </a:solidFill>
                        </a:rPr>
                        <a:t>some</a:t>
                      </a:r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="0" dirty="0" err="1" smtClean="0">
                          <a:solidFill>
                            <a:srgbClr val="CC00FF"/>
                          </a:solidFill>
                        </a:rPr>
                        <a:t>lemonade</a:t>
                      </a:r>
                      <a:r>
                        <a:rPr lang="cs-CZ" b="0" dirty="0" smtClean="0">
                          <a:solidFill>
                            <a:srgbClr val="CC00FF"/>
                          </a:solidFill>
                        </a:rPr>
                        <a:t>.</a:t>
                      </a:r>
                      <a:endParaRPr lang="cs-CZ" b="0" dirty="0">
                        <a:solidFill>
                          <a:srgbClr val="CC00FF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   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How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much </a:t>
                      </a:r>
                      <a:r>
                        <a:rPr lang="cs-CZ" dirty="0" err="1" smtClean="0">
                          <a:solidFill>
                            <a:srgbClr val="CC00FF"/>
                          </a:solidFill>
                        </a:rPr>
                        <a:t>is</a:t>
                      </a:r>
                      <a:r>
                        <a:rPr lang="cs-CZ" dirty="0" smtClean="0">
                          <a:solidFill>
                            <a:srgbClr val="CC00FF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C00FF"/>
                          </a:solidFill>
                        </a:rPr>
                        <a:t>it</a:t>
                      </a:r>
                      <a:r>
                        <a:rPr lang="cs-CZ" dirty="0" smtClean="0">
                          <a:solidFill>
                            <a:srgbClr val="CC00FF"/>
                          </a:solidFill>
                        </a:rPr>
                        <a:t>?</a:t>
                      </a:r>
                      <a:endParaRPr lang="cs-CZ" dirty="0">
                        <a:solidFill>
                          <a:srgbClr val="CC00FF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We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need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some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C00FF"/>
                          </a:solidFill>
                        </a:rPr>
                        <a:t>bread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dirty="0" err="1" smtClean="0"/>
                        <a:t>How</a:t>
                      </a:r>
                      <a:r>
                        <a:rPr lang="cs-CZ" dirty="0" smtClean="0"/>
                        <a:t> much </a:t>
                      </a:r>
                      <a:r>
                        <a:rPr lang="cs-CZ" dirty="0" err="1" smtClean="0">
                          <a:solidFill>
                            <a:srgbClr val="CC00FF"/>
                          </a:solidFill>
                        </a:rPr>
                        <a:t>is</a:t>
                      </a:r>
                      <a:r>
                        <a:rPr lang="cs-CZ" dirty="0" smtClean="0">
                          <a:solidFill>
                            <a:srgbClr val="CC00FF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C00FF"/>
                          </a:solidFill>
                        </a:rPr>
                        <a:t>it</a:t>
                      </a:r>
                      <a:r>
                        <a:rPr lang="cs-CZ" dirty="0" smtClean="0">
                          <a:solidFill>
                            <a:srgbClr val="CC00FF"/>
                          </a:solidFill>
                        </a:rPr>
                        <a:t>?</a:t>
                      </a:r>
                      <a:endParaRPr lang="cs-CZ" dirty="0">
                        <a:solidFill>
                          <a:srgbClr val="CC00FF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We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need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some</a:t>
                      </a:r>
                      <a:r>
                        <a:rPr lang="cs-CZ" baseline="0" dirty="0" smtClean="0"/>
                        <a:t>  </a:t>
                      </a:r>
                      <a:r>
                        <a:rPr lang="cs-CZ" baseline="0" dirty="0" smtClean="0">
                          <a:solidFill>
                            <a:srgbClr val="CC00FF"/>
                          </a:solidFill>
                        </a:rPr>
                        <a:t>cheese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dirty="0" err="1" smtClean="0"/>
                        <a:t>How</a:t>
                      </a:r>
                      <a:r>
                        <a:rPr lang="cs-CZ" dirty="0" smtClean="0"/>
                        <a:t> much </a:t>
                      </a:r>
                      <a:r>
                        <a:rPr lang="cs-CZ" dirty="0" err="1" smtClean="0">
                          <a:solidFill>
                            <a:srgbClr val="CC00FF"/>
                          </a:solidFill>
                        </a:rPr>
                        <a:t>is</a:t>
                      </a:r>
                      <a:r>
                        <a:rPr lang="cs-CZ" dirty="0" smtClean="0">
                          <a:solidFill>
                            <a:srgbClr val="CC00FF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C00FF"/>
                          </a:solidFill>
                        </a:rPr>
                        <a:t>it</a:t>
                      </a:r>
                      <a:r>
                        <a:rPr lang="cs-CZ" dirty="0" smtClean="0">
                          <a:solidFill>
                            <a:srgbClr val="CC00FF"/>
                          </a:solidFill>
                        </a:rPr>
                        <a:t>?</a:t>
                      </a:r>
                      <a:endParaRPr lang="cs-CZ" dirty="0">
                        <a:solidFill>
                          <a:srgbClr val="CC00FF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We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need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some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>
                          <a:solidFill>
                            <a:srgbClr val="CC00FF"/>
                          </a:solidFill>
                        </a:rPr>
                        <a:t>ham.</a:t>
                      </a:r>
                      <a:endParaRPr lang="cs-CZ" dirty="0">
                        <a:solidFill>
                          <a:srgbClr val="CC00FF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indent="0">
                        <a:buFont typeface="Arial" pitchFamily="34" charset="0"/>
                        <a:buNone/>
                      </a:pPr>
                      <a:r>
                        <a:rPr lang="cs-CZ" baseline="0" dirty="0" smtClean="0"/>
                        <a:t>     </a:t>
                      </a:r>
                      <a:r>
                        <a:rPr lang="cs-CZ" dirty="0" err="1" smtClean="0"/>
                        <a:t>How</a:t>
                      </a:r>
                      <a:r>
                        <a:rPr lang="cs-CZ" dirty="0" smtClean="0"/>
                        <a:t> much </a:t>
                      </a:r>
                      <a:r>
                        <a:rPr lang="cs-CZ" dirty="0" err="1" smtClean="0">
                          <a:solidFill>
                            <a:srgbClr val="CC00FF"/>
                          </a:solidFill>
                        </a:rPr>
                        <a:t>is</a:t>
                      </a:r>
                      <a:r>
                        <a:rPr lang="cs-CZ" dirty="0" smtClean="0">
                          <a:solidFill>
                            <a:srgbClr val="CC00FF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C00FF"/>
                          </a:solidFill>
                        </a:rPr>
                        <a:t>it</a:t>
                      </a:r>
                      <a:r>
                        <a:rPr lang="cs-CZ" dirty="0" smtClean="0">
                          <a:solidFill>
                            <a:srgbClr val="CC00FF"/>
                          </a:solidFill>
                        </a:rPr>
                        <a:t>?</a:t>
                      </a:r>
                      <a:endParaRPr lang="cs-CZ" dirty="0">
                        <a:solidFill>
                          <a:srgbClr val="CC00FF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need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some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>
                          <a:solidFill>
                            <a:srgbClr val="CC00FF"/>
                          </a:solidFill>
                        </a:rPr>
                        <a:t>cola</a:t>
                      </a:r>
                      <a:r>
                        <a:rPr lang="cs-CZ" dirty="0" smtClean="0">
                          <a:solidFill>
                            <a:srgbClr val="CC00FF"/>
                          </a:solidFill>
                        </a:rPr>
                        <a:t>.</a:t>
                      </a:r>
                      <a:endParaRPr lang="cs-CZ" dirty="0">
                        <a:solidFill>
                          <a:srgbClr val="CC00FF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dirty="0" err="1" smtClean="0"/>
                        <a:t>How</a:t>
                      </a:r>
                      <a:r>
                        <a:rPr lang="cs-CZ" dirty="0" smtClean="0"/>
                        <a:t> much </a:t>
                      </a:r>
                      <a:r>
                        <a:rPr lang="cs-CZ" dirty="0" err="1" smtClean="0">
                          <a:solidFill>
                            <a:srgbClr val="CC00FF"/>
                          </a:solidFill>
                        </a:rPr>
                        <a:t>is</a:t>
                      </a:r>
                      <a:r>
                        <a:rPr lang="cs-CZ" dirty="0" smtClean="0">
                          <a:solidFill>
                            <a:srgbClr val="CC00FF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C00FF"/>
                          </a:solidFill>
                        </a:rPr>
                        <a:t>it</a:t>
                      </a:r>
                      <a:r>
                        <a:rPr lang="cs-CZ" dirty="0" smtClean="0">
                          <a:solidFill>
                            <a:srgbClr val="CC00FF"/>
                          </a:solidFill>
                        </a:rPr>
                        <a:t>?</a:t>
                      </a:r>
                      <a:endParaRPr lang="cs-CZ" dirty="0">
                        <a:solidFill>
                          <a:srgbClr val="CC00FF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need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some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>
                          <a:solidFill>
                            <a:srgbClr val="CC00FF"/>
                          </a:solidFill>
                        </a:rPr>
                        <a:t>sugar</a:t>
                      </a:r>
                      <a:r>
                        <a:rPr lang="cs-CZ" dirty="0" smtClean="0">
                          <a:solidFill>
                            <a:srgbClr val="CC00FF"/>
                          </a:solidFill>
                        </a:rPr>
                        <a:t>.</a:t>
                      </a:r>
                      <a:endParaRPr lang="cs-CZ" dirty="0">
                        <a:solidFill>
                          <a:srgbClr val="CC00FF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dirty="0" err="1" smtClean="0"/>
                        <a:t>How</a:t>
                      </a:r>
                      <a:r>
                        <a:rPr lang="cs-CZ" dirty="0" smtClean="0"/>
                        <a:t> much </a:t>
                      </a:r>
                      <a:r>
                        <a:rPr lang="cs-CZ" dirty="0" err="1" smtClean="0">
                          <a:solidFill>
                            <a:srgbClr val="CC00FF"/>
                          </a:solidFill>
                        </a:rPr>
                        <a:t>is</a:t>
                      </a:r>
                      <a:r>
                        <a:rPr lang="cs-CZ" dirty="0" smtClean="0">
                          <a:solidFill>
                            <a:srgbClr val="CC00FF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C00FF"/>
                          </a:solidFill>
                        </a:rPr>
                        <a:t>it</a:t>
                      </a:r>
                      <a:r>
                        <a:rPr lang="cs-CZ" dirty="0" smtClean="0">
                          <a:solidFill>
                            <a:srgbClr val="CC00FF"/>
                          </a:solidFill>
                        </a:rPr>
                        <a:t>?</a:t>
                      </a:r>
                      <a:endParaRPr lang="cs-CZ" dirty="0">
                        <a:solidFill>
                          <a:srgbClr val="CC00FF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Zástupný symbol pro obsah 12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709599720"/>
              </p:ext>
            </p:extLst>
          </p:nvPr>
        </p:nvGraphicFramePr>
        <p:xfrm>
          <a:off x="4648200" y="1920875"/>
          <a:ext cx="4038600" cy="4450080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4038600"/>
              </a:tblGrid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b="0" dirty="0" err="1" smtClean="0"/>
                        <a:t>We</a:t>
                      </a:r>
                      <a:r>
                        <a:rPr lang="cs-CZ" b="0" dirty="0" smtClean="0"/>
                        <a:t> </a:t>
                      </a:r>
                      <a:r>
                        <a:rPr lang="cs-CZ" b="0" dirty="0" err="1" smtClean="0"/>
                        <a:t>need</a:t>
                      </a:r>
                      <a:r>
                        <a:rPr lang="cs-CZ" b="0" dirty="0" smtClean="0"/>
                        <a:t> </a:t>
                      </a:r>
                      <a:r>
                        <a:rPr lang="cs-CZ" b="0" dirty="0" err="1" smtClean="0"/>
                        <a:t>some</a:t>
                      </a:r>
                      <a:r>
                        <a:rPr lang="cs-CZ" b="0" dirty="0" smtClean="0">
                          <a:solidFill>
                            <a:srgbClr val="CC00FF"/>
                          </a:solidFill>
                        </a:rPr>
                        <a:t> </a:t>
                      </a:r>
                      <a:r>
                        <a:rPr lang="cs-CZ" b="0" dirty="0" err="1" smtClean="0">
                          <a:solidFill>
                            <a:srgbClr val="CC00FF"/>
                          </a:solidFill>
                        </a:rPr>
                        <a:t>crisps</a:t>
                      </a:r>
                      <a:r>
                        <a:rPr lang="cs-CZ" b="0" dirty="0" smtClean="0"/>
                        <a:t>.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   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How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much </a:t>
                      </a:r>
                      <a:r>
                        <a:rPr lang="cs-CZ" dirty="0" smtClean="0">
                          <a:solidFill>
                            <a:srgbClr val="CC00FF"/>
                          </a:solidFill>
                        </a:rPr>
                        <a:t>are </a:t>
                      </a:r>
                      <a:r>
                        <a:rPr lang="cs-CZ" dirty="0" err="1" smtClean="0">
                          <a:solidFill>
                            <a:srgbClr val="CC00FF"/>
                          </a:solidFill>
                        </a:rPr>
                        <a:t>they</a:t>
                      </a:r>
                      <a:r>
                        <a:rPr lang="cs-CZ" dirty="0" smtClean="0">
                          <a:solidFill>
                            <a:srgbClr val="CC00FF"/>
                          </a:solidFill>
                        </a:rPr>
                        <a:t>?</a:t>
                      </a:r>
                      <a:endParaRPr lang="cs-CZ" dirty="0">
                        <a:solidFill>
                          <a:srgbClr val="CC00FF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need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some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>
                          <a:solidFill>
                            <a:srgbClr val="CC00FF"/>
                          </a:solidFill>
                        </a:rPr>
                        <a:t>eggs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dirty="0" err="1" smtClean="0"/>
                        <a:t>How</a:t>
                      </a:r>
                      <a:r>
                        <a:rPr lang="cs-CZ" dirty="0" smtClean="0"/>
                        <a:t> much </a:t>
                      </a:r>
                      <a:r>
                        <a:rPr lang="cs-CZ" dirty="0" smtClean="0">
                          <a:solidFill>
                            <a:srgbClr val="CC00FF"/>
                          </a:solidFill>
                        </a:rPr>
                        <a:t>are </a:t>
                      </a:r>
                      <a:r>
                        <a:rPr lang="cs-CZ" dirty="0" err="1" smtClean="0">
                          <a:solidFill>
                            <a:srgbClr val="CC00FF"/>
                          </a:solidFill>
                        </a:rPr>
                        <a:t>they</a:t>
                      </a:r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need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some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>
                          <a:solidFill>
                            <a:srgbClr val="CC00FF"/>
                          </a:solidFill>
                        </a:rPr>
                        <a:t>bisquits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dirty="0" err="1" smtClean="0"/>
                        <a:t>How</a:t>
                      </a:r>
                      <a:r>
                        <a:rPr lang="cs-CZ" dirty="0" smtClean="0"/>
                        <a:t> much </a:t>
                      </a:r>
                      <a:r>
                        <a:rPr lang="cs-CZ" dirty="0" smtClean="0">
                          <a:solidFill>
                            <a:srgbClr val="CC00FF"/>
                          </a:solidFill>
                        </a:rPr>
                        <a:t>are </a:t>
                      </a:r>
                      <a:r>
                        <a:rPr lang="cs-CZ" dirty="0" err="1" smtClean="0">
                          <a:solidFill>
                            <a:srgbClr val="CC00FF"/>
                          </a:solidFill>
                        </a:rPr>
                        <a:t>they</a:t>
                      </a:r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We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need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some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>
                          <a:solidFill>
                            <a:srgbClr val="CC00FF"/>
                          </a:solidFill>
                        </a:rPr>
                        <a:t>hamburgers</a:t>
                      </a:r>
                      <a:r>
                        <a:rPr lang="cs-CZ" baseline="0" dirty="0" smtClean="0">
                          <a:solidFill>
                            <a:srgbClr val="CC00FF"/>
                          </a:solidFill>
                        </a:rPr>
                        <a:t>.</a:t>
                      </a:r>
                      <a:endParaRPr lang="cs-CZ" dirty="0">
                        <a:solidFill>
                          <a:srgbClr val="CC00FF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dirty="0" err="1" smtClean="0"/>
                        <a:t>How</a:t>
                      </a:r>
                      <a:r>
                        <a:rPr lang="cs-CZ" dirty="0" smtClean="0"/>
                        <a:t> much </a:t>
                      </a:r>
                      <a:r>
                        <a:rPr lang="cs-CZ" dirty="0" smtClean="0">
                          <a:solidFill>
                            <a:srgbClr val="CC00FF"/>
                          </a:solidFill>
                        </a:rPr>
                        <a:t>are </a:t>
                      </a:r>
                      <a:r>
                        <a:rPr lang="cs-CZ" dirty="0" err="1" smtClean="0">
                          <a:solidFill>
                            <a:srgbClr val="CC00FF"/>
                          </a:solidFill>
                        </a:rPr>
                        <a:t>they</a:t>
                      </a:r>
                      <a:r>
                        <a:rPr lang="cs-CZ" dirty="0" smtClean="0">
                          <a:solidFill>
                            <a:srgbClr val="CC00FF"/>
                          </a:solidFill>
                        </a:rPr>
                        <a:t>?</a:t>
                      </a:r>
                      <a:endParaRPr lang="cs-CZ" dirty="0">
                        <a:solidFill>
                          <a:srgbClr val="CC00FF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need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some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>
                          <a:solidFill>
                            <a:srgbClr val="CC00FF"/>
                          </a:solidFill>
                        </a:rPr>
                        <a:t>peanuts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dirty="0" err="1" smtClean="0"/>
                        <a:t>How</a:t>
                      </a:r>
                      <a:r>
                        <a:rPr lang="cs-CZ" dirty="0" smtClean="0"/>
                        <a:t> much </a:t>
                      </a:r>
                      <a:r>
                        <a:rPr lang="cs-CZ" dirty="0" smtClean="0">
                          <a:solidFill>
                            <a:srgbClr val="CC00FF"/>
                          </a:solidFill>
                        </a:rPr>
                        <a:t>are </a:t>
                      </a:r>
                      <a:r>
                        <a:rPr lang="cs-CZ" dirty="0" err="1" smtClean="0">
                          <a:solidFill>
                            <a:srgbClr val="CC00FF"/>
                          </a:solidFill>
                        </a:rPr>
                        <a:t>they</a:t>
                      </a:r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We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need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some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>
                          <a:solidFill>
                            <a:srgbClr val="CC00FF"/>
                          </a:solidFill>
                        </a:rPr>
                        <a:t>sandwiches</a:t>
                      </a:r>
                      <a:r>
                        <a:rPr lang="cs-CZ" baseline="0" dirty="0" smtClean="0">
                          <a:solidFill>
                            <a:srgbClr val="CC00FF"/>
                          </a:solidFill>
                        </a:rPr>
                        <a:t>.</a:t>
                      </a:r>
                      <a:endParaRPr lang="cs-CZ" dirty="0">
                        <a:solidFill>
                          <a:srgbClr val="CC00FF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</a:t>
                      </a:r>
                      <a:r>
                        <a:rPr lang="cs-CZ" dirty="0" err="1" smtClean="0"/>
                        <a:t>How</a:t>
                      </a:r>
                      <a:r>
                        <a:rPr lang="cs-CZ" dirty="0" smtClean="0"/>
                        <a:t> much </a:t>
                      </a:r>
                      <a:r>
                        <a:rPr lang="cs-CZ" dirty="0" smtClean="0">
                          <a:solidFill>
                            <a:srgbClr val="CC00FF"/>
                          </a:solidFill>
                        </a:rPr>
                        <a:t>are </a:t>
                      </a:r>
                      <a:r>
                        <a:rPr lang="cs-CZ" dirty="0" err="1" smtClean="0">
                          <a:solidFill>
                            <a:srgbClr val="CC00FF"/>
                          </a:solidFill>
                        </a:rPr>
                        <a:t>they</a:t>
                      </a:r>
                      <a:r>
                        <a:rPr lang="cs-CZ" dirty="0" smtClean="0">
                          <a:solidFill>
                            <a:srgbClr val="CC00FF"/>
                          </a:solidFill>
                        </a:rPr>
                        <a:t>?</a:t>
                      </a:r>
                      <a:endParaRPr lang="cs-CZ" dirty="0">
                        <a:solidFill>
                          <a:srgbClr val="CC00FF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6170250" y="6016023"/>
            <a:ext cx="165618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56176" y="4509120"/>
            <a:ext cx="165618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56176" y="3787126"/>
            <a:ext cx="165618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56176" y="3030733"/>
            <a:ext cx="165618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56176" y="2336935"/>
            <a:ext cx="165618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978537" y="6021288"/>
            <a:ext cx="165618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978537" y="3789040"/>
            <a:ext cx="165618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979712" y="3016937"/>
            <a:ext cx="165618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978537" y="4509120"/>
            <a:ext cx="165618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979712" y="2268964"/>
            <a:ext cx="165618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79712" y="5301208"/>
            <a:ext cx="165618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156176" y="5266815"/>
            <a:ext cx="165618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248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21257351">
            <a:off x="399312" y="1193444"/>
            <a:ext cx="2413638" cy="608622"/>
          </a:xfrm>
        </p:spPr>
        <p:txBody>
          <a:bodyPr>
            <a:noAutofit/>
          </a:bodyPr>
          <a:lstStyle/>
          <a:p>
            <a:r>
              <a:rPr lang="cs-CZ" sz="2800" dirty="0" smtClean="0"/>
              <a:t>Shopping List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 rot="21240583">
            <a:off x="616591" y="1978440"/>
            <a:ext cx="2378224" cy="3322402"/>
          </a:xfrm>
          <a:ln w="28575">
            <a:solidFill>
              <a:schemeClr val="tx2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sz="1800" dirty="0"/>
              <a:t>2</a:t>
            </a:r>
            <a:r>
              <a:rPr lang="cs-CZ" sz="1800" dirty="0" smtClean="0"/>
              <a:t> </a:t>
            </a:r>
            <a:r>
              <a:rPr lang="cs-CZ" sz="1800" dirty="0" err="1" smtClean="0"/>
              <a:t>packets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crips</a:t>
            </a:r>
            <a:endParaRPr lang="cs-CZ" sz="1800" dirty="0" smtClean="0"/>
          </a:p>
          <a:p>
            <a:r>
              <a:rPr lang="cs-CZ" sz="1800" dirty="0" smtClean="0"/>
              <a:t>3 </a:t>
            </a:r>
            <a:r>
              <a:rPr lang="cs-CZ" sz="1800" dirty="0" err="1" smtClean="0"/>
              <a:t>packets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peanuts</a:t>
            </a:r>
            <a:endParaRPr lang="cs-CZ" sz="1800" dirty="0" smtClean="0"/>
          </a:p>
          <a:p>
            <a:r>
              <a:rPr lang="cs-CZ" sz="1800" dirty="0" smtClean="0"/>
              <a:t>2 </a:t>
            </a:r>
            <a:r>
              <a:rPr lang="cs-CZ" sz="1800" dirty="0" err="1" smtClean="0"/>
              <a:t>loaves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bread</a:t>
            </a:r>
            <a:endParaRPr lang="cs-CZ" sz="1800" dirty="0" smtClean="0"/>
          </a:p>
          <a:p>
            <a:r>
              <a:rPr lang="cs-CZ" sz="1800" dirty="0" smtClean="0"/>
              <a:t>1 </a:t>
            </a:r>
            <a:r>
              <a:rPr lang="cs-CZ" sz="1800" dirty="0" err="1" smtClean="0"/>
              <a:t>pound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cheese</a:t>
            </a:r>
          </a:p>
          <a:p>
            <a:r>
              <a:rPr lang="cs-CZ" sz="1800" dirty="0" smtClean="0"/>
              <a:t>2 </a:t>
            </a:r>
            <a:r>
              <a:rPr lang="cs-CZ" sz="1800" dirty="0" err="1" smtClean="0"/>
              <a:t>bottles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lemonade</a:t>
            </a:r>
            <a:endParaRPr lang="cs-CZ" sz="1800" dirty="0" smtClean="0"/>
          </a:p>
          <a:p>
            <a:r>
              <a:rPr lang="cs-CZ" sz="1800" dirty="0" smtClean="0"/>
              <a:t>1 </a:t>
            </a:r>
            <a:r>
              <a:rPr lang="cs-CZ" sz="1800" dirty="0" err="1" smtClean="0"/>
              <a:t>tin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ham</a:t>
            </a:r>
          </a:p>
          <a:p>
            <a:r>
              <a:rPr lang="cs-CZ" sz="1800" dirty="0" smtClean="0"/>
              <a:t>1 </a:t>
            </a:r>
            <a:r>
              <a:rPr lang="cs-CZ" sz="1800" dirty="0" err="1" smtClean="0"/>
              <a:t>dozen</a:t>
            </a:r>
            <a:r>
              <a:rPr lang="cs-CZ" sz="1800" dirty="0" smtClean="0"/>
              <a:t> </a:t>
            </a:r>
            <a:r>
              <a:rPr lang="cs-CZ" sz="1800" dirty="0" err="1" smtClean="0"/>
              <a:t>eggs</a:t>
            </a:r>
            <a:endParaRPr lang="cs-CZ" sz="1800" dirty="0" smtClean="0"/>
          </a:p>
          <a:p>
            <a:r>
              <a:rPr lang="cs-CZ" sz="1800" dirty="0" smtClean="0"/>
              <a:t>2 </a:t>
            </a:r>
            <a:r>
              <a:rPr lang="cs-CZ" sz="1800" dirty="0" err="1" smtClean="0"/>
              <a:t>tins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fruit</a:t>
            </a:r>
            <a:endParaRPr lang="cs-CZ" sz="1800" dirty="0" smtClean="0"/>
          </a:p>
          <a:p>
            <a:r>
              <a:rPr lang="cs-CZ" sz="1800" dirty="0" smtClean="0"/>
              <a:t>3 </a:t>
            </a:r>
            <a:r>
              <a:rPr lang="cs-CZ" sz="1800" dirty="0" err="1" smtClean="0"/>
              <a:t>bottles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cola</a:t>
            </a:r>
            <a:endParaRPr lang="cs-CZ" sz="1800" dirty="0" smtClean="0"/>
          </a:p>
          <a:p>
            <a:r>
              <a:rPr lang="cs-CZ" sz="1800" dirty="0" smtClean="0"/>
              <a:t>1 jar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honey</a:t>
            </a:r>
            <a:endParaRPr lang="cs-CZ" sz="1800" dirty="0" smtClean="0"/>
          </a:p>
          <a:p>
            <a:r>
              <a:rPr lang="cs-CZ" sz="1800" dirty="0"/>
              <a:t>1</a:t>
            </a:r>
            <a:r>
              <a:rPr lang="cs-CZ" sz="1800" dirty="0" smtClean="0"/>
              <a:t> </a:t>
            </a:r>
            <a:r>
              <a:rPr lang="cs-CZ" sz="1800" dirty="0" err="1" smtClean="0"/>
              <a:t>carton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milk</a:t>
            </a:r>
            <a:endParaRPr lang="cs-CZ" sz="1800" dirty="0" smtClean="0"/>
          </a:p>
          <a:p>
            <a:r>
              <a:rPr lang="cs-CZ" sz="1800" dirty="0" smtClean="0"/>
              <a:t>1 kilo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bananas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  <p:pic>
        <p:nvPicPr>
          <p:cNvPr id="1026" name="Picture 2" descr="http://familyfun.go.com/assets/cms/printables/1106a_thanksgiving_shopping_list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55" b="17155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rot="471378">
            <a:off x="4572000" y="198884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rolls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rot="450099">
            <a:off x="4514552" y="2131489"/>
            <a:ext cx="12767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c</a:t>
            </a:r>
            <a:r>
              <a:rPr lang="cs-CZ" dirty="0" err="1" smtClean="0"/>
              <a:t>hocolate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435040">
            <a:off x="4467814" y="2358172"/>
            <a:ext cx="1366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onions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 rot="469623" flipH="1">
            <a:off x="4339789" y="2607313"/>
            <a:ext cx="14769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dirty="0" err="1" smtClean="0"/>
              <a:t>potatoes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 rot="424941">
            <a:off x="4033123" y="2734696"/>
            <a:ext cx="18264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</a:t>
            </a:r>
            <a:r>
              <a:rPr lang="cs-CZ" dirty="0" err="1" smtClean="0"/>
              <a:t>meat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 rot="464806">
            <a:off x="4320312" y="3061040"/>
            <a:ext cx="1496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dirty="0" err="1" smtClean="0"/>
              <a:t>chicken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 rot="488284">
            <a:off x="3915656" y="3270406"/>
            <a:ext cx="18677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cs-CZ" dirty="0" err="1" smtClean="0"/>
              <a:t>chewing</a:t>
            </a:r>
            <a:r>
              <a:rPr lang="cs-CZ" dirty="0" smtClean="0"/>
              <a:t> gum</a:t>
            </a:r>
          </a:p>
          <a:p>
            <a:r>
              <a:rPr lang="cs-CZ" dirty="0"/>
              <a:t> </a:t>
            </a:r>
            <a:r>
              <a:rPr lang="cs-CZ" dirty="0" smtClean="0"/>
              <a:t>     margarine</a:t>
            </a:r>
          </a:p>
          <a:p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err="1" smtClean="0"/>
              <a:t>tomatoes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404664"/>
            <a:ext cx="2736304" cy="461665"/>
          </a:xfrm>
          <a:prstGeom prst="rect">
            <a:avLst/>
          </a:prstGeom>
          <a:solidFill>
            <a:srgbClr val="FF99CC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What</a:t>
            </a:r>
            <a:r>
              <a:rPr lang="cs-CZ" sz="2400" dirty="0" smtClean="0"/>
              <a:t> do </a:t>
            </a: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need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2503" y="4365103"/>
            <a:ext cx="4378454" cy="2232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427560"/>
            <a:ext cx="1905000" cy="193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6114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ts3.mm.bing.net/images/thumbnail.aspx?q=1516287699502&amp;id=114e7739a3f551e5ec786adf97affb07&amp;url=http%3a%2f%2fdrrichardnorris.com%2fwp-content%2fuploads%2f2011%2f02%2fthinking-outside-the-box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6566" y="5185570"/>
            <a:ext cx="1604811" cy="142599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ts2.mm.bing.net/images/thumbnail.aspx?q=1516197392641&amp;id=a760507f3442c7cc6c9602ff587c4d0c&amp;url=http%3a%2f%2fimage.made-in-china.com%2f2f0j00avbQwTRhqqVf%2fGlass-Bottle-G-006-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1377" y="5164613"/>
            <a:ext cx="1218681" cy="146014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ts3.mm.bing.net/images/thumbnail.aspx?q=1536141956354&amp;id=09a4edbdcdca0b155ed9816c054faa1c&amp;url=http%3a%2f%2fwww.missourireview.com%2ftmr-blog%2ffiles%2fmason-ja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0762" y="1074150"/>
            <a:ext cx="1302768" cy="130276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oranges-world.com/data_images/bread-loaf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006" y="1052736"/>
            <a:ext cx="1512168" cy="132318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ts4.mm.bing.net/images/thumbnail.aspx?q=1512432933643&amp;id=7c92efc9108251d6083de128ff19b9ab&amp;url=http%3a%2f%2faustrianchocolates.buyorderonlineshopping.com%2fimages%2fmilkachocolate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9530" y="1052734"/>
            <a:ext cx="2160240" cy="132318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ts3.mm.bing.net/images/thumbnail.aspx?q=1536340006442&amp;id=35a1e5439580e811a38c539bb254a88e&amp;url=http%3a%2f%2fwww.chargrilled.co.uk%2ft-shirts%2fimages%2fpress%2ftin%2520can%2fChargrilled%2520Can%2520(back)%25202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6349" y="1052735"/>
            <a:ext cx="1323181" cy="132318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ts4.mm.bing.net/images/thumbnail.aspx?q=1513612378419&amp;id=b568d3714955e1df12b327b7cf4f7e89&amp;url=http%3a%2f%2fwww.jokari.com%2fGraphics%2fProducts%2f169470_PacketRack_inuse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2338" y="5185570"/>
            <a:ext cx="1278254" cy="142598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ts1.mm.bing.net/images/thumbnail.aspx?q=1428213531040&amp;id=63cfa3d2df5d1dcbc787aea9d5ffe4d0&amp;url=http%3a%2f%2fboomreactive.com%2fwp-content%2fuploads%2fParmesan-Wedges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320592" y="5164613"/>
            <a:ext cx="1272314" cy="146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http://ts3.mm.bing.net/images/thumbnail.aspx?q=1365752425610&amp;id=f54af015b95c005d54bbac641f44c247&amp;url=http%3a%2f%2fwww.glogster.com%2fmedia%2f4%2f17%2f39%2f80%2f17398018.gif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768" y="5185571"/>
            <a:ext cx="1399405" cy="142598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Stock Photo - dozen eggs in &#10;carton. fotosearch &#10;- search stock &#10;photos, pictures, &#10;wall murals, images, &#10;and photo clipart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4187" y="1057557"/>
            <a:ext cx="2069502" cy="133039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7006" y="332656"/>
            <a:ext cx="8681841" cy="461665"/>
          </a:xfrm>
          <a:prstGeom prst="rect">
            <a:avLst/>
          </a:prstGeom>
          <a:solidFill>
            <a:srgbClr val="FF66FF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Carton</a:t>
            </a:r>
            <a:r>
              <a:rPr lang="cs-CZ" sz="2400" dirty="0" smtClean="0"/>
              <a:t>, </a:t>
            </a:r>
            <a:r>
              <a:rPr lang="cs-CZ" sz="2400" dirty="0" err="1" smtClean="0"/>
              <a:t>tin</a:t>
            </a:r>
            <a:r>
              <a:rPr lang="cs-CZ" sz="2400" dirty="0" smtClean="0"/>
              <a:t> ,bar, </a:t>
            </a:r>
            <a:r>
              <a:rPr lang="cs-CZ" sz="2400" dirty="0" err="1" smtClean="0"/>
              <a:t>pound</a:t>
            </a:r>
            <a:r>
              <a:rPr lang="cs-CZ" sz="2400" dirty="0" smtClean="0"/>
              <a:t>, box, </a:t>
            </a:r>
            <a:r>
              <a:rPr lang="cs-CZ" sz="2400" dirty="0" err="1" smtClean="0"/>
              <a:t>dozen</a:t>
            </a:r>
            <a:r>
              <a:rPr lang="cs-CZ" sz="2400" dirty="0" smtClean="0"/>
              <a:t>, jar, </a:t>
            </a:r>
            <a:r>
              <a:rPr lang="cs-CZ" sz="2400" dirty="0" err="1" smtClean="0"/>
              <a:t>packet</a:t>
            </a:r>
            <a:r>
              <a:rPr lang="cs-CZ" sz="2400" dirty="0" smtClean="0"/>
              <a:t>, </a:t>
            </a:r>
            <a:r>
              <a:rPr lang="cs-CZ" sz="2400" dirty="0" err="1" smtClean="0"/>
              <a:t>loaf</a:t>
            </a:r>
            <a:r>
              <a:rPr lang="cs-CZ" sz="2400" dirty="0" smtClean="0"/>
              <a:t>, </a:t>
            </a:r>
            <a:r>
              <a:rPr lang="cs-CZ" sz="2400" dirty="0" err="1" smtClean="0"/>
              <a:t>bag</a:t>
            </a:r>
            <a:r>
              <a:rPr lang="cs-CZ" sz="2400" dirty="0" smtClean="0"/>
              <a:t>, </a:t>
            </a:r>
            <a:r>
              <a:rPr lang="cs-CZ" sz="2400" dirty="0" err="1" smtClean="0"/>
              <a:t>bottle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7007" y="2770355"/>
            <a:ext cx="8652811" cy="19389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Cheese, </a:t>
            </a:r>
            <a:r>
              <a:rPr lang="cs-CZ" sz="2400" dirty="0" err="1" smtClean="0"/>
              <a:t>lemonade</a:t>
            </a:r>
            <a:r>
              <a:rPr lang="cs-CZ" sz="2400" dirty="0" smtClean="0"/>
              <a:t>, </a:t>
            </a:r>
            <a:r>
              <a:rPr lang="cs-CZ" sz="2400" dirty="0" err="1" smtClean="0"/>
              <a:t>eggs</a:t>
            </a:r>
            <a:r>
              <a:rPr lang="cs-CZ" sz="2400" dirty="0" smtClean="0"/>
              <a:t>, ham, </a:t>
            </a:r>
            <a:r>
              <a:rPr lang="cs-CZ" sz="2400" dirty="0" err="1" smtClean="0"/>
              <a:t>sausages</a:t>
            </a:r>
            <a:r>
              <a:rPr lang="cs-CZ" sz="2400" dirty="0" smtClean="0"/>
              <a:t>, </a:t>
            </a:r>
            <a:r>
              <a:rPr lang="cs-CZ" sz="2400" dirty="0" err="1" smtClean="0"/>
              <a:t>apples</a:t>
            </a:r>
            <a:r>
              <a:rPr lang="cs-CZ" sz="2400" dirty="0" smtClean="0"/>
              <a:t>, </a:t>
            </a:r>
            <a:r>
              <a:rPr lang="cs-CZ" sz="2400" dirty="0" err="1" smtClean="0"/>
              <a:t>bananas</a:t>
            </a:r>
            <a:r>
              <a:rPr lang="cs-CZ" sz="2400" dirty="0" smtClean="0"/>
              <a:t>, </a:t>
            </a:r>
            <a:r>
              <a:rPr lang="cs-CZ" sz="2400" dirty="0" err="1" smtClean="0"/>
              <a:t>flour</a:t>
            </a:r>
            <a:r>
              <a:rPr lang="cs-CZ" sz="2400" dirty="0" smtClean="0"/>
              <a:t>, margarine, </a:t>
            </a:r>
            <a:r>
              <a:rPr lang="cs-CZ" sz="2400" dirty="0" err="1" smtClean="0"/>
              <a:t>juice</a:t>
            </a:r>
            <a:r>
              <a:rPr lang="cs-CZ" sz="2400" dirty="0" smtClean="0"/>
              <a:t>, </a:t>
            </a:r>
            <a:r>
              <a:rPr lang="cs-CZ" sz="2400" dirty="0" err="1" smtClean="0"/>
              <a:t>cream</a:t>
            </a:r>
            <a:r>
              <a:rPr lang="cs-CZ" sz="2400" dirty="0" smtClean="0"/>
              <a:t>, </a:t>
            </a:r>
            <a:r>
              <a:rPr lang="cs-CZ" sz="2400" dirty="0" err="1" smtClean="0"/>
              <a:t>milk</a:t>
            </a:r>
            <a:r>
              <a:rPr lang="cs-CZ" sz="2400" dirty="0" smtClean="0"/>
              <a:t>, </a:t>
            </a:r>
            <a:r>
              <a:rPr lang="cs-CZ" sz="2400" dirty="0" err="1" smtClean="0"/>
              <a:t>coffee</a:t>
            </a:r>
            <a:r>
              <a:rPr lang="cs-CZ" sz="2400" dirty="0" smtClean="0"/>
              <a:t>, </a:t>
            </a:r>
            <a:r>
              <a:rPr lang="cs-CZ" sz="2400" dirty="0" err="1" smtClean="0"/>
              <a:t>cola</a:t>
            </a:r>
            <a:r>
              <a:rPr lang="cs-CZ" sz="2400" dirty="0" smtClean="0"/>
              <a:t>, </a:t>
            </a:r>
            <a:r>
              <a:rPr lang="cs-CZ" sz="2400" dirty="0" err="1" smtClean="0"/>
              <a:t>water</a:t>
            </a:r>
            <a:r>
              <a:rPr lang="cs-CZ" sz="2400" dirty="0" smtClean="0"/>
              <a:t>, </a:t>
            </a:r>
            <a:r>
              <a:rPr lang="cs-CZ" sz="2400" dirty="0" err="1" smtClean="0"/>
              <a:t>chips</a:t>
            </a:r>
            <a:r>
              <a:rPr lang="cs-CZ" sz="2400" dirty="0" smtClean="0"/>
              <a:t>, </a:t>
            </a:r>
            <a:r>
              <a:rPr lang="cs-CZ" sz="2400" dirty="0" err="1" smtClean="0"/>
              <a:t>carrots</a:t>
            </a:r>
            <a:r>
              <a:rPr lang="cs-CZ" sz="2400" dirty="0" smtClean="0"/>
              <a:t>, </a:t>
            </a:r>
            <a:r>
              <a:rPr lang="cs-CZ" sz="2400" dirty="0" err="1" smtClean="0"/>
              <a:t>chocolate</a:t>
            </a:r>
            <a:r>
              <a:rPr lang="cs-CZ" sz="2400" dirty="0" smtClean="0"/>
              <a:t>, </a:t>
            </a:r>
            <a:r>
              <a:rPr lang="cs-CZ" sz="2400" dirty="0" err="1" smtClean="0"/>
              <a:t>crisps</a:t>
            </a:r>
            <a:r>
              <a:rPr lang="cs-CZ" sz="2400" dirty="0" smtClean="0"/>
              <a:t>, </a:t>
            </a:r>
            <a:r>
              <a:rPr lang="cs-CZ" sz="2400" dirty="0" err="1" smtClean="0"/>
              <a:t>salami</a:t>
            </a:r>
            <a:r>
              <a:rPr lang="cs-CZ" sz="2400" dirty="0" smtClean="0"/>
              <a:t>, </a:t>
            </a:r>
            <a:r>
              <a:rPr lang="cs-CZ" sz="2400" dirty="0" err="1" smtClean="0"/>
              <a:t>peas</a:t>
            </a:r>
            <a:r>
              <a:rPr lang="cs-CZ" sz="2400" dirty="0" smtClean="0"/>
              <a:t>, </a:t>
            </a:r>
            <a:r>
              <a:rPr lang="cs-CZ" sz="2400" dirty="0" err="1" smtClean="0"/>
              <a:t>marmelade</a:t>
            </a:r>
            <a:r>
              <a:rPr lang="cs-CZ" sz="2400" dirty="0" smtClean="0"/>
              <a:t>, </a:t>
            </a:r>
            <a:r>
              <a:rPr lang="cs-CZ" sz="2400" dirty="0" err="1" smtClean="0"/>
              <a:t>bread</a:t>
            </a:r>
            <a:r>
              <a:rPr lang="cs-CZ" sz="2400" dirty="0" smtClean="0"/>
              <a:t>, </a:t>
            </a:r>
            <a:r>
              <a:rPr lang="cs-CZ" sz="2400" dirty="0" err="1" smtClean="0"/>
              <a:t>honey</a:t>
            </a:r>
            <a:r>
              <a:rPr lang="cs-CZ" sz="2400" dirty="0" smtClean="0"/>
              <a:t>, </a:t>
            </a:r>
            <a:r>
              <a:rPr lang="cs-CZ" sz="2400" dirty="0" err="1" smtClean="0"/>
              <a:t>sugar</a:t>
            </a:r>
            <a:r>
              <a:rPr lang="cs-CZ" sz="2400" dirty="0" smtClean="0"/>
              <a:t>, </a:t>
            </a:r>
            <a:r>
              <a:rPr lang="cs-CZ" sz="2400" dirty="0" err="1" smtClean="0"/>
              <a:t>tea</a:t>
            </a:r>
            <a:r>
              <a:rPr lang="cs-CZ" sz="2400" dirty="0" smtClean="0"/>
              <a:t>, </a:t>
            </a:r>
            <a:r>
              <a:rPr lang="cs-CZ" sz="2400" dirty="0" err="1" smtClean="0"/>
              <a:t>rice</a:t>
            </a:r>
            <a:r>
              <a:rPr lang="cs-CZ" sz="2400" dirty="0" smtClean="0"/>
              <a:t>, </a:t>
            </a:r>
            <a:r>
              <a:rPr lang="cs-CZ" sz="2400" dirty="0" err="1" smtClean="0"/>
              <a:t>peanuts</a:t>
            </a:r>
            <a:r>
              <a:rPr lang="cs-CZ" sz="2400" dirty="0" smtClean="0"/>
              <a:t>, </a:t>
            </a:r>
            <a:r>
              <a:rPr lang="cs-CZ" sz="2400" dirty="0" err="1" smtClean="0"/>
              <a:t>butter</a:t>
            </a:r>
            <a:r>
              <a:rPr lang="cs-CZ" sz="2400" dirty="0" smtClean="0"/>
              <a:t>, </a:t>
            </a:r>
            <a:r>
              <a:rPr lang="cs-CZ" sz="2400" dirty="0" err="1" smtClean="0"/>
              <a:t>wine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7007" y="2726812"/>
            <a:ext cx="8681840" cy="461665"/>
          </a:xfrm>
          <a:prstGeom prst="rect">
            <a:avLst/>
          </a:prstGeom>
          <a:solidFill>
            <a:srgbClr val="FF66FF"/>
          </a:solidFill>
        </p:spPr>
        <p:txBody>
          <a:bodyPr wrap="square" rtlCol="0">
            <a:spAutoFit/>
          </a:bodyPr>
          <a:lstStyle/>
          <a:p>
            <a:r>
              <a:rPr lang="cs-CZ" sz="2400" i="1" dirty="0" err="1" smtClean="0"/>
              <a:t>Match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the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things</a:t>
            </a:r>
            <a:r>
              <a:rPr lang="cs-CZ" sz="2400" i="1" dirty="0" smtClean="0"/>
              <a:t> in </a:t>
            </a:r>
            <a:r>
              <a:rPr lang="cs-CZ" sz="2400" i="1" dirty="0" err="1" smtClean="0"/>
              <a:t>the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pictures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with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the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words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below</a:t>
            </a:r>
            <a:r>
              <a:rPr lang="cs-CZ" sz="2400" i="1" dirty="0" smtClean="0"/>
              <a:t>:</a:t>
            </a:r>
            <a:endParaRPr lang="cs-CZ" sz="2400" i="1" dirty="0"/>
          </a:p>
        </p:txBody>
      </p:sp>
      <p:pic>
        <p:nvPicPr>
          <p:cNvPr id="1026" name="Picture 2" descr="C:\Users\Lenka\Desktop\6338287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6349" y="5185569"/>
            <a:ext cx="1425989" cy="142598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6807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432048"/>
          </a:xfrm>
          <a:solidFill>
            <a:srgbClr val="FF99CC"/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2700" dirty="0"/>
              <a:t>HOW MUCH IS…? (U-</a:t>
            </a:r>
            <a:r>
              <a:rPr lang="cs-CZ" sz="2700" dirty="0" err="1"/>
              <a:t>nouns</a:t>
            </a:r>
            <a:r>
              <a:rPr lang="cs-CZ" sz="2700" dirty="0"/>
              <a:t> </a:t>
            </a:r>
            <a:r>
              <a:rPr lang="cs-CZ" sz="2700" dirty="0" smtClean="0"/>
              <a:t>)  /  HOW </a:t>
            </a:r>
            <a:r>
              <a:rPr lang="cs-CZ" sz="2700" dirty="0"/>
              <a:t>MUCH ARE…? (C-</a:t>
            </a:r>
            <a:r>
              <a:rPr lang="cs-CZ" sz="2700" dirty="0" err="1"/>
              <a:t>nouns</a:t>
            </a:r>
            <a:r>
              <a:rPr lang="cs-CZ" sz="2700" dirty="0"/>
              <a:t>)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4028800"/>
              </p:ext>
            </p:extLst>
          </p:nvPr>
        </p:nvGraphicFramePr>
        <p:xfrm>
          <a:off x="457200" y="1412869"/>
          <a:ext cx="8229600" cy="6924678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8229600"/>
              </a:tblGrid>
              <a:tr h="544513">
                <a:tc>
                  <a:txBody>
                    <a:bodyPr/>
                    <a:lstStyle/>
                    <a:p>
                      <a:pPr marL="342900" indent="-342900" algn="ctr">
                        <a:buFont typeface="Courier New" pitchFamily="49" charset="0"/>
                        <a:buChar char="o"/>
                      </a:pPr>
                      <a:r>
                        <a:rPr lang="cs-CZ" sz="2400" b="0" i="1" dirty="0" err="1" smtClean="0"/>
                        <a:t>How</a:t>
                      </a:r>
                      <a:r>
                        <a:rPr lang="cs-CZ" sz="2400" b="0" i="1" baseline="0" dirty="0" smtClean="0"/>
                        <a:t> much   </a:t>
                      </a:r>
                      <a:r>
                        <a:rPr lang="cs-CZ" sz="2400" b="0" i="1" baseline="0" dirty="0" err="1" smtClean="0">
                          <a:solidFill>
                            <a:srgbClr val="CC00FF"/>
                          </a:solidFill>
                        </a:rPr>
                        <a:t>is</a:t>
                      </a:r>
                      <a:r>
                        <a:rPr lang="cs-CZ" sz="2400" b="0" i="1" baseline="0" dirty="0" smtClean="0">
                          <a:solidFill>
                            <a:srgbClr val="CC00FF"/>
                          </a:solidFill>
                        </a:rPr>
                        <a:t> </a:t>
                      </a:r>
                      <a:r>
                        <a:rPr lang="cs-CZ" sz="2400" b="0" i="1" baseline="0" dirty="0" err="1" smtClean="0">
                          <a:solidFill>
                            <a:srgbClr val="CC00FF"/>
                          </a:solidFill>
                        </a:rPr>
                        <a:t>this</a:t>
                      </a:r>
                      <a:r>
                        <a:rPr lang="cs-CZ" sz="2400" b="0" i="1" baseline="0" dirty="0" smtClean="0"/>
                        <a:t>   cheese?</a:t>
                      </a:r>
                      <a:endParaRPr lang="cs-CZ" sz="2400" b="0" i="1" dirty="0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/>
                    <a:p>
                      <a:pPr algn="l"/>
                      <a:r>
                        <a:rPr lang="cs-CZ" sz="2400" i="0" baseline="0" dirty="0" smtClean="0"/>
                        <a:t>                                  </a:t>
                      </a:r>
                      <a:r>
                        <a:rPr lang="cs-CZ" sz="2400" i="1" dirty="0" err="1" smtClean="0">
                          <a:solidFill>
                            <a:srgbClr val="CC00FF"/>
                          </a:solidFill>
                        </a:rPr>
                        <a:t>It</a:t>
                      </a:r>
                      <a:r>
                        <a:rPr lang="cs-CZ" sz="2400" i="1" dirty="0" smtClean="0">
                          <a:solidFill>
                            <a:srgbClr val="CC00FF"/>
                          </a:solidFill>
                        </a:rPr>
                        <a:t> ´s</a:t>
                      </a:r>
                      <a:r>
                        <a:rPr lang="cs-CZ" sz="2400" i="1" dirty="0" smtClean="0"/>
                        <a:t> </a:t>
                      </a:r>
                      <a:r>
                        <a:rPr lang="cs-CZ" sz="2800" i="1" dirty="0" smtClean="0"/>
                        <a:t>£ 1.30</a:t>
                      </a:r>
                      <a:r>
                        <a:rPr lang="cs-CZ" sz="2800" i="1" baseline="0" dirty="0" smtClean="0"/>
                        <a:t> </a:t>
                      </a:r>
                      <a:r>
                        <a:rPr lang="cs-CZ" sz="2400" i="1" baseline="0" dirty="0" smtClean="0"/>
                        <a:t>a </a:t>
                      </a:r>
                      <a:r>
                        <a:rPr lang="cs-CZ" sz="2400" i="1" baseline="0" dirty="0" err="1" smtClean="0"/>
                        <a:t>pound</a:t>
                      </a:r>
                      <a:r>
                        <a:rPr lang="cs-CZ" sz="2400" i="1" baseline="0" dirty="0" smtClean="0"/>
                        <a:t>.</a:t>
                      </a:r>
                    </a:p>
                    <a:p>
                      <a:pPr algn="l"/>
                      <a:endParaRPr lang="cs-CZ" sz="2800" i="1" dirty="0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/>
                    <a:p>
                      <a:pPr marL="285750" indent="-285750" algn="ctr">
                        <a:buFont typeface="Courier New" pitchFamily="49" charset="0"/>
                        <a:buChar char="o"/>
                      </a:pPr>
                      <a:r>
                        <a:rPr lang="cs-CZ" sz="2400" i="1" dirty="0" err="1" smtClean="0"/>
                        <a:t>How</a:t>
                      </a:r>
                      <a:r>
                        <a:rPr lang="cs-CZ" sz="2400" i="1" dirty="0" smtClean="0"/>
                        <a:t> much   </a:t>
                      </a:r>
                      <a:r>
                        <a:rPr lang="cs-CZ" sz="2400" i="1" dirty="0" smtClean="0">
                          <a:solidFill>
                            <a:srgbClr val="CC00FF"/>
                          </a:solidFill>
                        </a:rPr>
                        <a:t>are these   </a:t>
                      </a:r>
                      <a:r>
                        <a:rPr lang="cs-CZ" sz="2400" i="1" dirty="0" err="1" smtClean="0"/>
                        <a:t>eggs</a:t>
                      </a:r>
                      <a:r>
                        <a:rPr lang="cs-CZ" sz="2400" i="1" dirty="0" smtClean="0"/>
                        <a:t>?</a:t>
                      </a:r>
                      <a:endParaRPr lang="cs-CZ" sz="2400" i="1" dirty="0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itchFamily="49" charset="0"/>
                        <a:buNone/>
                        <a:tabLst/>
                        <a:defRPr/>
                      </a:pPr>
                      <a:r>
                        <a:rPr lang="cs-CZ" sz="2400" i="1" dirty="0" err="1" smtClean="0">
                          <a:solidFill>
                            <a:srgbClr val="CC00FF"/>
                          </a:solidFill>
                        </a:rPr>
                        <a:t>They</a:t>
                      </a:r>
                      <a:r>
                        <a:rPr lang="cs-CZ" sz="2400" i="1" dirty="0" smtClean="0">
                          <a:solidFill>
                            <a:srgbClr val="CC00FF"/>
                          </a:solidFill>
                        </a:rPr>
                        <a:t> are </a:t>
                      </a:r>
                      <a:r>
                        <a:rPr lang="cs-CZ" sz="3200" i="1" dirty="0" smtClean="0"/>
                        <a:t>£ 2.50 </a:t>
                      </a:r>
                      <a:r>
                        <a:rPr lang="cs-CZ" sz="2400" i="1" dirty="0" smtClean="0"/>
                        <a:t>a </a:t>
                      </a:r>
                      <a:r>
                        <a:rPr lang="cs-CZ" sz="2400" i="1" dirty="0" err="1" smtClean="0"/>
                        <a:t>dozen</a:t>
                      </a:r>
                      <a:r>
                        <a:rPr lang="cs-CZ" sz="2400" i="1" dirty="0" smtClean="0"/>
                        <a:t>.</a:t>
                      </a:r>
                    </a:p>
                    <a:p>
                      <a:pPr marL="0" indent="0" algn="ctr">
                        <a:buFont typeface="Courier New" pitchFamily="49" charset="0"/>
                        <a:buNone/>
                      </a:pPr>
                      <a:endParaRPr lang="cs-CZ" sz="2400" dirty="0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/>
                    <a:p>
                      <a:pPr marL="285750" indent="-285750" algn="ctr">
                        <a:buFont typeface="Courier New" pitchFamily="49" charset="0"/>
                        <a:buChar char="o"/>
                      </a:pPr>
                      <a:r>
                        <a:rPr lang="cs-CZ" sz="2400" i="1" dirty="0" err="1" smtClean="0"/>
                        <a:t>How</a:t>
                      </a:r>
                      <a:r>
                        <a:rPr lang="cs-CZ" sz="2400" i="1" dirty="0" smtClean="0"/>
                        <a:t> much   </a:t>
                      </a:r>
                      <a:r>
                        <a:rPr lang="cs-CZ" sz="2400" i="1" dirty="0" err="1" smtClean="0">
                          <a:solidFill>
                            <a:srgbClr val="CC00FF"/>
                          </a:solidFill>
                        </a:rPr>
                        <a:t>is</a:t>
                      </a:r>
                      <a:r>
                        <a:rPr lang="cs-CZ" sz="2400" i="1" dirty="0" smtClean="0">
                          <a:solidFill>
                            <a:srgbClr val="CC00FF"/>
                          </a:solidFill>
                        </a:rPr>
                        <a:t> </a:t>
                      </a:r>
                      <a:r>
                        <a:rPr lang="cs-CZ" sz="2400" i="1" dirty="0" err="1" smtClean="0">
                          <a:solidFill>
                            <a:srgbClr val="CC00FF"/>
                          </a:solidFill>
                        </a:rPr>
                        <a:t>this</a:t>
                      </a:r>
                      <a:r>
                        <a:rPr lang="cs-CZ" sz="2400" i="1" dirty="0" smtClean="0">
                          <a:solidFill>
                            <a:srgbClr val="CC00FF"/>
                          </a:solidFill>
                        </a:rPr>
                        <a:t>   </a:t>
                      </a:r>
                      <a:r>
                        <a:rPr lang="cs-CZ" sz="2400" i="1" dirty="0" err="1" smtClean="0"/>
                        <a:t>milk</a:t>
                      </a:r>
                      <a:r>
                        <a:rPr lang="cs-CZ" sz="2400" i="1" dirty="0" smtClean="0"/>
                        <a:t>?</a:t>
                      </a:r>
                      <a:endParaRPr lang="cs-CZ" sz="2400" i="1" dirty="0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err="1" smtClean="0">
                          <a:solidFill>
                            <a:srgbClr val="CC00FF"/>
                          </a:solidFill>
                        </a:rPr>
                        <a:t>It</a:t>
                      </a:r>
                      <a:r>
                        <a:rPr lang="cs-CZ" sz="2400" dirty="0" smtClean="0">
                          <a:solidFill>
                            <a:srgbClr val="CC00FF"/>
                          </a:solidFill>
                        </a:rPr>
                        <a:t> ´s  </a:t>
                      </a:r>
                      <a:r>
                        <a:rPr lang="cs-CZ" sz="3200" dirty="0" smtClean="0"/>
                        <a:t>£ 99 </a:t>
                      </a:r>
                      <a:r>
                        <a:rPr lang="cs-CZ" sz="2400" dirty="0" smtClean="0"/>
                        <a:t>p a </a:t>
                      </a:r>
                      <a:r>
                        <a:rPr lang="cs-CZ" sz="2400" dirty="0" err="1" smtClean="0"/>
                        <a:t>bottle</a:t>
                      </a:r>
                      <a:r>
                        <a:rPr lang="cs-CZ" sz="2400" dirty="0" smtClean="0"/>
                        <a:t>. </a:t>
                      </a:r>
                    </a:p>
                    <a:p>
                      <a:pPr algn="ctr"/>
                      <a:r>
                        <a:rPr lang="cs-CZ" sz="2400" baseline="0" dirty="0" smtClean="0"/>
                        <a:t> </a:t>
                      </a:r>
                      <a:endParaRPr lang="cs-CZ" sz="2400" dirty="0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/>
                    <a:p>
                      <a:pPr marL="285750" indent="-285750" algn="ctr">
                        <a:buFont typeface="Courier New" pitchFamily="49" charset="0"/>
                        <a:buChar char="o"/>
                      </a:pPr>
                      <a:r>
                        <a:rPr lang="cs-CZ" sz="2400" i="1" dirty="0" err="1" smtClean="0"/>
                        <a:t>How</a:t>
                      </a:r>
                      <a:r>
                        <a:rPr lang="cs-CZ" sz="2400" i="1" dirty="0" smtClean="0"/>
                        <a:t> much  </a:t>
                      </a:r>
                      <a:r>
                        <a:rPr lang="cs-CZ" sz="2400" i="1" dirty="0" smtClean="0">
                          <a:solidFill>
                            <a:srgbClr val="CC00FF"/>
                          </a:solidFill>
                        </a:rPr>
                        <a:t>are these  </a:t>
                      </a:r>
                      <a:r>
                        <a:rPr lang="cs-CZ" sz="2400" i="1" dirty="0" err="1" smtClean="0"/>
                        <a:t>sausages</a:t>
                      </a:r>
                      <a:r>
                        <a:rPr lang="cs-CZ" sz="2400" i="1" dirty="0" smtClean="0"/>
                        <a:t>?</a:t>
                      </a:r>
                      <a:endParaRPr lang="cs-CZ" sz="2400" i="1" dirty="0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i="1" dirty="0" err="1" smtClean="0">
                          <a:solidFill>
                            <a:srgbClr val="CC00FF"/>
                          </a:solidFill>
                        </a:rPr>
                        <a:t>They</a:t>
                      </a:r>
                      <a:r>
                        <a:rPr lang="cs-CZ" sz="2400" i="1" dirty="0" smtClean="0">
                          <a:solidFill>
                            <a:srgbClr val="CC00FF"/>
                          </a:solidFill>
                        </a:rPr>
                        <a:t> are </a:t>
                      </a:r>
                      <a:r>
                        <a:rPr lang="cs-CZ" sz="2400" i="1" dirty="0" smtClean="0"/>
                        <a:t>£ 3.25 a kilo.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 smtClean="0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31356"/>
            <a:ext cx="1440160" cy="113354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564903"/>
            <a:ext cx="1440160" cy="114786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9620944" y="4941168"/>
            <a:ext cx="2968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£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52650"/>
            <a:ext cx="1440160" cy="201955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83568" y="335699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  £ 2.50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512583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£ 99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227687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      £ 1.30</a:t>
            </a:r>
            <a:r>
              <a:rPr lang="cs-CZ" i="1" baseline="0" dirty="0" smtClean="0"/>
              <a:t> </a:t>
            </a:r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95166"/>
            <a:ext cx="2076822" cy="129521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23528" y="645333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£ 3.25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139952" y="5950175"/>
            <a:ext cx="1296144" cy="385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422770" y="2076346"/>
            <a:ext cx="1211330" cy="385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427984" y="1454494"/>
            <a:ext cx="1152128" cy="385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427984" y="2943574"/>
            <a:ext cx="1296144" cy="4134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843808" y="3555240"/>
            <a:ext cx="1152128" cy="385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627784" y="5109974"/>
            <a:ext cx="1152128" cy="385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499992" y="4447493"/>
            <a:ext cx="1152128" cy="385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203848" y="6455751"/>
            <a:ext cx="1152128" cy="385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382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4654" y="2476239"/>
            <a:ext cx="183708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i="1" dirty="0" smtClean="0"/>
              <a:t>         £ 2.60</a:t>
            </a:r>
            <a:endParaRPr lang="cs-CZ" dirty="0"/>
          </a:p>
        </p:txBody>
      </p:sp>
      <p:pic>
        <p:nvPicPr>
          <p:cNvPr id="1030" name="Picture 6" descr="http://upload.wikimedia.org/wikipedia/commons/d/da/Tigerbread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2427" y="825413"/>
            <a:ext cx="2307526" cy="165082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16016" y="2476239"/>
            <a:ext cx="23075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32426" y="2476239"/>
            <a:ext cx="2307527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i="1" dirty="0" smtClean="0"/>
              <a:t>	£ </a:t>
            </a:r>
            <a:r>
              <a:rPr lang="cs-CZ" i="1" dirty="0"/>
              <a:t>1.30 </a:t>
            </a:r>
            <a:endParaRPr lang="cs-CZ" dirty="0"/>
          </a:p>
        </p:txBody>
      </p:sp>
      <p:pic>
        <p:nvPicPr>
          <p:cNvPr id="1033" name="Picture 9" descr="http://thumbs.ifood.tv/files/images/How_to_bake_ham_-_easy_steps_to_baking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4840" y="850322"/>
            <a:ext cx="1965398" cy="16499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4139953" y="2476239"/>
            <a:ext cx="196028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i="1" dirty="0" smtClean="0"/>
              <a:t>           £ 4.30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04031" y="2500224"/>
            <a:ext cx="180020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i="1" dirty="0"/>
              <a:t> </a:t>
            </a:r>
            <a:r>
              <a:rPr lang="cs-CZ" i="1" dirty="0" smtClean="0"/>
              <a:t>        £ </a:t>
            </a:r>
            <a:r>
              <a:rPr lang="cs-CZ" i="1" dirty="0"/>
              <a:t>1.30 </a:t>
            </a:r>
            <a:endParaRPr lang="cs-CZ" dirty="0"/>
          </a:p>
        </p:txBody>
      </p:sp>
      <p:pic>
        <p:nvPicPr>
          <p:cNvPr id="1041" name="Picture 17" descr="http://2.bp.blogspot.com/_WfHgysfVl_Y/TGHxlfMNCdI/AAAAAAAAAa0/bbmVy6QQsJU/s400/COCA%2520COLA%2520-%25202L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991" y="2845570"/>
            <a:ext cx="1641973" cy="205129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http://img.21food.com/20110609/product/1305520051859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4231" y="809744"/>
            <a:ext cx="1170090" cy="169047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7904231" y="2500224"/>
            <a:ext cx="1170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 </a:t>
            </a:r>
            <a:r>
              <a:rPr lang="cs-CZ" i="1" dirty="0" smtClean="0"/>
              <a:t>  £ 1.75 </a:t>
            </a:r>
            <a:endParaRPr lang="cs-CZ" dirty="0"/>
          </a:p>
        </p:txBody>
      </p:sp>
      <p:pic>
        <p:nvPicPr>
          <p:cNvPr id="1047" name="Picture 23" descr="http://ts3.mm.bing.net/images/thumbnail.aspx?q=1532812075774&amp;id=47de7e848c3611ca7566d6bb00fb000a&amp;url=http%3a%2f%2ffood.physicsmonkey.com%2fwp-content%2fuploads%2f2008%2f07%2fsugar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2" y="2845570"/>
            <a:ext cx="1796513" cy="205129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0" y="4924155"/>
            <a:ext cx="181601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i="1" dirty="0" smtClean="0"/>
              <a:t>          £ 1.80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796451" y="4924155"/>
            <a:ext cx="1661948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i="1" dirty="0" smtClean="0"/>
              <a:t>        £ 1.15 </a:t>
            </a:r>
            <a:endParaRPr lang="cs-CZ" dirty="0"/>
          </a:p>
        </p:txBody>
      </p:sp>
      <p:pic>
        <p:nvPicPr>
          <p:cNvPr id="1049" name="Picture 25" descr="http://ts4.mm.bing.net/images/thumbnail.aspx?q=1516943644047&amp;id=f06ddcabc71dfc4584c6b66b7e4a9081&amp;url=http%3a%2f%2frecette1.supertoinette.com%2f68043%2fthumb%2f800%2f-%2f68043-oranges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7965" y="2869557"/>
            <a:ext cx="2622274" cy="202731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3450988" y="4884496"/>
            <a:ext cx="2641839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i="1" dirty="0" smtClean="0"/>
              <a:t>               £ 1.10</a:t>
            </a:r>
            <a:endParaRPr lang="cs-CZ" dirty="0"/>
          </a:p>
        </p:txBody>
      </p:sp>
      <p:pic>
        <p:nvPicPr>
          <p:cNvPr id="1051" name="Picture 27" descr="http://ts3.mm.bing.net/images/thumbnail.aspx?q=1523517752974&amp;id=a5dd6c72577637f24c4ef62c7179d01a&amp;url=http%3a%2f%2fupload.wikimedia.org%2fwikipedia%2fcommons%2ff%2ffd%2fWestern-pack-butter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74" y="5293487"/>
            <a:ext cx="1779677" cy="115985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32226" y="6453337"/>
            <a:ext cx="1764225" cy="441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0" y="6453337"/>
            <a:ext cx="179645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i="1" dirty="0" smtClean="0"/>
              <a:t>          £ 1.45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832426" y="6469749"/>
            <a:ext cx="1769578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i="1" dirty="0"/>
              <a:t> </a:t>
            </a:r>
            <a:r>
              <a:rPr lang="cs-CZ" i="1" dirty="0" smtClean="0"/>
              <a:t>        £ 1.10 </a:t>
            </a:r>
            <a:endParaRPr lang="cs-CZ" dirty="0"/>
          </a:p>
        </p:txBody>
      </p:sp>
      <p:pic>
        <p:nvPicPr>
          <p:cNvPr id="1057" name="Picture 33" descr="http://ts2.mm.bing.net/images/thumbnail.aspx?q=1516154010241&amp;id=a068366814682071030d13a9fef3981e&amp;url=http%3a%2f%2fwww.groceryatdoor.com.au%2fimages%2fflour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0238" y="2855325"/>
            <a:ext cx="1526633" cy="20557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5" name="TextovéPole 1024"/>
          <p:cNvSpPr txBox="1"/>
          <p:nvPr/>
        </p:nvSpPr>
        <p:spPr>
          <a:xfrm>
            <a:off x="6092827" y="4896868"/>
            <a:ext cx="1545249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i="1" dirty="0" smtClean="0"/>
              <a:t>        </a:t>
            </a:r>
            <a:r>
              <a:rPr lang="cs-CZ" sz="1600" i="1" dirty="0" smtClean="0"/>
              <a:t>85 p</a:t>
            </a:r>
            <a:endParaRPr lang="cs-CZ" sz="1600" dirty="0"/>
          </a:p>
        </p:txBody>
      </p:sp>
      <p:pic>
        <p:nvPicPr>
          <p:cNvPr id="1059" name="Picture 35" descr="http://ts4.mm.bing.net/images/thumbnail.aspx?q=1517436085291&amp;id=13d34af2cc9128d13249701666ff9a8c&amp;url=http%3a%2f%2fusa.kosher.com%2fimages%2fproducts%2fproduct%2fs16%2fpmtsus16%2fpmtsus16-sweet-unsalted-margarine-tub-1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4601" y="5253828"/>
            <a:ext cx="1576270" cy="123146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9" name="TextovéPole 1028"/>
          <p:cNvSpPr txBox="1"/>
          <p:nvPr/>
        </p:nvSpPr>
        <p:spPr>
          <a:xfrm>
            <a:off x="3624601" y="6485289"/>
            <a:ext cx="157627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i="1" dirty="0" smtClean="0"/>
              <a:t>       £ 1.45</a:t>
            </a:r>
            <a:endParaRPr lang="cs-CZ" dirty="0"/>
          </a:p>
        </p:txBody>
      </p:sp>
      <p:pic>
        <p:nvPicPr>
          <p:cNvPr id="1061" name="Picture 37" descr="http://ts1.mm.bing.net/images/thumbnail.aspx?q=1450794421672&amp;id=f7d2b2a1f5b05101e1bcf266479dd8c9&amp;url=http%3a%2f%2fninecooks.typepad.com%2fphotos%2funcategorized%2fmarmalade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0664" y="2866356"/>
            <a:ext cx="1513337" cy="203371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6" name="TextovéPole 1035"/>
          <p:cNvSpPr txBox="1"/>
          <p:nvPr/>
        </p:nvSpPr>
        <p:spPr>
          <a:xfrm>
            <a:off x="7638076" y="4884496"/>
            <a:ext cx="150592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i="1" dirty="0" smtClean="0"/>
              <a:t>       £ 1.25</a:t>
            </a:r>
            <a:endParaRPr lang="cs-CZ" dirty="0"/>
          </a:p>
        </p:txBody>
      </p:sp>
      <p:sp>
        <p:nvSpPr>
          <p:cNvPr id="1040" name="TextovéPole 1039"/>
          <p:cNvSpPr txBox="1"/>
          <p:nvPr/>
        </p:nvSpPr>
        <p:spPr>
          <a:xfrm>
            <a:off x="5200871" y="6485289"/>
            <a:ext cx="1516869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i="1" dirty="0" smtClean="0"/>
              <a:t>     </a:t>
            </a:r>
            <a:r>
              <a:rPr lang="cs-CZ" sz="1600" i="1" dirty="0" smtClean="0"/>
              <a:t>69 p</a:t>
            </a:r>
            <a:endParaRPr lang="cs-CZ" sz="1600" i="1" dirty="0"/>
          </a:p>
        </p:txBody>
      </p:sp>
      <p:pic>
        <p:nvPicPr>
          <p:cNvPr id="1067" name="Picture 43" descr="http://ts4.mm.bing.net/images/thumbnail.aspx?q=1502787146107&amp;id=ee96e8979ece4c4d417609962ce9ded3&amp;url=http%3a%2f%2fjuicinghealthy.com%2fwp-content%2fuploads%2f2010%2f03%2fPhotoxpress_3815705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1639" y="5268478"/>
            <a:ext cx="2422361" cy="123146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0" name="TextovéPole 1049"/>
          <p:cNvSpPr txBox="1"/>
          <p:nvPr/>
        </p:nvSpPr>
        <p:spPr>
          <a:xfrm>
            <a:off x="6721639" y="6499868"/>
            <a:ext cx="2449469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i="1" dirty="0" smtClean="0"/>
              <a:t>              £ </a:t>
            </a:r>
            <a:r>
              <a:rPr lang="cs-CZ" i="1" dirty="0"/>
              <a:t>1.30 </a:t>
            </a:r>
            <a:endParaRPr lang="cs-CZ" dirty="0"/>
          </a:p>
        </p:txBody>
      </p:sp>
      <p:sp>
        <p:nvSpPr>
          <p:cNvPr id="1052" name="TextovéPole 1051"/>
          <p:cNvSpPr txBox="1"/>
          <p:nvPr/>
        </p:nvSpPr>
        <p:spPr>
          <a:xfrm>
            <a:off x="49707" y="188640"/>
            <a:ext cx="9024613" cy="400110"/>
          </a:xfrm>
          <a:prstGeom prst="rect">
            <a:avLst/>
          </a:prstGeom>
          <a:solidFill>
            <a:srgbClr val="FF99CC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i="1" dirty="0" err="1" smtClean="0"/>
              <a:t>How</a:t>
            </a:r>
            <a:r>
              <a:rPr lang="cs-CZ" sz="2000" i="1" dirty="0" smtClean="0"/>
              <a:t> much </a:t>
            </a:r>
            <a:r>
              <a:rPr lang="cs-CZ" sz="2000" i="1" dirty="0" err="1" smtClean="0"/>
              <a:t>is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this</a:t>
            </a:r>
            <a:r>
              <a:rPr lang="cs-CZ" sz="2000" i="1" dirty="0"/>
              <a:t> </a:t>
            </a:r>
            <a:r>
              <a:rPr lang="cs-CZ" sz="2000" i="1" dirty="0" smtClean="0"/>
              <a:t>……..? </a:t>
            </a:r>
            <a:r>
              <a:rPr lang="cs-CZ" sz="2000" i="1" dirty="0" err="1" smtClean="0"/>
              <a:t>It´s</a:t>
            </a:r>
            <a:r>
              <a:rPr lang="cs-CZ" sz="2000" i="1" dirty="0" smtClean="0"/>
              <a:t>…….                </a:t>
            </a:r>
            <a:r>
              <a:rPr lang="cs-CZ" sz="2000" i="1" dirty="0" err="1" smtClean="0"/>
              <a:t>How</a:t>
            </a:r>
            <a:r>
              <a:rPr lang="cs-CZ" sz="2000" i="1" dirty="0" smtClean="0"/>
              <a:t> much are these …...? </a:t>
            </a:r>
            <a:r>
              <a:rPr lang="cs-CZ" sz="2000" i="1" dirty="0" err="1" smtClean="0"/>
              <a:t>They</a:t>
            </a:r>
            <a:r>
              <a:rPr lang="cs-CZ" sz="2000" i="1" dirty="0" smtClean="0"/>
              <a:t> are………</a:t>
            </a:r>
            <a:endParaRPr lang="cs-CZ" sz="2000" i="1" dirty="0"/>
          </a:p>
        </p:txBody>
      </p:sp>
      <p:pic>
        <p:nvPicPr>
          <p:cNvPr id="2050" name="Picture 2" descr="C:\Users\Lenka\Desktop\untitled01221541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1570" y="5278837"/>
            <a:ext cx="1791289" cy="119091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ka\Desktop\ravishingmed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301208"/>
            <a:ext cx="1029486" cy="1152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enka\Desktop\P10183216.jp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654" y="825413"/>
            <a:ext cx="1840350" cy="167035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enka\Desktop\Banana-clip-art-8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2827" y="1117226"/>
            <a:ext cx="1811404" cy="135901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7507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124744"/>
            <a:ext cx="8496944" cy="5539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Použité zdroje:</a:t>
            </a:r>
          </a:p>
          <a:p>
            <a:r>
              <a:rPr lang="cs-CZ" sz="1200" dirty="0" smtClean="0"/>
              <a:t>SHOPPING LIST:</a:t>
            </a:r>
          </a:p>
          <a:p>
            <a:r>
              <a:rPr lang="cs-CZ" sz="1200" dirty="0" err="1" smtClean="0"/>
              <a:t>Printable</a:t>
            </a:r>
            <a:r>
              <a:rPr lang="cs-CZ" sz="1200" dirty="0" smtClean="0"/>
              <a:t> </a:t>
            </a:r>
            <a:r>
              <a:rPr lang="cs-CZ" sz="1200" dirty="0"/>
              <a:t>Shopping List. </a:t>
            </a:r>
            <a:r>
              <a:rPr lang="cs-CZ" sz="1200" i="1" dirty="0"/>
              <a:t>Familyfun.go.com</a:t>
            </a:r>
            <a:r>
              <a:rPr lang="cs-CZ" sz="1200" dirty="0"/>
              <a:t> [online]. 2012 [cit. 2012-01-08]. Dostupné z: http://familyfun.go.com/printables/printable-shopping-list-704268/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THINGS:</a:t>
            </a:r>
          </a:p>
          <a:p>
            <a:r>
              <a:rPr lang="cs-CZ" sz="1200" dirty="0"/>
              <a:t>Box? </a:t>
            </a:r>
            <a:r>
              <a:rPr lang="cs-CZ" sz="1200" dirty="0" err="1"/>
              <a:t>What</a:t>
            </a:r>
            <a:r>
              <a:rPr lang="cs-CZ" sz="1200" dirty="0"/>
              <a:t> Box?. </a:t>
            </a:r>
            <a:r>
              <a:rPr lang="cs-CZ" sz="1200" i="1" dirty="0"/>
              <a:t>Drrichardnorris.com</a:t>
            </a:r>
            <a:r>
              <a:rPr lang="cs-CZ" sz="1200" dirty="0"/>
              <a:t> [online]. 2010 [cit. 2012-01-08]. Dostupné z: http://drrichardnorris.com/wp-content/uploads/2011/02/thinking-outside-the-box1.jpg </a:t>
            </a:r>
          </a:p>
          <a:p>
            <a:r>
              <a:rPr lang="en-US" sz="1200" dirty="0"/>
              <a:t>Glass Bottle (G-006). </a:t>
            </a:r>
            <a:r>
              <a:rPr lang="en-US" sz="1200" i="1" dirty="0"/>
              <a:t>Image.made-in-china.com</a:t>
            </a:r>
            <a:r>
              <a:rPr lang="en-US" sz="1200" dirty="0"/>
              <a:t> [online]. 2012 [cit. 2012-01-08]. </a:t>
            </a:r>
            <a:r>
              <a:rPr lang="en-US" sz="1200" dirty="0" err="1"/>
              <a:t>Dostupné</a:t>
            </a:r>
            <a:r>
              <a:rPr lang="en-US" sz="1200" dirty="0"/>
              <a:t> z: http://image.made-in-china.com/2f0j00avbQwTRhqqVf/Glass-Bottle-G-006-.jpg </a:t>
            </a:r>
          </a:p>
          <a:p>
            <a:r>
              <a:rPr lang="en-US" sz="1200" dirty="0"/>
              <a:t>The Rejection Jar or: How I Learned to Stop Worrying and Love Rejection. </a:t>
            </a:r>
            <a:r>
              <a:rPr lang="en-US" sz="1200" i="1" dirty="0"/>
              <a:t>Missourireview.com</a:t>
            </a:r>
            <a:r>
              <a:rPr lang="en-US" sz="1200" dirty="0"/>
              <a:t> [online]. 2011 [cit. 2012-01-08]. </a:t>
            </a:r>
            <a:r>
              <a:rPr lang="en-US" sz="1200" dirty="0" err="1"/>
              <a:t>Dostupné</a:t>
            </a:r>
            <a:r>
              <a:rPr lang="en-US" sz="1200" dirty="0"/>
              <a:t> z: http://www.missourireview.com/tmr-blog/files/mason-jar.jpg </a:t>
            </a:r>
          </a:p>
          <a:p>
            <a:r>
              <a:rPr lang="en-US" sz="1200" dirty="0"/>
              <a:t>Oranges World: bread loaf. </a:t>
            </a:r>
            <a:r>
              <a:rPr lang="en-US" sz="1200" i="1" dirty="0"/>
              <a:t>Oranges-world.com</a:t>
            </a:r>
            <a:r>
              <a:rPr lang="en-US" sz="1200" dirty="0"/>
              <a:t> [online]. 2011 [cit. 2012-01-08]. </a:t>
            </a:r>
            <a:r>
              <a:rPr lang="en-US" sz="1200" dirty="0" err="1"/>
              <a:t>Dostupné</a:t>
            </a:r>
            <a:r>
              <a:rPr lang="en-US" sz="1200" dirty="0"/>
              <a:t> z: http://oranges-world.com/data_images/bread-loaf.jpg </a:t>
            </a:r>
          </a:p>
          <a:p>
            <a:r>
              <a:rPr lang="en-US" sz="1200" dirty="0"/>
              <a:t>Austrian Chocolates - </a:t>
            </a:r>
            <a:r>
              <a:rPr lang="en-US" sz="1200" dirty="0" err="1"/>
              <a:t>Milka</a:t>
            </a:r>
            <a:r>
              <a:rPr lang="en-US" sz="1200" dirty="0"/>
              <a:t> Chocolate. </a:t>
            </a:r>
            <a:r>
              <a:rPr lang="en-US" sz="1200" i="1" dirty="0"/>
              <a:t>Austrianchocolates.buyorderonlineshopping.com</a:t>
            </a:r>
            <a:r>
              <a:rPr lang="en-US" sz="1200" dirty="0"/>
              <a:t> [online]. 2007 [cit. 2012-01-08]. </a:t>
            </a:r>
            <a:r>
              <a:rPr lang="en-US" sz="1200" dirty="0" err="1"/>
              <a:t>Dostupné</a:t>
            </a:r>
            <a:r>
              <a:rPr lang="en-US" sz="1200" dirty="0"/>
              <a:t> z: http://austrianchocolates.buyorderonlineshopping.com/images/milkachocolate.jpg </a:t>
            </a:r>
          </a:p>
          <a:p>
            <a:r>
              <a:rPr lang="en-US" sz="1200" dirty="0"/>
              <a:t>The Tin Can (Back). </a:t>
            </a:r>
            <a:r>
              <a:rPr lang="en-US" sz="1200" i="1" dirty="0"/>
              <a:t>Chargrilled.co.uk</a:t>
            </a:r>
            <a:r>
              <a:rPr lang="en-US" sz="1200" dirty="0"/>
              <a:t> [online]. 2012 [cit. 2012-01-08]. </a:t>
            </a:r>
            <a:r>
              <a:rPr lang="en-US" sz="1200" dirty="0" err="1"/>
              <a:t>Dostupné</a:t>
            </a:r>
            <a:r>
              <a:rPr lang="en-US" sz="1200" dirty="0"/>
              <a:t> z: http://www.chargrilled.co.uk/t-shirts/images/press/tin%20can/Chargrilled%20Can%20(back)%202.jpg </a:t>
            </a:r>
          </a:p>
          <a:p>
            <a:r>
              <a:rPr lang="cs-CZ" sz="1200" dirty="0" err="1"/>
              <a:t>Jokari</a:t>
            </a:r>
            <a:r>
              <a:rPr lang="cs-CZ" sz="1200" dirty="0"/>
              <a:t> US, </a:t>
            </a:r>
            <a:r>
              <a:rPr lang="cs-CZ" sz="1200" dirty="0" err="1"/>
              <a:t>Inc</a:t>
            </a:r>
            <a:r>
              <a:rPr lang="cs-CZ" sz="1200" dirty="0"/>
              <a:t> -- </a:t>
            </a:r>
            <a:r>
              <a:rPr lang="cs-CZ" sz="1200" dirty="0" err="1"/>
              <a:t>Packet</a:t>
            </a:r>
            <a:r>
              <a:rPr lang="cs-CZ" sz="1200" dirty="0"/>
              <a:t> </a:t>
            </a:r>
            <a:r>
              <a:rPr lang="cs-CZ" sz="1200" dirty="0" err="1"/>
              <a:t>Rack</a:t>
            </a:r>
            <a:r>
              <a:rPr lang="cs-CZ" sz="1200" dirty="0"/>
              <a:t> --. </a:t>
            </a:r>
            <a:r>
              <a:rPr lang="cs-CZ" sz="1200" i="1" dirty="0"/>
              <a:t>Jokari.com</a:t>
            </a:r>
            <a:r>
              <a:rPr lang="cs-CZ" sz="1200" dirty="0"/>
              <a:t> [online]. 2012 [cit. 2012-01-08]. Dostupné z: http://www.jokari.com/Graphics/Products/169470_PacketRack_inuse.jpg </a:t>
            </a:r>
          </a:p>
          <a:p>
            <a:r>
              <a:rPr lang="en-US" sz="1200" dirty="0"/>
              <a:t>Chunks, Rounds &amp; Wedges. </a:t>
            </a:r>
            <a:r>
              <a:rPr lang="en-US" sz="1200" i="1" dirty="0" err="1"/>
              <a:t>Hautly</a:t>
            </a:r>
            <a:r>
              <a:rPr lang="en-US" sz="1200" i="1" dirty="0"/>
              <a:t> Cheese Company</a:t>
            </a:r>
            <a:r>
              <a:rPr lang="en-US" sz="1200" dirty="0"/>
              <a:t> [online]. 2012 [cit. 2012-01-08]. </a:t>
            </a:r>
            <a:r>
              <a:rPr lang="en-US" sz="1200" dirty="0" err="1"/>
              <a:t>Dostupné</a:t>
            </a:r>
            <a:r>
              <a:rPr lang="en-US" sz="1200" dirty="0"/>
              <a:t> z: http://ts1.mm.bing.net/images/thumbnail.aspx?q=1428213531040&amp;id=6757f430bc0e4d2c86514d962b68f2fb&amp;url=http%3a%2f%2fboomreactive.com%2fwp-content%2fuploads%2fParmesan-Wedges.jpg </a:t>
            </a:r>
          </a:p>
          <a:p>
            <a:r>
              <a:rPr lang="cs-CZ" sz="1200" dirty="0" err="1"/>
              <a:t>Moist</a:t>
            </a:r>
            <a:r>
              <a:rPr lang="cs-CZ" sz="1200" dirty="0"/>
              <a:t> Orange </a:t>
            </a:r>
            <a:r>
              <a:rPr lang="cs-CZ" sz="1200" dirty="0" err="1"/>
              <a:t>Juice</a:t>
            </a:r>
            <a:r>
              <a:rPr lang="cs-CZ" sz="1200" dirty="0"/>
              <a:t> </a:t>
            </a:r>
            <a:r>
              <a:rPr lang="cs-CZ" sz="1200" dirty="0" err="1"/>
              <a:t>Cake</a:t>
            </a:r>
            <a:r>
              <a:rPr lang="cs-CZ" sz="1200" dirty="0"/>
              <a:t> — Food and </a:t>
            </a:r>
            <a:r>
              <a:rPr lang="cs-CZ" sz="1200" dirty="0" err="1"/>
              <a:t>Recipe</a:t>
            </a:r>
            <a:r>
              <a:rPr lang="cs-CZ" sz="1200" dirty="0"/>
              <a:t> Blog. </a:t>
            </a:r>
            <a:r>
              <a:rPr lang="cs-CZ" sz="1200" i="1" dirty="0"/>
              <a:t>Buttermilkpress.com</a:t>
            </a:r>
            <a:r>
              <a:rPr lang="cs-CZ" sz="1200" dirty="0"/>
              <a:t> [online]. 2006 [cit. 2012-01-08]. Dostupné z: http://www.buttermilkpress.com/orange_juice.jpg </a:t>
            </a:r>
          </a:p>
          <a:p>
            <a:r>
              <a:rPr lang="cs-CZ" sz="1200" dirty="0" err="1"/>
              <a:t>Dozen</a:t>
            </a:r>
            <a:r>
              <a:rPr lang="cs-CZ" sz="1200" dirty="0"/>
              <a:t> </a:t>
            </a:r>
            <a:r>
              <a:rPr lang="cs-CZ" sz="1200" dirty="0" err="1"/>
              <a:t>Eggs</a:t>
            </a:r>
            <a:r>
              <a:rPr lang="cs-CZ" sz="1200" dirty="0"/>
              <a:t> in </a:t>
            </a:r>
            <a:r>
              <a:rPr lang="cs-CZ" sz="1200" dirty="0" err="1"/>
              <a:t>Cartoon</a:t>
            </a:r>
            <a:r>
              <a:rPr lang="cs-CZ" sz="1200" dirty="0"/>
              <a:t>. </a:t>
            </a:r>
            <a:r>
              <a:rPr lang="cs-CZ" sz="1200" i="1" dirty="0"/>
              <a:t>Buttermilkpress.com</a:t>
            </a:r>
            <a:r>
              <a:rPr lang="cs-CZ" sz="1200" dirty="0"/>
              <a:t> [online]. 2006 [cit. 2012-01-08]. Dostupné z: http://www.buttermilkpress.com/orange_juice.jpg </a:t>
            </a:r>
            <a:endParaRPr lang="cs-CZ" sz="1200" dirty="0" smtClean="0"/>
          </a:p>
          <a:p>
            <a:r>
              <a:rPr lang="cs-CZ" sz="1200" dirty="0" err="1"/>
              <a:t>SugarTubes</a:t>
            </a:r>
            <a:r>
              <a:rPr lang="cs-CZ" sz="1200" dirty="0"/>
              <a:t>. </a:t>
            </a:r>
            <a:r>
              <a:rPr lang="cs-CZ" sz="1200" i="1" dirty="0"/>
              <a:t>Promopeddler.com</a:t>
            </a:r>
            <a:r>
              <a:rPr lang="cs-CZ" sz="1200" dirty="0"/>
              <a:t> [online]. </a:t>
            </a:r>
            <a:r>
              <a:rPr lang="cs-CZ" sz="1200" dirty="0" smtClean="0"/>
              <a:t>2011 [cit</a:t>
            </a:r>
            <a:r>
              <a:rPr lang="cs-CZ" sz="1200" dirty="0"/>
              <a:t>. 2012-01-19]. Dostupné z: http://static2.promopeddler.com/prodbigimgs/6330000/6338287.jpg </a:t>
            </a:r>
          </a:p>
        </p:txBody>
      </p:sp>
    </p:spTree>
    <p:extLst>
      <p:ext uri="{BB962C8B-B14F-4D97-AF65-F5344CB8AC3E}">
        <p14:creationId xmlns:p14="http://schemas.microsoft.com/office/powerpoint/2010/main" val="3914058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239822" y="1410355"/>
            <a:ext cx="8652657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Cheese. </a:t>
            </a:r>
            <a:r>
              <a:rPr lang="cs-CZ" sz="1200" i="1" dirty="0"/>
              <a:t>Free-extras.com</a:t>
            </a:r>
            <a:r>
              <a:rPr lang="cs-CZ" sz="1200" dirty="0"/>
              <a:t> [online]. 2012 [cit. 2012-01-08]. Dostupné z: http://free-extras.com/images/cheese-871.htm </a:t>
            </a:r>
          </a:p>
          <a:p>
            <a:r>
              <a:rPr lang="en-US" sz="1200" dirty="0"/>
              <a:t>Nutrition facts about the amazing egg. </a:t>
            </a:r>
            <a:r>
              <a:rPr lang="en-US" sz="1200" i="1" dirty="0"/>
              <a:t>Themedifastplan.com</a:t>
            </a:r>
            <a:r>
              <a:rPr lang="en-US" sz="1200" dirty="0"/>
              <a:t> [online]. 2011 [cit. 2012-01-08]. </a:t>
            </a:r>
            <a:r>
              <a:rPr lang="en-US" sz="1200" dirty="0" err="1"/>
              <a:t>Dostupné</a:t>
            </a:r>
            <a:r>
              <a:rPr lang="en-US" sz="1200" dirty="0"/>
              <a:t> z: http://www.themedifastplan.com/main/nutrition-facts-about-the-amazing-egg/</a:t>
            </a:r>
            <a:endParaRPr lang="cs-CZ" sz="1200" dirty="0"/>
          </a:p>
          <a:p>
            <a:r>
              <a:rPr lang="en-US" sz="1200" dirty="0"/>
              <a:t>Old fashioned pint glass bottle of milk on a white. </a:t>
            </a:r>
            <a:r>
              <a:rPr lang="en-US" sz="1200" i="1" dirty="0"/>
              <a:t>Dreamstime.com</a:t>
            </a:r>
            <a:r>
              <a:rPr lang="en-US" sz="1200" dirty="0"/>
              <a:t> [online]. 2012 [cit. 2012-01-08]. </a:t>
            </a:r>
            <a:r>
              <a:rPr lang="en-US" sz="1200" dirty="0" err="1"/>
              <a:t>Dostupné</a:t>
            </a:r>
            <a:r>
              <a:rPr lang="en-US" sz="1200" dirty="0"/>
              <a:t> z: http://www.dreamstime.com/stock-images-old-fashioned-pint-glass-bottle-of-milk-on-a-white-image15230074 </a:t>
            </a:r>
          </a:p>
          <a:p>
            <a:r>
              <a:rPr lang="cs-CZ" sz="1200" dirty="0" err="1"/>
              <a:t>Markt</a:t>
            </a:r>
            <a:r>
              <a:rPr lang="cs-CZ" sz="1200" dirty="0"/>
              <a:t>. </a:t>
            </a:r>
            <a:r>
              <a:rPr lang="cs-CZ" sz="1200" i="1" dirty="0"/>
              <a:t>Marktartisandeli.com</a:t>
            </a:r>
            <a:r>
              <a:rPr lang="cs-CZ" sz="1200" dirty="0"/>
              <a:t> [online]. 2012 [cit. 2012-01-08]. Dostupné z: http://www.marktartisandeli.com/index.php?p=sausage </a:t>
            </a:r>
          </a:p>
          <a:p>
            <a:endParaRPr lang="cs-CZ" sz="1200" dirty="0"/>
          </a:p>
          <a:p>
            <a:r>
              <a:rPr lang="en-US" sz="1200" dirty="0"/>
              <a:t>Tiger bread. </a:t>
            </a:r>
            <a:r>
              <a:rPr lang="en-US" sz="1200" i="1" dirty="0"/>
              <a:t>Boards.ie</a:t>
            </a:r>
            <a:r>
              <a:rPr lang="en-US" sz="1200" dirty="0"/>
              <a:t> [online]. 2007 [cit. 2012-01-08]. </a:t>
            </a:r>
            <a:r>
              <a:rPr lang="en-US" sz="1200" dirty="0" err="1"/>
              <a:t>Dostupné</a:t>
            </a:r>
            <a:r>
              <a:rPr lang="en-US" sz="1200" dirty="0"/>
              <a:t> z: http://www.boards.ie/vbulletin/showthread.php?t=2056162344 </a:t>
            </a:r>
            <a:endParaRPr lang="cs-CZ" sz="1200" dirty="0"/>
          </a:p>
          <a:p>
            <a:r>
              <a:rPr lang="en-US" sz="1200" dirty="0"/>
              <a:t>How To Bake Ham. </a:t>
            </a:r>
            <a:r>
              <a:rPr lang="en-US" sz="1200" i="1" dirty="0"/>
              <a:t>Thumbs.ifood.tv</a:t>
            </a:r>
            <a:r>
              <a:rPr lang="en-US" sz="1200" dirty="0"/>
              <a:t> [online]. 2010 [cit. 2012-01-08]. </a:t>
            </a:r>
            <a:r>
              <a:rPr lang="en-US" sz="1200" dirty="0" err="1"/>
              <a:t>Dostupné</a:t>
            </a:r>
            <a:r>
              <a:rPr lang="en-US" sz="1200" dirty="0"/>
              <a:t> z: http://thumbs.ifood.tv/files/images/How_to_bake_ham_-_easy_steps_to_baking.jpg </a:t>
            </a:r>
          </a:p>
          <a:p>
            <a:r>
              <a:rPr lang="cs-CZ" sz="1200" dirty="0" err="1"/>
              <a:t>Crispy</a:t>
            </a:r>
            <a:r>
              <a:rPr lang="cs-CZ" sz="1200" dirty="0"/>
              <a:t> </a:t>
            </a:r>
            <a:r>
              <a:rPr lang="cs-CZ" sz="1200" dirty="0" err="1"/>
              <a:t>Peanuts</a:t>
            </a:r>
            <a:r>
              <a:rPr lang="cs-CZ" sz="1200" dirty="0"/>
              <a:t>. </a:t>
            </a:r>
            <a:r>
              <a:rPr lang="cs-CZ" sz="1200" i="1" dirty="0"/>
              <a:t>Img.21food.com</a:t>
            </a:r>
            <a:r>
              <a:rPr lang="cs-CZ" sz="1200" dirty="0"/>
              <a:t> [online]. 2010 [cit. 2012-01-08]. Dostupné z: http://img.21food.com/20110609/product/1305520051859.jpg </a:t>
            </a:r>
          </a:p>
          <a:p>
            <a:r>
              <a:rPr lang="pt-BR" sz="1200" dirty="0"/>
              <a:t>Coca Cola Faz Mal... </a:t>
            </a:r>
            <a:r>
              <a:rPr lang="pt-BR" sz="1200" i="1" dirty="0"/>
              <a:t>Img.21food.com</a:t>
            </a:r>
            <a:r>
              <a:rPr lang="pt-BR" sz="1200" dirty="0"/>
              <a:t> [online]. 2012 [cit. 2012-01-08]. Dostupné z: http://2.bp.blogspot.com/_WfHgysfVl_Y/TGHxlfMNCdI/AAAAAAAAAa0/bbmVy6QQsJU/s400/COCA%2520COLA%2520-%25202L.jpg </a:t>
            </a:r>
          </a:p>
          <a:p>
            <a:r>
              <a:rPr lang="pt-BR" sz="1200" dirty="0"/>
              <a:t>Oranges. </a:t>
            </a:r>
            <a:r>
              <a:rPr lang="pt-BR" sz="1200" i="1" dirty="0"/>
              <a:t>2.bp.blogspot.com</a:t>
            </a:r>
            <a:r>
              <a:rPr lang="pt-BR" sz="1200" dirty="0"/>
              <a:t> [online]. 2012 [cit. 2012-01-08]. Dostupné z: http://recette1.supertoinette.com/68043/thumb/800/-/68043-oranges.jpg </a:t>
            </a:r>
          </a:p>
          <a:p>
            <a:r>
              <a:rPr lang="cs-CZ" sz="1200" dirty="0" err="1"/>
              <a:t>Butter</a:t>
            </a:r>
            <a:r>
              <a:rPr lang="cs-CZ" sz="1200" dirty="0"/>
              <a:t>. </a:t>
            </a:r>
            <a:r>
              <a:rPr lang="cs-CZ" sz="1200" i="1" dirty="0"/>
              <a:t>Wikimedia.org</a:t>
            </a:r>
            <a:r>
              <a:rPr lang="cs-CZ" sz="1200" dirty="0"/>
              <a:t> [online]. 2012 [cit. 2012-01-08]. Dostupné z: http://upload.wikimedia.org/wikipedia/commons/f/fd/Western-pack-butter.jpg </a:t>
            </a:r>
          </a:p>
          <a:p>
            <a:r>
              <a:rPr lang="cs-CZ" sz="1200" dirty="0" err="1" smtClean="0"/>
              <a:t>Calorie</a:t>
            </a:r>
            <a:r>
              <a:rPr lang="cs-CZ" sz="1200" dirty="0" smtClean="0"/>
              <a:t> </a:t>
            </a:r>
            <a:r>
              <a:rPr lang="cs-CZ" sz="1200" dirty="0" err="1"/>
              <a:t>Slicing</a:t>
            </a:r>
            <a:r>
              <a:rPr lang="cs-CZ" sz="1200" dirty="0"/>
              <a:t> and "Lite" </a:t>
            </a:r>
            <a:r>
              <a:rPr lang="cs-CZ" sz="1200" dirty="0" err="1"/>
              <a:t>foods</a:t>
            </a:r>
            <a:r>
              <a:rPr lang="cs-CZ" sz="1200" dirty="0"/>
              <a:t>. </a:t>
            </a:r>
            <a:r>
              <a:rPr lang="cs-CZ" sz="1200" i="1" dirty="0"/>
              <a:t>Usa.kosher.com</a:t>
            </a:r>
            <a:r>
              <a:rPr lang="cs-CZ" sz="1200" dirty="0"/>
              <a:t> [online]. 2010 [cit. 2012-01-08]. Dostupné z: http://usa.kosher.com/images/products/product/s16/pmtsus16/pmtsus16-sweet-unsalted-margarine-tub-1.jpg </a:t>
            </a:r>
          </a:p>
          <a:p>
            <a:r>
              <a:rPr lang="cs-CZ" sz="1200" dirty="0" err="1"/>
              <a:t>Marmalade</a:t>
            </a:r>
            <a:r>
              <a:rPr lang="cs-CZ" sz="1200" dirty="0"/>
              <a:t> (</a:t>
            </a:r>
            <a:r>
              <a:rPr lang="cs-CZ" sz="1200" dirty="0" err="1"/>
              <a:t>Recipe</a:t>
            </a:r>
            <a:r>
              <a:rPr lang="cs-CZ" sz="1200" dirty="0"/>
              <a:t>: </a:t>
            </a:r>
            <a:r>
              <a:rPr lang="cs-CZ" sz="1200" dirty="0" err="1"/>
              <a:t>beer</a:t>
            </a:r>
            <a:r>
              <a:rPr lang="cs-CZ" sz="1200" dirty="0"/>
              <a:t> </a:t>
            </a:r>
            <a:r>
              <a:rPr lang="cs-CZ" sz="1200" dirty="0" err="1"/>
              <a:t>marinade</a:t>
            </a:r>
            <a:r>
              <a:rPr lang="cs-CZ" sz="1200" dirty="0"/>
              <a:t>). </a:t>
            </a:r>
            <a:r>
              <a:rPr lang="cs-CZ" sz="1200" i="1" dirty="0"/>
              <a:t>Ninecooks.typepad.com</a:t>
            </a:r>
            <a:r>
              <a:rPr lang="cs-CZ" sz="1200" dirty="0"/>
              <a:t> [online]. 2006 [cit. 2012-01-08]. Dostupné z: http://ninecooks.typepad.com/photos/uncategorized/marmalade.jpg </a:t>
            </a:r>
          </a:p>
          <a:p>
            <a:r>
              <a:rPr lang="en-US" sz="1200" dirty="0"/>
              <a:t>Do the benefits of carrot juice outweigh the negatives?. </a:t>
            </a:r>
            <a:r>
              <a:rPr lang="en-US" sz="1200" i="1" dirty="0"/>
              <a:t>Juicinghealthy.com</a:t>
            </a:r>
            <a:r>
              <a:rPr lang="en-US" sz="1200" dirty="0"/>
              <a:t> [online]. 2010 [cit. 2012-01-08]. </a:t>
            </a:r>
            <a:r>
              <a:rPr lang="en-US" sz="1200" dirty="0" err="1"/>
              <a:t>Dostupné</a:t>
            </a:r>
            <a:r>
              <a:rPr lang="en-US" sz="1200" dirty="0"/>
              <a:t> z: http://juicinghealthy.com/wp-content/uploads/2010/03/Photoxpress_3815705.jpg </a:t>
            </a:r>
            <a:endParaRPr lang="cs-CZ" sz="1200" dirty="0" smtClean="0"/>
          </a:p>
          <a:p>
            <a:r>
              <a:rPr lang="cs-CZ" sz="1200" dirty="0"/>
              <a:t>Pink Lady </a:t>
            </a:r>
            <a:r>
              <a:rPr lang="cs-CZ" sz="1200" dirty="0" err="1"/>
              <a:t>apples</a:t>
            </a:r>
            <a:r>
              <a:rPr lang="cs-CZ" sz="1200" dirty="0"/>
              <a:t>. </a:t>
            </a:r>
            <a:r>
              <a:rPr lang="cs-CZ" sz="1200" i="1" dirty="0"/>
              <a:t>Taste.com.au</a:t>
            </a:r>
            <a:r>
              <a:rPr lang="cs-CZ" sz="1200" dirty="0"/>
              <a:t> [online]. 2012 [cit. 2012-01-19]. Dostupné z: http://www.taste.com.au/images/articles/untitled01221541.jpg</a:t>
            </a:r>
            <a:endParaRPr lang="en-US" sz="1200" dirty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1784506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79512" y="1362455"/>
            <a:ext cx="8712968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/>
              <a:t>Corporate</a:t>
            </a:r>
            <a:r>
              <a:rPr lang="cs-CZ" sz="1200" dirty="0"/>
              <a:t> </a:t>
            </a:r>
            <a:r>
              <a:rPr lang="cs-CZ" sz="1200" dirty="0" err="1"/>
              <a:t>Giftbox</a:t>
            </a:r>
            <a:r>
              <a:rPr lang="cs-CZ" sz="1200" dirty="0"/>
              <a:t> </a:t>
            </a:r>
            <a:r>
              <a:rPr lang="cs-CZ" sz="1200" dirty="0" err="1"/>
              <a:t>of</a:t>
            </a:r>
            <a:r>
              <a:rPr lang="cs-CZ" sz="1200" dirty="0"/>
              <a:t> Retro </a:t>
            </a:r>
            <a:r>
              <a:rPr lang="cs-CZ" sz="1200" dirty="0" err="1"/>
              <a:t>Sweets</a:t>
            </a:r>
            <a:r>
              <a:rPr lang="cs-CZ" sz="1200" dirty="0"/>
              <a:t>. </a:t>
            </a:r>
            <a:r>
              <a:rPr lang="cs-CZ" sz="1200" i="1" dirty="0"/>
              <a:t>Corporatesweets.co.uk</a:t>
            </a:r>
            <a:r>
              <a:rPr lang="cs-CZ" sz="1200" dirty="0"/>
              <a:t> [online]. 2012 [cit. 2012-01-19]. Dostupné z: http://www.corporatesweets.co.uk/wp-content/uploads/2010/09/ravishingmed.jpg </a:t>
            </a:r>
            <a:endParaRPr lang="cs-CZ" sz="1200" dirty="0" smtClean="0"/>
          </a:p>
          <a:p>
            <a:r>
              <a:rPr lang="cs-CZ" sz="1200" dirty="0" err="1"/>
              <a:t>Rice</a:t>
            </a:r>
            <a:r>
              <a:rPr lang="cs-CZ" sz="1200" dirty="0"/>
              <a:t> &amp; </a:t>
            </a:r>
            <a:r>
              <a:rPr lang="cs-CZ" sz="1200" dirty="0" err="1"/>
              <a:t>Flour</a:t>
            </a:r>
            <a:r>
              <a:rPr lang="cs-CZ" sz="1200" dirty="0"/>
              <a:t>. </a:t>
            </a:r>
            <a:r>
              <a:rPr lang="cs-CZ" sz="1200" i="1" dirty="0"/>
              <a:t>Groceryatdoor.com.au</a:t>
            </a:r>
            <a:r>
              <a:rPr lang="cs-CZ" sz="1200" dirty="0"/>
              <a:t> [online]. 2012 [cit. 2012-01-19]. Dostupné z: http://www.groceryatdoor.com.au/images/flour.jpg </a:t>
            </a:r>
          </a:p>
          <a:p>
            <a:r>
              <a:rPr lang="cs-CZ" sz="1200" dirty="0" err="1"/>
              <a:t>Bellagio</a:t>
            </a:r>
            <a:r>
              <a:rPr lang="cs-CZ" sz="1200" dirty="0"/>
              <a:t> </a:t>
            </a:r>
            <a:r>
              <a:rPr lang="cs-CZ" sz="1200" dirty="0" err="1"/>
              <a:t>Gourmet</a:t>
            </a:r>
            <a:r>
              <a:rPr lang="cs-CZ" sz="1200" dirty="0"/>
              <a:t> 12-oz </a:t>
            </a:r>
            <a:r>
              <a:rPr lang="cs-CZ" sz="1200" dirty="0" err="1"/>
              <a:t>Fresh</a:t>
            </a:r>
            <a:r>
              <a:rPr lang="cs-CZ" sz="1200" dirty="0"/>
              <a:t> </a:t>
            </a:r>
            <a:r>
              <a:rPr lang="cs-CZ" sz="1200" dirty="0" err="1"/>
              <a:t>Coffee</a:t>
            </a:r>
            <a:r>
              <a:rPr lang="cs-CZ" sz="1200" dirty="0"/>
              <a:t> </a:t>
            </a:r>
            <a:r>
              <a:rPr lang="cs-CZ" sz="1200" dirty="0" err="1"/>
              <a:t>Beans</a:t>
            </a:r>
            <a:r>
              <a:rPr lang="cs-CZ" sz="1200" dirty="0"/>
              <a:t>. </a:t>
            </a:r>
            <a:r>
              <a:rPr lang="cs-CZ" sz="1200" i="1" dirty="0"/>
              <a:t>Overstock.com</a:t>
            </a:r>
            <a:r>
              <a:rPr lang="cs-CZ" sz="1200" dirty="0"/>
              <a:t> [online]. 2011 [cit. 2012-01-19]. Dostupné z: http://ak2.ostkcdn.com/images/products/3/P10183216.jpg </a:t>
            </a:r>
          </a:p>
          <a:p>
            <a:r>
              <a:rPr lang="cs-CZ" sz="1200" dirty="0" err="1"/>
              <a:t>Banana</a:t>
            </a:r>
            <a:r>
              <a:rPr lang="cs-CZ" sz="1200" dirty="0"/>
              <a:t> </a:t>
            </a:r>
            <a:r>
              <a:rPr lang="cs-CZ" sz="1200" dirty="0" err="1"/>
              <a:t>clip</a:t>
            </a:r>
            <a:r>
              <a:rPr lang="cs-CZ" sz="1200" dirty="0"/>
              <a:t> art #8. </a:t>
            </a:r>
            <a:r>
              <a:rPr lang="cs-CZ" sz="1200" i="1" dirty="0"/>
              <a:t>Justclipart.org</a:t>
            </a:r>
            <a:r>
              <a:rPr lang="cs-CZ" sz="1200" dirty="0"/>
              <a:t> [online]. 2011 [cit. 2012-01-19]. Dostupné z: http://www.justclipart.org/clipart/Banana-clip-art-8.jpg </a:t>
            </a:r>
          </a:p>
          <a:p>
            <a:r>
              <a:rPr lang="en-US" sz="1200" dirty="0"/>
              <a:t>Sugar — And You Tell Me Lyrics. </a:t>
            </a:r>
            <a:r>
              <a:rPr lang="en-US" sz="1200" i="1" dirty="0"/>
              <a:t>Justclipart.org</a:t>
            </a:r>
            <a:r>
              <a:rPr lang="en-US" sz="1200" dirty="0"/>
              <a:t> [online]. 2011 [cit. 2012-01-19]. </a:t>
            </a:r>
            <a:r>
              <a:rPr lang="en-US" sz="1200" dirty="0" err="1"/>
              <a:t>Dostupné</a:t>
            </a:r>
            <a:r>
              <a:rPr lang="en-US" sz="1200" dirty="0"/>
              <a:t> z: http://</a:t>
            </a:r>
            <a:r>
              <a:rPr lang="en-US" sz="1200" dirty="0" smtClean="0"/>
              <a:t>food.physicsmonkey.com/wp-content/uploads/2008/07/sugar.JPG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 smtClean="0"/>
              <a:t>COINS:</a:t>
            </a:r>
          </a:p>
          <a:p>
            <a:r>
              <a:rPr lang="en-US" sz="1200" dirty="0" smtClean="0"/>
              <a:t>British </a:t>
            </a:r>
            <a:r>
              <a:rPr lang="en-US" sz="1200" dirty="0"/>
              <a:t>Coins and US Penny. </a:t>
            </a:r>
            <a:r>
              <a:rPr lang="en-US" sz="1200" i="1" dirty="0"/>
              <a:t>0.tqn.com</a:t>
            </a:r>
            <a:r>
              <a:rPr lang="en-US" sz="1200" dirty="0"/>
              <a:t> [online]. 2012 [cit. 2012-01-31]. </a:t>
            </a:r>
            <a:r>
              <a:rPr lang="en-US" sz="1200" dirty="0" err="1"/>
              <a:t>Dostupné</a:t>
            </a:r>
            <a:r>
              <a:rPr lang="en-US" sz="1200" dirty="0"/>
              <a:t> z: http://0.tqn.com/d/studenttravel/1/0/j/B/all-british-coins.jpg </a:t>
            </a:r>
          </a:p>
          <a:p>
            <a:r>
              <a:rPr lang="en-US" sz="1200" dirty="0"/>
              <a:t>Coins of the pound sterling. </a:t>
            </a:r>
            <a:r>
              <a:rPr lang="en-US" sz="1200" i="1" dirty="0"/>
              <a:t>Wikimedia.org</a:t>
            </a:r>
            <a:r>
              <a:rPr lang="en-US" sz="1200" dirty="0"/>
              <a:t> [online]. 2012 [cit. 2012-01-31]. </a:t>
            </a:r>
            <a:r>
              <a:rPr lang="en-US" sz="1200" dirty="0" err="1"/>
              <a:t>Dostupné</a:t>
            </a:r>
            <a:r>
              <a:rPr lang="en-US" sz="1200" dirty="0"/>
              <a:t> z: http://upload.wikimedia.org/wikipedia/en/thumb/4/47/British_2_pound_coin_regular_obverse.JPG/200px-British_2_pound_coin_regular_obverse.JPG </a:t>
            </a:r>
          </a:p>
          <a:p>
            <a:endParaRPr lang="en-US" sz="1200" dirty="0"/>
          </a:p>
          <a:p>
            <a:endParaRPr lang="cs-CZ" sz="12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768693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629</TotalTime>
  <Words>1309</Words>
  <Application>Microsoft Office PowerPoint</Application>
  <PresentationFormat>Předvádění na obrazovce (4:3)</PresentationFormat>
  <Paragraphs>142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HOW MUCH IS THIS …….....? HOW MUCH ARE THESE……?</vt:lpstr>
      <vt:lpstr>HOW MUCH IS…? (U-nouns )         HOW MUCH ARE…? (C-nouns)</vt:lpstr>
      <vt:lpstr>Shopping List</vt:lpstr>
      <vt:lpstr>Prezentace aplikace PowerPoint</vt:lpstr>
      <vt:lpstr>HOW MUCH IS…? (U-nouns )  /  HOW MUCH ARE…? (C-nouns)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MUCH/HOW MANY</dc:title>
  <dc:creator>Lenka</dc:creator>
  <cp:lastModifiedBy>Lenka</cp:lastModifiedBy>
  <cp:revision>123</cp:revision>
  <dcterms:created xsi:type="dcterms:W3CDTF">2011-12-30T20:05:57Z</dcterms:created>
  <dcterms:modified xsi:type="dcterms:W3CDTF">2012-02-12T16:30:48Z</dcterms:modified>
</cp:coreProperties>
</file>