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9" r:id="rId2"/>
    <p:sldId id="267" r:id="rId3"/>
    <p:sldId id="256" r:id="rId4"/>
    <p:sldId id="257" r:id="rId5"/>
    <p:sldId id="262" r:id="rId6"/>
    <p:sldId id="263" r:id="rId7"/>
    <p:sldId id="259" r:id="rId8"/>
    <p:sldId id="264" r:id="rId9"/>
    <p:sldId id="265" r:id="rId10"/>
    <p:sldId id="266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8631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632" autoAdjust="0"/>
    <p:restoredTop sz="94660"/>
  </p:normalViewPr>
  <p:slideViewPr>
    <p:cSldViewPr>
      <p:cViewPr varScale="1">
        <p:scale>
          <a:sx n="69" d="100"/>
          <a:sy n="69" d="100"/>
        </p:scale>
        <p:origin x="-1446" y="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/>
            <a:t>NÁZEV: VY_32_INOVACE_3.2.2.2 O 05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/>
            <a:t>NÁZEV ŠKOLY: Základní škola Strančice, okres Praha - východ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/>
            <a:t>AUTOR: Mgr. Lenka Kulhavá</a:t>
          </a:r>
          <a:endParaRPr lang="cs-CZ" sz="16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600" dirty="0" smtClean="0"/>
            <a:t>TEMA: ANGLIČTINA</a:t>
          </a:r>
          <a:endParaRPr lang="cs-CZ" sz="16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600" dirty="0" smtClean="0"/>
            <a:t>ČÍSLO PROJEKTU: </a:t>
          </a:r>
          <a:endParaRPr lang="cs-CZ" sz="16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8565089-AE59-4678-9CB0-D8FC08A3C025}" type="presOf" srcId="{4C35D32F-0EAB-4CD7-82EE-45574DC2A586}" destId="{8BEBB6EC-1DAA-4CAC-8A25-BC0FCBD5DBD5}" srcOrd="0" destOrd="0" presId="urn:microsoft.com/office/officeart/2005/8/layout/target3"/>
    <dgm:cxn modelId="{817F7C53-A3BE-4019-BD73-2F71F0B3BC3F}" type="presOf" srcId="{D1D4F407-5343-4D3F-B5B9-D407B03CAEB4}" destId="{AED2198E-93D5-4001-81B4-73124B309672}" srcOrd="1" destOrd="0" presId="urn:microsoft.com/office/officeart/2005/8/layout/target3"/>
    <dgm:cxn modelId="{A4B00002-9AEE-4120-A3C9-39EDB476D68C}" type="presOf" srcId="{757F3AB3-0718-4624-B441-E567A8F0AB56}" destId="{333A1088-737F-45CB-B68E-254E46348037}" srcOrd="0" destOrd="0" presId="urn:microsoft.com/office/officeart/2005/8/layout/target3"/>
    <dgm:cxn modelId="{5A4567E4-89C6-4F5A-AA77-06E468552BE0}" type="presOf" srcId="{D1B46980-6531-4606-95E6-44980827E919}" destId="{2BE915AB-18AA-4053-B92C-3BFC9ED204BB}" srcOrd="1" destOrd="0" presId="urn:microsoft.com/office/officeart/2005/8/layout/target3"/>
    <dgm:cxn modelId="{A5E1325D-7E4F-42AE-AE74-E6F2A04EFF62}" type="presOf" srcId="{B651F6E3-6281-48DB-9319-2AEAFDAE7572}" destId="{619D679B-A015-4ECF-8348-D1034C574F40}" srcOrd="0" destOrd="0" presId="urn:microsoft.com/office/officeart/2005/8/layout/target3"/>
    <dgm:cxn modelId="{EEC591C9-D0B4-455F-BEA9-89E05D04C3A8}" type="presOf" srcId="{D8197B8C-B260-4A16-BDF4-0947B075E274}" destId="{5A5FFA88-C948-4069-8E93-59FA12366E83}" srcOrd="1" destOrd="0" presId="urn:microsoft.com/office/officeart/2005/8/layout/target3"/>
    <dgm:cxn modelId="{52107672-4265-4F4B-AE1B-7FC830242526}" type="presOf" srcId="{D1D4F407-5343-4D3F-B5B9-D407B03CAEB4}" destId="{D005CE8C-CC26-4C3E-AC11-E15060ECD759}" srcOrd="0" destOrd="0" presId="urn:microsoft.com/office/officeart/2005/8/layout/target3"/>
    <dgm:cxn modelId="{025D4EE4-8C09-4920-BD2E-BE249EAEDD05}" type="presOf" srcId="{B651F6E3-6281-48DB-9319-2AEAFDAE7572}" destId="{6BB5E863-4638-4E1D-BFDE-399D028AC4ED}" srcOrd="1" destOrd="0" presId="urn:microsoft.com/office/officeart/2005/8/layout/target3"/>
    <dgm:cxn modelId="{3D12827C-F463-444F-B30A-81E7DD76C436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45DB08BB-4985-495E-9C9E-E74339DA5FCE}" type="presOf" srcId="{D1B46980-6531-4606-95E6-44980827E919}" destId="{6140AFEC-043D-4C43-A2F9-D0F5331DF3A3}" srcOrd="0" destOrd="0" presId="urn:microsoft.com/office/officeart/2005/8/layout/target3"/>
    <dgm:cxn modelId="{BB34EA45-4D36-4898-BB9F-59720A17004E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27E944B-394A-43F8-B97F-3EBB6EDDF0C8}" type="presParOf" srcId="{333A1088-737F-45CB-B68E-254E46348037}" destId="{F5ABB229-8D3B-4694-996A-96F23CF14429}" srcOrd="0" destOrd="0" presId="urn:microsoft.com/office/officeart/2005/8/layout/target3"/>
    <dgm:cxn modelId="{DFF8925C-ED07-421E-9C92-60EFB402A3D1}" type="presParOf" srcId="{333A1088-737F-45CB-B68E-254E46348037}" destId="{F41139FD-01EE-4571-8B17-4FB00FC51163}" srcOrd="1" destOrd="0" presId="urn:microsoft.com/office/officeart/2005/8/layout/target3"/>
    <dgm:cxn modelId="{3F690244-6BDF-4AC2-A3E8-A00D46F28C9E}" type="presParOf" srcId="{333A1088-737F-45CB-B68E-254E46348037}" destId="{D005CE8C-CC26-4C3E-AC11-E15060ECD759}" srcOrd="2" destOrd="0" presId="urn:microsoft.com/office/officeart/2005/8/layout/target3"/>
    <dgm:cxn modelId="{F9F97A7F-5FC1-4EF6-9383-C2E74D888233}" type="presParOf" srcId="{333A1088-737F-45CB-B68E-254E46348037}" destId="{2C702D82-9B77-49B7-9568-BB8EB47C3372}" srcOrd="3" destOrd="0" presId="urn:microsoft.com/office/officeart/2005/8/layout/target3"/>
    <dgm:cxn modelId="{1EC84078-EA2C-466E-BA33-718F66471923}" type="presParOf" srcId="{333A1088-737F-45CB-B68E-254E46348037}" destId="{A52A0455-90FF-4808-ABD0-F02540D31D5A}" srcOrd="4" destOrd="0" presId="urn:microsoft.com/office/officeart/2005/8/layout/target3"/>
    <dgm:cxn modelId="{A3E7A9E5-72FE-4011-A80E-4B81D044DF63}" type="presParOf" srcId="{333A1088-737F-45CB-B68E-254E46348037}" destId="{6140AFEC-043D-4C43-A2F9-D0F5331DF3A3}" srcOrd="5" destOrd="0" presId="urn:microsoft.com/office/officeart/2005/8/layout/target3"/>
    <dgm:cxn modelId="{78662905-32A3-44DA-BD0A-C707BFC30E95}" type="presParOf" srcId="{333A1088-737F-45CB-B68E-254E46348037}" destId="{9358AC05-5D7D-4327-9F80-1AD486AEA664}" srcOrd="6" destOrd="0" presId="urn:microsoft.com/office/officeart/2005/8/layout/target3"/>
    <dgm:cxn modelId="{2698898A-8DE2-4983-BE16-496A9E93A363}" type="presParOf" srcId="{333A1088-737F-45CB-B68E-254E46348037}" destId="{313FC574-E1CD-4FB4-B054-0B805CE0447D}" srcOrd="7" destOrd="0" presId="urn:microsoft.com/office/officeart/2005/8/layout/target3"/>
    <dgm:cxn modelId="{505D9C23-396F-4349-A4E3-92BB70D73384}" type="presParOf" srcId="{333A1088-737F-45CB-B68E-254E46348037}" destId="{619D679B-A015-4ECF-8348-D1034C574F40}" srcOrd="8" destOrd="0" presId="urn:microsoft.com/office/officeart/2005/8/layout/target3"/>
    <dgm:cxn modelId="{A8E4DC04-1829-4BB0-9105-D7C503326F3E}" type="presParOf" srcId="{333A1088-737F-45CB-B68E-254E46348037}" destId="{322283A8-4A27-4CDA-BAE3-F381106A9174}" srcOrd="9" destOrd="0" presId="urn:microsoft.com/office/officeart/2005/8/layout/target3"/>
    <dgm:cxn modelId="{4A2F75A3-211D-446C-B0AB-FF836C6D82EC}" type="presParOf" srcId="{333A1088-737F-45CB-B68E-254E46348037}" destId="{FFC9F71D-1B4F-4AD9-A4A6-86ADEFC8AF5C}" srcOrd="10" destOrd="0" presId="urn:microsoft.com/office/officeart/2005/8/layout/target3"/>
    <dgm:cxn modelId="{CABB71C0-2761-4967-B3EF-628D127B0B50}" type="presParOf" srcId="{333A1088-737F-45CB-B68E-254E46348037}" destId="{25B08C86-7E15-44DC-BE7F-FFB55DD49D12}" srcOrd="11" destOrd="0" presId="urn:microsoft.com/office/officeart/2005/8/layout/target3"/>
    <dgm:cxn modelId="{98A0E280-3002-4325-BA32-AC262B14DD15}" type="presParOf" srcId="{333A1088-737F-45CB-B68E-254E46348037}" destId="{76644BE8-9D7C-4C09-B250-3D10AF48CBB7}" srcOrd="12" destOrd="0" presId="urn:microsoft.com/office/officeart/2005/8/layout/target3"/>
    <dgm:cxn modelId="{F6AAB5D9-7037-4DCF-A2BB-7491DF89C1C4}" type="presParOf" srcId="{333A1088-737F-45CB-B68E-254E46348037}" destId="{EE85B701-7295-41C0-BA7A-34D3756A2AE6}" srcOrd="13" destOrd="0" presId="urn:microsoft.com/office/officeart/2005/8/layout/target3"/>
    <dgm:cxn modelId="{AF4C6897-0A77-4056-A11A-2AC509068047}" type="presParOf" srcId="{333A1088-737F-45CB-B68E-254E46348037}" destId="{8BEBB6EC-1DAA-4CAC-8A25-BC0FCBD5DBD5}" srcOrd="14" destOrd="0" presId="urn:microsoft.com/office/officeart/2005/8/layout/target3"/>
    <dgm:cxn modelId="{7DAFD507-175F-4ED7-8EF4-413F3A894D4C}" type="presParOf" srcId="{333A1088-737F-45CB-B68E-254E46348037}" destId="{AED2198E-93D5-4001-81B4-73124B309672}" srcOrd="15" destOrd="0" presId="urn:microsoft.com/office/officeart/2005/8/layout/target3"/>
    <dgm:cxn modelId="{E807A4DA-C4D3-47B4-A102-A9488721B202}" type="presParOf" srcId="{333A1088-737F-45CB-B68E-254E46348037}" destId="{2BE915AB-18AA-4053-B92C-3BFC9ED204BB}" srcOrd="16" destOrd="0" presId="urn:microsoft.com/office/officeart/2005/8/layout/target3"/>
    <dgm:cxn modelId="{8C1A64E8-28E0-498A-B8B8-1EF6F1E80E69}" type="presParOf" srcId="{333A1088-737F-45CB-B68E-254E46348037}" destId="{6BB5E863-4638-4E1D-BFDE-399D028AC4ED}" srcOrd="17" destOrd="0" presId="urn:microsoft.com/office/officeart/2005/8/layout/target3"/>
    <dgm:cxn modelId="{50AFC6CB-02F4-425D-8AEB-3E388069D2F6}" type="presParOf" srcId="{333A1088-737F-45CB-B68E-254E46348037}" destId="{5A5FFA88-C948-4069-8E93-59FA12366E83}" srcOrd="18" destOrd="0" presId="urn:microsoft.com/office/officeart/2005/8/layout/target3"/>
    <dgm:cxn modelId="{CF42ACE2-33CB-433B-A4B4-BE5D3A5506A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 ŠKOLY: Základní škola Strančice, okres Praha - východ</a:t>
          </a:r>
          <a:endParaRPr lang="cs-CZ" sz="16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AUTOR: Mgr. Lenka Kulhavá</a:t>
          </a:r>
          <a:endParaRPr lang="cs-CZ" sz="16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NÁZEV: VY_32_INOVACE_3.2.2.2 O 05</a:t>
          </a:r>
          <a:endParaRPr lang="cs-CZ" sz="16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TEMA: ANGLIČTINA</a:t>
          </a:r>
          <a:endParaRPr lang="cs-CZ" sz="16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ČÍSLO PROJEKTU: </a:t>
          </a:r>
          <a:endParaRPr lang="cs-CZ" sz="16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A6F12D-29ED-41DC-8C37-8C27A3E2AFEA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492FA0-F2A9-4472-B776-0DDC7B1AA8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16727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492FA0-F2A9-4472-B776-0DDC7B1AA8A0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37080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1F977-0B2D-4886-908F-A0404466F61B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9D9A4D-257E-4494-A5EB-E8CE31DE29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73755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1F977-0B2D-4886-908F-A0404466F61B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9D9A4D-257E-4494-A5EB-E8CE31DE29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89534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1F977-0B2D-4886-908F-A0404466F61B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9D9A4D-257E-4494-A5EB-E8CE31DE29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59858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1F977-0B2D-4886-908F-A0404466F61B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9D9A4D-257E-4494-A5EB-E8CE31DE29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04222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1F977-0B2D-4886-908F-A0404466F61B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9D9A4D-257E-4494-A5EB-E8CE31DE29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54486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1F977-0B2D-4886-908F-A0404466F61B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9D9A4D-257E-4494-A5EB-E8CE31DE29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68276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1F977-0B2D-4886-908F-A0404466F61B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9D9A4D-257E-4494-A5EB-E8CE31DE29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96083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1F977-0B2D-4886-908F-A0404466F61B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9D9A4D-257E-4494-A5EB-E8CE31DE29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57793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1F977-0B2D-4886-908F-A0404466F61B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9D9A4D-257E-4494-A5EB-E8CE31DE29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83000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1F977-0B2D-4886-908F-A0404466F61B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9D9A4D-257E-4494-A5EB-E8CE31DE29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36916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1F977-0B2D-4886-908F-A0404466F61B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9D9A4D-257E-4494-A5EB-E8CE31DE29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34020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E1F977-0B2D-4886-908F-A0404466F61B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9D9A4D-257E-4494-A5EB-E8CE31DE29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92816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3479562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</p:spTree>
    <p:extLst>
      <p:ext uri="{BB962C8B-B14F-4D97-AF65-F5344CB8AC3E}">
        <p14:creationId xmlns:p14="http://schemas.microsoft.com/office/powerpoint/2010/main" val="3509013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04664"/>
            <a:ext cx="6656784" cy="6048672"/>
          </a:xfrm>
          <a:solidFill>
            <a:schemeClr val="bg2">
              <a:lumMod val="75000"/>
            </a:schemeClr>
          </a:solidFill>
          <a:ln w="57150">
            <a:solidFill>
              <a:schemeClr val="bg1"/>
            </a:solidFill>
          </a:ln>
        </p:spPr>
        <p:txBody>
          <a:bodyPr>
            <a:normAutofit/>
          </a:bodyPr>
          <a:lstStyle/>
          <a:p>
            <a:pPr algn="l"/>
            <a:r>
              <a:rPr lang="cs-CZ" sz="2400" b="1" u="sng" dirty="0" smtClean="0">
                <a:solidFill>
                  <a:schemeClr val="tx1"/>
                </a:solidFill>
              </a:rPr>
              <a:t>Anotace</a:t>
            </a:r>
            <a:r>
              <a:rPr lang="cs-CZ" sz="2000" dirty="0" smtClean="0">
                <a:solidFill>
                  <a:schemeClr val="tx1"/>
                </a:solidFill>
              </a:rPr>
              <a:t>: </a:t>
            </a:r>
          </a:p>
          <a:p>
            <a:pPr marL="342900" indent="-342900" algn="l">
              <a:buFont typeface="Courier New" pitchFamily="49" charset="0"/>
              <a:buChar char="o"/>
            </a:pPr>
            <a:r>
              <a:rPr lang="cs-CZ" sz="2400" dirty="0" smtClean="0">
                <a:solidFill>
                  <a:schemeClr val="tx1"/>
                </a:solidFill>
              </a:rPr>
              <a:t>Prezentace je určena žákům 8. a 9. tříd. Je určena k seznámení, příp. k zopakování  učiva týkajícího se vánočních zvyků v anglicky mluvících zemích.</a:t>
            </a:r>
          </a:p>
          <a:p>
            <a:pPr marL="342900" indent="-342900" algn="l">
              <a:buFont typeface="Courier New" pitchFamily="49" charset="0"/>
              <a:buChar char="o"/>
            </a:pPr>
            <a:r>
              <a:rPr lang="cs-CZ" sz="2400" dirty="0" smtClean="0">
                <a:solidFill>
                  <a:schemeClr val="tx1"/>
                </a:solidFill>
              </a:rPr>
              <a:t>Nejdříve se žáci seznámí s pojmem Vánoce a s vánočními zvyky ve Velké Británii od 24.prosince do 1. ledna.</a:t>
            </a:r>
          </a:p>
          <a:p>
            <a:pPr marL="342900" indent="-342900" algn="l">
              <a:buFont typeface="Courier New" pitchFamily="49" charset="0"/>
              <a:buChar char="o"/>
            </a:pPr>
            <a:r>
              <a:rPr lang="cs-CZ" sz="2400" dirty="0" smtClean="0">
                <a:solidFill>
                  <a:schemeClr val="tx1"/>
                </a:solidFill>
              </a:rPr>
              <a:t>Ve snímku 7 mají uvést anglické názvy všech pěti uvedených dní.  </a:t>
            </a:r>
          </a:p>
          <a:p>
            <a:pPr marL="342900" indent="-342900" algn="l">
              <a:buFont typeface="Courier New" pitchFamily="49" charset="0"/>
              <a:buChar char="o"/>
            </a:pPr>
            <a:r>
              <a:rPr lang="cs-CZ" sz="2400" dirty="0" smtClean="0">
                <a:solidFill>
                  <a:schemeClr val="tx1"/>
                </a:solidFill>
              </a:rPr>
              <a:t>Na závěr si mohou vyzkoušet vánoční kvíz.</a:t>
            </a:r>
          </a:p>
          <a:p>
            <a:pPr marL="342900" indent="-342900" algn="l">
              <a:buFont typeface="Courier New" pitchFamily="49" charset="0"/>
              <a:buChar char="o"/>
            </a:pPr>
            <a:r>
              <a:rPr lang="cs-CZ" sz="2400" dirty="0" smtClean="0">
                <a:solidFill>
                  <a:schemeClr val="tx1"/>
                </a:solidFill>
              </a:rPr>
              <a:t>Prezentaci lze ukončit rozhovorem se žáky o Vánocích v GB nebo  se lze vrátit ke snímku 7 a žáci mohou popisovat jednotlivé vánoční dny a zvyky, které je provázejí.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9019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6cípá hvězda 4"/>
          <p:cNvSpPr/>
          <p:nvPr/>
        </p:nvSpPr>
        <p:spPr>
          <a:xfrm>
            <a:off x="7956376" y="332656"/>
            <a:ext cx="914400" cy="914400"/>
          </a:xfrm>
          <a:prstGeom prst="star6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Čtyřcípá hvězda 5"/>
          <p:cNvSpPr/>
          <p:nvPr/>
        </p:nvSpPr>
        <p:spPr>
          <a:xfrm>
            <a:off x="1500808" y="620688"/>
            <a:ext cx="914400" cy="914400"/>
          </a:xfrm>
          <a:prstGeom prst="star4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Stužka zahnutá nahoru 9"/>
          <p:cNvSpPr/>
          <p:nvPr/>
        </p:nvSpPr>
        <p:spPr>
          <a:xfrm>
            <a:off x="0" y="1916832"/>
            <a:ext cx="9087513" cy="3302576"/>
          </a:xfrm>
          <a:prstGeom prst="ellipseRibbon2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429000"/>
            <a:ext cx="6400800" cy="1752600"/>
          </a:xfrm>
        </p:spPr>
        <p:txBody>
          <a:bodyPr/>
          <a:lstStyle/>
          <a:p>
            <a:r>
              <a:rPr lang="cs-CZ" i="1" dirty="0" smtClean="0">
                <a:solidFill>
                  <a:srgbClr val="FFC000"/>
                </a:solidFill>
              </a:rPr>
              <a:t>Lenka Kulhavá</a:t>
            </a:r>
            <a:endParaRPr lang="cs-CZ" i="1" dirty="0">
              <a:solidFill>
                <a:srgbClr val="FFC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i="1" dirty="0" smtClean="0">
                <a:solidFill>
                  <a:srgbClr val="FFFF00"/>
                </a:solidFill>
              </a:rPr>
              <a:t>CHRISTMAS 1</a:t>
            </a:r>
            <a:endParaRPr lang="cs-CZ" i="1" dirty="0">
              <a:solidFill>
                <a:srgbClr val="FFFF00"/>
              </a:solidFill>
            </a:endParaRPr>
          </a:p>
        </p:txBody>
      </p:sp>
      <p:sp>
        <p:nvSpPr>
          <p:cNvPr id="8" name="Pěticípá hvězda 7"/>
          <p:cNvSpPr/>
          <p:nvPr/>
        </p:nvSpPr>
        <p:spPr>
          <a:xfrm>
            <a:off x="4086556" y="5247892"/>
            <a:ext cx="914400" cy="914400"/>
          </a:xfrm>
          <a:prstGeom prst="star5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Čtyřcípá hvězda 10"/>
          <p:cNvSpPr/>
          <p:nvPr/>
        </p:nvSpPr>
        <p:spPr>
          <a:xfrm>
            <a:off x="64096" y="969876"/>
            <a:ext cx="1893912" cy="1893912"/>
          </a:xfrm>
          <a:prstGeom prst="star4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Čtyřcípá hvězda 11"/>
          <p:cNvSpPr/>
          <p:nvPr/>
        </p:nvSpPr>
        <p:spPr>
          <a:xfrm>
            <a:off x="2339752" y="2060848"/>
            <a:ext cx="914400" cy="914400"/>
          </a:xfrm>
          <a:prstGeom prst="star4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22811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 bwMode="auto">
          <a:xfrm>
            <a:off x="0" y="-27384"/>
            <a:ext cx="9206849" cy="6912347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>
              <a:solidFill>
                <a:srgbClr val="FF0000"/>
              </a:solidFill>
            </a:endParaRPr>
          </a:p>
          <a:p>
            <a:pPr algn="ctr"/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55776" y="1247056"/>
            <a:ext cx="5857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473928" y="375570"/>
            <a:ext cx="7296158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CHRISTMAS </a:t>
            </a:r>
            <a:r>
              <a:rPr lang="cs-CZ" sz="2800" b="1" i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</a:t>
            </a:r>
            <a:r>
              <a:rPr lang="cs-CZ" sz="28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i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sz="28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i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day</a:t>
            </a:r>
            <a:r>
              <a:rPr lang="cs-CZ" sz="28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i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when</a:t>
            </a:r>
            <a:r>
              <a:rPr lang="cs-CZ" sz="28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Christ </a:t>
            </a:r>
            <a:r>
              <a:rPr lang="cs-CZ" sz="2800" b="1" i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was</a:t>
            </a:r>
            <a:r>
              <a:rPr lang="cs-CZ" sz="28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i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born</a:t>
            </a:r>
            <a:r>
              <a:rPr lang="cs-CZ" sz="28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cs-CZ" sz="2800" b="1" i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It</a:t>
            </a:r>
            <a:r>
              <a:rPr lang="cs-CZ" sz="28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i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</a:t>
            </a:r>
            <a:r>
              <a:rPr lang="cs-CZ" sz="28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i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sz="28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i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biggest</a:t>
            </a:r>
            <a:r>
              <a:rPr lang="cs-CZ" sz="28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festival </a:t>
            </a:r>
            <a:r>
              <a:rPr lang="cs-CZ" sz="2800" b="1" i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of</a:t>
            </a:r>
            <a:r>
              <a:rPr lang="cs-CZ" sz="28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i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sz="28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i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year</a:t>
            </a:r>
            <a:r>
              <a:rPr lang="cs-CZ" sz="28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</a:p>
          <a:p>
            <a:r>
              <a:rPr lang="en-US" sz="28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Xmas</a:t>
            </a:r>
            <a:r>
              <a:rPr lang="en-US" sz="2800" b="1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also mean</a:t>
            </a:r>
            <a:r>
              <a:rPr lang="cs-CZ" sz="2800" b="1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en-US" sz="2800" b="1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Christmas</a:t>
            </a:r>
            <a:r>
              <a:rPr lang="cs-CZ" sz="2800" b="1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r>
              <a:rPr lang="en-US" sz="2800" b="1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The name Christmas comes from the Mass of Christ</a:t>
            </a:r>
            <a:r>
              <a:rPr lang="cs-CZ" sz="2800" b="1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2800" b="1" i="1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US" sz="28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night of the </a:t>
            </a:r>
            <a:r>
              <a:rPr lang="en-US" sz="2800" b="1" i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24th is </a:t>
            </a:r>
            <a:r>
              <a:rPr lang="en-US" sz="28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quiet time which is usually spent with the family and very close friends, talking and drinking wine and eating too many sweets. </a:t>
            </a:r>
            <a:r>
              <a:rPr lang="cs-CZ" sz="2800" b="1" i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It´s</a:t>
            </a:r>
            <a:r>
              <a:rPr lang="cs-CZ" sz="28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i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called</a:t>
            </a:r>
            <a:r>
              <a:rPr lang="cs-CZ" sz="28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i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Christmas</a:t>
            </a:r>
            <a:r>
              <a:rPr lang="cs-CZ" sz="28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i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Eve</a:t>
            </a:r>
            <a:r>
              <a:rPr lang="cs-CZ" sz="28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cs-CZ" sz="2800" b="1" i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Children</a:t>
            </a:r>
            <a:r>
              <a:rPr lang="cs-CZ" sz="2800" b="1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i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believe</a:t>
            </a:r>
            <a:r>
              <a:rPr lang="cs-CZ" sz="2800" b="1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i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that</a:t>
            </a:r>
            <a:r>
              <a:rPr lang="cs-CZ" sz="2800" b="1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i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Father</a:t>
            </a:r>
            <a:r>
              <a:rPr lang="cs-CZ" sz="2800" b="1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i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Christmas</a:t>
            </a:r>
            <a:r>
              <a:rPr lang="cs-CZ" sz="2800" b="1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 </a:t>
            </a:r>
            <a:r>
              <a:rPr lang="cs-CZ" sz="2800" b="1" i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</a:t>
            </a:r>
            <a:r>
              <a:rPr lang="cs-CZ" sz="2800" b="1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Santa </a:t>
            </a:r>
            <a:r>
              <a:rPr lang="cs-CZ" sz="2800" b="1" i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Claus</a:t>
            </a:r>
            <a:r>
              <a:rPr lang="cs-CZ" sz="2800" b="1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</a:t>
            </a:r>
            <a:r>
              <a:rPr lang="cs-CZ" sz="2800" b="1" i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comes</a:t>
            </a:r>
            <a:r>
              <a:rPr lang="cs-CZ" sz="2800" b="1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on his </a:t>
            </a:r>
            <a:r>
              <a:rPr lang="cs-CZ" sz="2800" b="1" i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sledge</a:t>
            </a:r>
            <a:r>
              <a:rPr lang="cs-CZ" sz="2800" b="1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i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pulled</a:t>
            </a:r>
            <a:r>
              <a:rPr lang="cs-CZ" sz="2800" b="1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by his </a:t>
            </a:r>
            <a:r>
              <a:rPr lang="cs-CZ" sz="2800" b="1" i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reindeer</a:t>
            </a:r>
            <a:r>
              <a:rPr lang="cs-CZ" sz="28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</a:t>
            </a:r>
            <a:r>
              <a:rPr lang="cs-CZ" sz="2800" b="1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i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enters</a:t>
            </a:r>
            <a:r>
              <a:rPr lang="cs-CZ" sz="2800" b="1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i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sz="2800" b="1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house </a:t>
            </a:r>
            <a:r>
              <a:rPr lang="cs-CZ" sz="2800" b="1" i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through</a:t>
            </a:r>
            <a:r>
              <a:rPr lang="cs-CZ" sz="2800" b="1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i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sz="2800" b="1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i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chimney</a:t>
            </a:r>
            <a:r>
              <a:rPr lang="cs-CZ" sz="2800" b="1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and </a:t>
            </a:r>
            <a:r>
              <a:rPr lang="cs-CZ" sz="2800" b="1" i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puts</a:t>
            </a:r>
            <a:r>
              <a:rPr lang="cs-CZ" sz="2800" b="1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i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sz="2800" b="1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i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children´s</a:t>
            </a:r>
            <a:r>
              <a:rPr lang="cs-CZ" sz="2800" b="1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i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presents</a:t>
            </a:r>
            <a:r>
              <a:rPr lang="cs-CZ" sz="2800" b="1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i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into</a:t>
            </a:r>
            <a:r>
              <a:rPr lang="cs-CZ" sz="2800" b="1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i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their</a:t>
            </a:r>
            <a:r>
              <a:rPr lang="cs-CZ" sz="2800" b="1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i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stockings</a:t>
            </a:r>
            <a:r>
              <a:rPr lang="cs-CZ" sz="2800" b="1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r>
              <a:rPr lang="en-US" sz="2800" dirty="0" smtClean="0">
                <a:solidFill>
                  <a:srgbClr val="FFFF00"/>
                </a:solidFill>
              </a:rPr>
              <a:t> </a:t>
            </a:r>
            <a:r>
              <a:rPr lang="en-US" sz="2800" b="1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Father Christmas comes when everyone's asleep</a:t>
            </a:r>
            <a:r>
              <a:rPr lang="cs-CZ" sz="2800" b="1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endParaRPr lang="cs-CZ" sz="2800" b="1" i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Čtyřcípá hvězda 7"/>
          <p:cNvSpPr/>
          <p:nvPr/>
        </p:nvSpPr>
        <p:spPr>
          <a:xfrm>
            <a:off x="551719" y="375570"/>
            <a:ext cx="761309" cy="761309"/>
          </a:xfrm>
          <a:prstGeom prst="star4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Čtyřcípá hvězda 8"/>
          <p:cNvSpPr/>
          <p:nvPr/>
        </p:nvSpPr>
        <p:spPr>
          <a:xfrm>
            <a:off x="541983" y="1916832"/>
            <a:ext cx="761309" cy="761309"/>
          </a:xfrm>
          <a:prstGeom prst="star4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Čtyřcípá hvězda 9"/>
          <p:cNvSpPr/>
          <p:nvPr/>
        </p:nvSpPr>
        <p:spPr>
          <a:xfrm>
            <a:off x="504538" y="3645024"/>
            <a:ext cx="761309" cy="761309"/>
          </a:xfrm>
          <a:prstGeom prst="star4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7701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 bwMode="auto">
          <a:xfrm>
            <a:off x="0" y="-27384"/>
            <a:ext cx="9206849" cy="6912347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55776" y="1247056"/>
            <a:ext cx="5857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473928" y="375570"/>
            <a:ext cx="7296158" cy="71096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Christmas is celebrated on the 25th of December</a:t>
            </a:r>
            <a:r>
              <a:rPr lang="cs-CZ" sz="24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cs-CZ" sz="2400" b="1" i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sz="24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i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day</a:t>
            </a:r>
            <a:r>
              <a:rPr lang="cs-CZ" sz="24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i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</a:t>
            </a:r>
            <a:r>
              <a:rPr lang="cs-CZ" sz="24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i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called</a:t>
            </a:r>
            <a:r>
              <a:rPr lang="cs-CZ" sz="24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i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Christmas</a:t>
            </a:r>
            <a:r>
              <a:rPr lang="cs-CZ" sz="24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i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Day</a:t>
            </a:r>
            <a:r>
              <a:rPr lang="cs-CZ" sz="24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r>
              <a:rPr lang="en-US" sz="24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This is when it gets to the fun part - opening presents! </a:t>
            </a:r>
            <a:endParaRPr lang="cs-CZ" sz="2400" b="1" i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b="1" i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sz="24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i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dinner</a:t>
            </a:r>
            <a:r>
              <a:rPr lang="cs-CZ" sz="24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on </a:t>
            </a:r>
            <a:r>
              <a:rPr lang="cs-CZ" sz="2400" b="1" i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Christmas</a:t>
            </a:r>
            <a:r>
              <a:rPr lang="cs-CZ" sz="24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i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day</a:t>
            </a:r>
            <a:r>
              <a:rPr lang="cs-CZ" sz="24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i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</a:t>
            </a:r>
            <a:r>
              <a:rPr lang="cs-CZ" sz="24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i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sz="24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most </a:t>
            </a:r>
            <a:r>
              <a:rPr lang="cs-CZ" sz="2400" b="1" i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important</a:t>
            </a:r>
            <a:r>
              <a:rPr lang="cs-CZ" sz="24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i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meal</a:t>
            </a:r>
            <a:r>
              <a:rPr lang="cs-CZ" sz="24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i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of</a:t>
            </a:r>
            <a:r>
              <a:rPr lang="cs-CZ" sz="24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i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sz="24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i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year</a:t>
            </a:r>
            <a:r>
              <a:rPr lang="cs-CZ" sz="24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cs-CZ" sz="2400" b="1" i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sz="24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i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British</a:t>
            </a:r>
            <a:r>
              <a:rPr lang="cs-CZ" sz="24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i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usually</a:t>
            </a:r>
            <a:r>
              <a:rPr lang="cs-CZ" sz="24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i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have</a:t>
            </a:r>
            <a:r>
              <a:rPr lang="cs-CZ" sz="24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i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roast</a:t>
            </a:r>
            <a:r>
              <a:rPr lang="cs-CZ" sz="24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i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turkey</a:t>
            </a:r>
            <a:r>
              <a:rPr lang="cs-CZ" sz="24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sz="24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served with a lot of vegetables, like </a:t>
            </a:r>
            <a:r>
              <a:rPr lang="cs-CZ" sz="2400" b="1" i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roast</a:t>
            </a:r>
            <a:r>
              <a:rPr lang="cs-CZ" sz="24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sz="24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potatoes, turnips, cauliflower and broccoli, with gravy, mint or cranberry sauce</a:t>
            </a:r>
            <a:r>
              <a:rPr lang="cs-CZ" sz="24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i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followed</a:t>
            </a:r>
            <a:r>
              <a:rPr lang="cs-CZ" sz="24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by </a:t>
            </a:r>
            <a:r>
              <a:rPr lang="cs-CZ" sz="2400" b="1" i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Christmas</a:t>
            </a:r>
            <a:r>
              <a:rPr lang="cs-CZ" sz="24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i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pudding</a:t>
            </a:r>
            <a:r>
              <a:rPr lang="cs-CZ" sz="24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</a:t>
            </a:r>
            <a:r>
              <a:rPr lang="cs-CZ" sz="2400" b="1" i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plum</a:t>
            </a:r>
            <a:r>
              <a:rPr lang="cs-CZ" sz="24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i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pudding</a:t>
            </a:r>
            <a:r>
              <a:rPr lang="cs-CZ" sz="24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).</a:t>
            </a:r>
          </a:p>
          <a:p>
            <a:r>
              <a:rPr lang="en-US" sz="2400" b="1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Christmas dinners in England </a:t>
            </a:r>
            <a:r>
              <a:rPr lang="cs-CZ" sz="2400" b="1" i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have</a:t>
            </a:r>
            <a:r>
              <a:rPr lang="en-US" sz="2400" b="1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to come with Christmas crackers - they are tubes of cardboard that look like sweets.</a:t>
            </a:r>
            <a:r>
              <a:rPr lang="en-US" sz="2400" dirty="0" smtClean="0"/>
              <a:t> </a:t>
            </a:r>
            <a:r>
              <a:rPr lang="en-US" sz="2400" b="1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 open them you need to pull the two ends apart and that's when they should open with a little bang!</a:t>
            </a:r>
            <a:endParaRPr lang="cs-CZ" sz="2400" b="1" i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US" sz="2400" b="1" i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Boxing </a:t>
            </a:r>
            <a:r>
              <a:rPr lang="en-US" sz="24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Day</a:t>
            </a:r>
            <a:r>
              <a:rPr lang="cs-CZ" sz="24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sz="24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comes</a:t>
            </a:r>
            <a:r>
              <a:rPr lang="cs-CZ" sz="24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r>
              <a:rPr lang="en-US" sz="2400" b="1" i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fter</a:t>
            </a:r>
            <a:r>
              <a:rPr lang="en-US" sz="24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Christmas </a:t>
            </a:r>
            <a:r>
              <a:rPr lang="cs-CZ" sz="24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  <a:r>
              <a:rPr lang="en-US" sz="24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ay. Boxing day comes from the word "box". In the old days, people went around to other people's houses on </a:t>
            </a:r>
            <a:r>
              <a:rPr lang="en-US" sz="2400" b="1" i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</a:t>
            </a:r>
            <a:r>
              <a:rPr lang="cs-CZ" sz="2400" b="1" i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at</a:t>
            </a:r>
            <a:r>
              <a:rPr lang="en-US" sz="24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i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day</a:t>
            </a:r>
            <a:r>
              <a:rPr lang="cs-CZ" sz="24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sz="24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asking for food</a:t>
            </a:r>
            <a:r>
              <a:rPr lang="cs-CZ" sz="24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sz="24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 money</a:t>
            </a:r>
            <a:r>
              <a:rPr lang="cs-CZ" sz="24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r>
              <a:rPr lang="en-US" sz="24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en-US" sz="24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US" sz="24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en-US" sz="24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sz="2400" b="1" i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Čtyřcípá hvězda 11"/>
          <p:cNvSpPr/>
          <p:nvPr/>
        </p:nvSpPr>
        <p:spPr>
          <a:xfrm>
            <a:off x="541983" y="188640"/>
            <a:ext cx="761309" cy="761309"/>
          </a:xfrm>
          <a:prstGeom prst="star4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Čtyřcípá hvězda 12"/>
          <p:cNvSpPr/>
          <p:nvPr/>
        </p:nvSpPr>
        <p:spPr>
          <a:xfrm>
            <a:off x="532247" y="1412091"/>
            <a:ext cx="761309" cy="761309"/>
          </a:xfrm>
          <a:prstGeom prst="star4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Čtyřcípá hvězda 13"/>
          <p:cNvSpPr/>
          <p:nvPr/>
        </p:nvSpPr>
        <p:spPr>
          <a:xfrm>
            <a:off x="532246" y="3169080"/>
            <a:ext cx="761309" cy="761309"/>
          </a:xfrm>
          <a:prstGeom prst="star4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Čtyřcípá hvězda 14"/>
          <p:cNvSpPr/>
          <p:nvPr/>
        </p:nvSpPr>
        <p:spPr>
          <a:xfrm>
            <a:off x="528128" y="5013176"/>
            <a:ext cx="761309" cy="761309"/>
          </a:xfrm>
          <a:prstGeom prst="star4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3623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 bwMode="auto">
          <a:xfrm>
            <a:off x="-62850" y="-18143"/>
            <a:ext cx="9206849" cy="6912347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>
              <a:solidFill>
                <a:srgbClr val="FF0000"/>
              </a:solidFill>
            </a:endParaRPr>
          </a:p>
          <a:p>
            <a:pPr algn="ctr"/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55776" y="1247056"/>
            <a:ext cx="5857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331640" y="220193"/>
            <a:ext cx="7524179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New </a:t>
            </a:r>
            <a:r>
              <a:rPr lang="cs-CZ" sz="2800" b="1" i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Year´s</a:t>
            </a:r>
            <a:r>
              <a:rPr lang="cs-CZ" sz="28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i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Eve</a:t>
            </a:r>
            <a:r>
              <a:rPr lang="cs-CZ" sz="28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 Scotland </a:t>
            </a:r>
            <a:r>
              <a:rPr lang="cs-CZ" sz="2800" b="1" i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</a:t>
            </a:r>
            <a:r>
              <a:rPr lang="cs-CZ" sz="28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i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called</a:t>
            </a:r>
            <a:r>
              <a:rPr lang="cs-CZ" sz="28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i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Hogmanay</a:t>
            </a:r>
            <a:r>
              <a:rPr lang="cs-CZ" sz="28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cs-CZ" sz="2800" b="1" i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All</a:t>
            </a:r>
            <a:r>
              <a:rPr lang="cs-CZ" sz="28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i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over</a:t>
            </a:r>
            <a:r>
              <a:rPr lang="cs-CZ" sz="28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r>
              <a:rPr lang="cs-CZ" sz="2800" b="1" i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Britain</a:t>
            </a:r>
            <a:r>
              <a:rPr lang="cs-CZ" sz="28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i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there</a:t>
            </a:r>
            <a:r>
              <a:rPr lang="cs-CZ" sz="28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are </a:t>
            </a:r>
            <a:r>
              <a:rPr lang="cs-CZ" sz="2800" b="1" i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parties</a:t>
            </a:r>
            <a:r>
              <a:rPr lang="cs-CZ" sz="28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sz="2800" b="1" i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fireworks</a:t>
            </a:r>
            <a:r>
              <a:rPr lang="cs-CZ" sz="28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sz="2800" b="1" i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singing</a:t>
            </a:r>
            <a:r>
              <a:rPr lang="cs-CZ" sz="28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and dancing. As </a:t>
            </a:r>
            <a:r>
              <a:rPr lang="cs-CZ" sz="2800" b="1" i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sz="28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i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clock</a:t>
            </a:r>
            <a:r>
              <a:rPr lang="cs-CZ" sz="28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Big Ben </a:t>
            </a:r>
            <a:r>
              <a:rPr lang="cs-CZ" sz="2800" b="1" i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strikes</a:t>
            </a:r>
            <a:r>
              <a:rPr lang="cs-CZ" sz="28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i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midnight</a:t>
            </a:r>
            <a:r>
              <a:rPr lang="cs-CZ" sz="28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sz="2800" b="1" i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people</a:t>
            </a:r>
            <a:r>
              <a:rPr lang="cs-CZ" sz="28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link </a:t>
            </a:r>
            <a:r>
              <a:rPr lang="cs-CZ" sz="2800" b="1" i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arms</a:t>
            </a:r>
            <a:r>
              <a:rPr lang="cs-CZ" sz="28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and </a:t>
            </a:r>
            <a:r>
              <a:rPr lang="cs-CZ" sz="2800" b="1" i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and</a:t>
            </a:r>
            <a:r>
              <a:rPr lang="cs-CZ" sz="28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i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sing</a:t>
            </a:r>
            <a:r>
              <a:rPr lang="cs-CZ" sz="28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song </a:t>
            </a:r>
            <a:r>
              <a:rPr lang="cs-CZ" sz="2800" b="1" i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called</a:t>
            </a:r>
            <a:r>
              <a:rPr lang="cs-CZ" sz="28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i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Auld</a:t>
            </a:r>
            <a:r>
              <a:rPr lang="cs-CZ" sz="28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</a:t>
            </a:r>
            <a:r>
              <a:rPr lang="cs-CZ" sz="28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ang Syne. </a:t>
            </a:r>
            <a:r>
              <a:rPr lang="cs-CZ" sz="2800" b="1" i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It</a:t>
            </a:r>
            <a:r>
              <a:rPr lang="cs-CZ" sz="28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i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reminds</a:t>
            </a:r>
            <a:r>
              <a:rPr lang="cs-CZ" sz="28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i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them</a:t>
            </a:r>
            <a:r>
              <a:rPr lang="cs-CZ" sz="28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i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of</a:t>
            </a:r>
            <a:r>
              <a:rPr lang="cs-CZ" sz="28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i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old</a:t>
            </a:r>
            <a:r>
              <a:rPr lang="cs-CZ" sz="28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and </a:t>
            </a:r>
            <a:r>
              <a:rPr lang="cs-CZ" sz="2800" b="1" i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new</a:t>
            </a:r>
            <a:r>
              <a:rPr lang="cs-CZ" sz="28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i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friends</a:t>
            </a:r>
            <a:r>
              <a:rPr lang="cs-CZ" sz="28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r>
              <a:rPr lang="cs-CZ" sz="28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On </a:t>
            </a:r>
            <a:r>
              <a:rPr lang="en-US" sz="28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New year</a:t>
            </a:r>
            <a:r>
              <a:rPr lang="cs-CZ" sz="28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´s </a:t>
            </a:r>
            <a:r>
              <a:rPr lang="cs-CZ" sz="2800" b="1" i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Day</a:t>
            </a:r>
            <a:r>
              <a:rPr lang="en-US" sz="28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i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</a:t>
            </a:r>
            <a:r>
              <a:rPr lang="cs-CZ" sz="2800" b="1" i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</a:t>
            </a:r>
            <a:r>
              <a:rPr lang="cs-CZ" sz="28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i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British</a:t>
            </a:r>
            <a:r>
              <a:rPr lang="cs-CZ" sz="28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i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have</a:t>
            </a:r>
            <a:r>
              <a:rPr lang="cs-CZ" sz="28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</a:t>
            </a:r>
            <a:r>
              <a:rPr lang="cs-CZ" sz="2800" b="1" i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tradition</a:t>
            </a:r>
            <a:r>
              <a:rPr lang="cs-CZ" sz="28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i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of</a:t>
            </a:r>
            <a:r>
              <a:rPr lang="cs-CZ" sz="28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“</a:t>
            </a:r>
            <a:r>
              <a:rPr lang="cs-CZ" sz="2800" b="1" i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first</a:t>
            </a:r>
            <a:r>
              <a:rPr lang="cs-CZ" sz="28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i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footing</a:t>
            </a:r>
            <a:r>
              <a:rPr lang="cs-CZ" sz="28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 – </a:t>
            </a:r>
            <a:r>
              <a:rPr lang="cs-CZ" sz="2800" b="1" i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sz="28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i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first</a:t>
            </a:r>
            <a:r>
              <a:rPr lang="cs-CZ" sz="28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person to enter </a:t>
            </a:r>
            <a:r>
              <a:rPr lang="cs-CZ" sz="2800" b="1" i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sz="28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house </a:t>
            </a:r>
            <a:r>
              <a:rPr lang="cs-CZ" sz="2800" b="1" i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should</a:t>
            </a:r>
            <a:r>
              <a:rPr lang="cs-CZ" sz="28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i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</a:t>
            </a:r>
            <a:r>
              <a:rPr lang="cs-CZ" sz="28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</a:t>
            </a:r>
            <a:r>
              <a:rPr lang="cs-CZ" sz="2800" b="1" i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dark-haired</a:t>
            </a:r>
            <a:r>
              <a:rPr lang="cs-CZ" sz="28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man. </a:t>
            </a:r>
            <a:r>
              <a:rPr lang="cs-CZ" sz="2800" b="1" i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If</a:t>
            </a:r>
            <a:r>
              <a:rPr lang="cs-CZ" sz="28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not, </a:t>
            </a:r>
            <a:r>
              <a:rPr lang="cs-CZ" sz="2800" b="1" i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one</a:t>
            </a:r>
            <a:r>
              <a:rPr lang="cs-CZ" sz="28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i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can</a:t>
            </a:r>
            <a:r>
              <a:rPr lang="cs-CZ" sz="28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i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expect</a:t>
            </a:r>
            <a:r>
              <a:rPr lang="cs-CZ" sz="28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i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bad</a:t>
            </a:r>
            <a:r>
              <a:rPr lang="cs-CZ" sz="28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i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luck</a:t>
            </a:r>
            <a:r>
              <a:rPr lang="cs-CZ" sz="28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in </a:t>
            </a:r>
            <a:r>
              <a:rPr lang="cs-CZ" sz="2800" b="1" i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sz="28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i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coming</a:t>
            </a:r>
            <a:r>
              <a:rPr lang="cs-CZ" sz="28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i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year</a:t>
            </a:r>
            <a:r>
              <a:rPr lang="cs-CZ" sz="28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r>
              <a:rPr lang="en-US" sz="2800" dirty="0" smtClean="0"/>
              <a:t> </a:t>
            </a:r>
            <a:r>
              <a:rPr lang="cs-CZ" sz="2800" b="1" i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People</a:t>
            </a:r>
            <a:r>
              <a:rPr lang="cs-CZ" sz="2800" b="1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in </a:t>
            </a:r>
            <a:r>
              <a:rPr lang="cs-CZ" sz="2800" b="1" i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sz="2800" b="1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UK </a:t>
            </a:r>
            <a:r>
              <a:rPr lang="en-US" sz="2800" b="1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love </a:t>
            </a:r>
            <a:r>
              <a:rPr lang="en-US" sz="28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 </a:t>
            </a:r>
            <a:r>
              <a:rPr lang="en-US" sz="2800" b="1" i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enjoy </a:t>
            </a:r>
            <a:r>
              <a:rPr lang="en-US" sz="2800" b="1" i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every </a:t>
            </a:r>
            <a:r>
              <a:rPr lang="en-US" sz="28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minute of the going year. </a:t>
            </a:r>
            <a:r>
              <a:rPr lang="cs-CZ" sz="28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en-US" sz="2800" b="1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arties, </a:t>
            </a:r>
            <a:r>
              <a:rPr lang="en-US" sz="28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dance and live performances are </a:t>
            </a:r>
            <a:r>
              <a:rPr lang="en-US" sz="2800" b="1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some </a:t>
            </a:r>
            <a:r>
              <a:rPr lang="en-US" sz="28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of the </a:t>
            </a:r>
            <a:r>
              <a:rPr lang="en-US" sz="2800" b="1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events </a:t>
            </a:r>
            <a:r>
              <a:rPr lang="en-US" sz="28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of New </a:t>
            </a:r>
            <a:r>
              <a:rPr lang="en-US" sz="2800" b="1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Year</a:t>
            </a:r>
            <a:r>
              <a:rPr lang="cs-CZ" sz="2800" b="1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r>
              <a:rPr lang="en-US" sz="2800" b="1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sz="2800" b="1" i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Čtyřcípá hvězda 10"/>
          <p:cNvSpPr/>
          <p:nvPr/>
        </p:nvSpPr>
        <p:spPr>
          <a:xfrm>
            <a:off x="323528" y="220193"/>
            <a:ext cx="761309" cy="761309"/>
          </a:xfrm>
          <a:prstGeom prst="star4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Čtyřcípá hvězda 11"/>
          <p:cNvSpPr/>
          <p:nvPr/>
        </p:nvSpPr>
        <p:spPr>
          <a:xfrm>
            <a:off x="323527" y="2676721"/>
            <a:ext cx="761309" cy="761309"/>
          </a:xfrm>
          <a:prstGeom prst="star4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3759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 bwMode="auto">
          <a:xfrm>
            <a:off x="-62850" y="-18143"/>
            <a:ext cx="9206849" cy="6912347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>
              <a:solidFill>
                <a:srgbClr val="FF0000"/>
              </a:solidFill>
            </a:endParaRPr>
          </a:p>
          <a:p>
            <a:pPr algn="ctr"/>
            <a:endParaRPr lang="cs-CZ" dirty="0"/>
          </a:p>
        </p:txBody>
      </p:sp>
      <p:sp>
        <p:nvSpPr>
          <p:cNvPr id="3" name="6cípá hvězda 2"/>
          <p:cNvSpPr/>
          <p:nvPr/>
        </p:nvSpPr>
        <p:spPr>
          <a:xfrm>
            <a:off x="7956376" y="332656"/>
            <a:ext cx="914400" cy="914400"/>
          </a:xfrm>
          <a:prstGeom prst="star6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Čtyřcípá hvězda 4"/>
          <p:cNvSpPr/>
          <p:nvPr/>
        </p:nvSpPr>
        <p:spPr>
          <a:xfrm>
            <a:off x="1500808" y="94362"/>
            <a:ext cx="914400" cy="914400"/>
          </a:xfrm>
          <a:prstGeom prst="star4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2555776" y="1247056"/>
            <a:ext cx="5857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 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Lenka\Desktop\christmas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0581" y="1077888"/>
            <a:ext cx="6350000" cy="4787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 flipH="1">
            <a:off x="4489889" y="2024189"/>
            <a:ext cx="28346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Christmas</a:t>
            </a:r>
            <a:r>
              <a:rPr lang="cs-CZ" sz="24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r>
              <a:rPr lang="cs-CZ" sz="2400" b="1" i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Eve</a:t>
            </a:r>
            <a:endParaRPr lang="cs-CZ" sz="2400" b="1" i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481195" y="2632955"/>
            <a:ext cx="20425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Christmas</a:t>
            </a:r>
            <a:r>
              <a:rPr lang="cs-CZ" sz="24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i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Day</a:t>
            </a:r>
            <a:endParaRPr lang="cs-CZ" sz="2400" b="1" i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540574" y="3155365"/>
            <a:ext cx="24076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Boxing </a:t>
            </a:r>
            <a:r>
              <a:rPr lang="cs-CZ" sz="2400" b="1" i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Day</a:t>
            </a:r>
            <a:endParaRPr lang="cs-CZ" sz="2400" b="1" i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540574" y="3804025"/>
            <a:ext cx="22585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New </a:t>
            </a:r>
            <a:r>
              <a:rPr lang="cs-CZ" sz="2400" b="1" i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Year´s</a:t>
            </a:r>
            <a:r>
              <a:rPr lang="cs-CZ" sz="24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i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Eve</a:t>
            </a:r>
            <a:endParaRPr lang="cs-CZ" sz="2400" b="1" i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550624" y="4365104"/>
            <a:ext cx="24076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New </a:t>
            </a:r>
            <a:r>
              <a:rPr lang="cs-CZ" sz="2400" b="1" i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Year´s</a:t>
            </a:r>
            <a:r>
              <a:rPr lang="cs-CZ" sz="24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i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Day</a:t>
            </a:r>
            <a:endParaRPr lang="cs-CZ" sz="2400" b="1" i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Čtyřcípá hvězda 5"/>
          <p:cNvSpPr/>
          <p:nvPr/>
        </p:nvSpPr>
        <p:spPr>
          <a:xfrm>
            <a:off x="64096" y="739043"/>
            <a:ext cx="1893912" cy="1893912"/>
          </a:xfrm>
          <a:prstGeom prst="star4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Pěticípá hvězda 3"/>
          <p:cNvSpPr/>
          <p:nvPr/>
        </p:nvSpPr>
        <p:spPr>
          <a:xfrm>
            <a:off x="827584" y="5410680"/>
            <a:ext cx="914400" cy="914400"/>
          </a:xfrm>
          <a:prstGeom prst="star5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34145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 bwMode="auto">
          <a:xfrm>
            <a:off x="-80315" y="-54347"/>
            <a:ext cx="9206849" cy="6912347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>
              <a:solidFill>
                <a:srgbClr val="FF0000"/>
              </a:solidFill>
            </a:endParaRPr>
          </a:p>
          <a:p>
            <a:pPr algn="ctr"/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55776" y="1247056"/>
            <a:ext cx="5857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583" y="-54347"/>
            <a:ext cx="6158802" cy="69249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CHRISTMAS QUIZ</a:t>
            </a:r>
          </a:p>
          <a:p>
            <a:endParaRPr lang="cs-CZ" sz="600" b="1" i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AutoNum type="arabicParenR"/>
            </a:pPr>
            <a:r>
              <a:rPr lang="en-US" b="1" i="1" dirty="0" smtClean="0">
                <a:solidFill>
                  <a:schemeClr val="bg1"/>
                </a:solidFill>
              </a:rPr>
              <a:t>Children in England and America get presents on</a:t>
            </a:r>
            <a:r>
              <a:rPr lang="cs-CZ" b="1" i="1" dirty="0" smtClean="0">
                <a:solidFill>
                  <a:schemeClr val="bg1"/>
                </a:solidFill>
              </a:rPr>
              <a:t>    </a:t>
            </a:r>
            <a:endParaRPr lang="cs-CZ" i="1" dirty="0" smtClean="0">
              <a:solidFill>
                <a:srgbClr val="FF0000"/>
              </a:solidFill>
            </a:endParaRPr>
          </a:p>
          <a:p>
            <a:r>
              <a:rPr lang="cs-CZ" i="1" dirty="0" smtClean="0">
                <a:solidFill>
                  <a:srgbClr val="FFFF00"/>
                </a:solidFill>
              </a:rPr>
              <a:t>a) </a:t>
            </a:r>
            <a:r>
              <a:rPr lang="en-US" i="1" dirty="0" smtClean="0">
                <a:solidFill>
                  <a:srgbClr val="FFFF00"/>
                </a:solidFill>
              </a:rPr>
              <a:t>Christmas Day in the evening </a:t>
            </a:r>
          </a:p>
          <a:p>
            <a:r>
              <a:rPr lang="cs-CZ" i="1" dirty="0" smtClean="0">
                <a:solidFill>
                  <a:srgbClr val="FFFF00"/>
                </a:solidFill>
              </a:rPr>
              <a:t>b) </a:t>
            </a:r>
            <a:r>
              <a:rPr lang="en-US" i="1" dirty="0" smtClean="0">
                <a:solidFill>
                  <a:srgbClr val="FFFF00"/>
                </a:solidFill>
              </a:rPr>
              <a:t>Christmas Day in the morning</a:t>
            </a:r>
          </a:p>
          <a:p>
            <a:r>
              <a:rPr lang="cs-CZ" i="1" dirty="0" smtClean="0">
                <a:solidFill>
                  <a:srgbClr val="FFFF00"/>
                </a:solidFill>
              </a:rPr>
              <a:t>c) </a:t>
            </a:r>
            <a:r>
              <a:rPr lang="en-US" i="1" dirty="0" smtClean="0">
                <a:solidFill>
                  <a:srgbClr val="FFFF00"/>
                </a:solidFill>
              </a:rPr>
              <a:t>Christmas Eve in the evening </a:t>
            </a:r>
            <a:endParaRPr lang="cs-CZ" i="1" dirty="0" smtClean="0">
              <a:solidFill>
                <a:srgbClr val="FFFF00"/>
              </a:solidFill>
            </a:endParaRPr>
          </a:p>
          <a:p>
            <a:r>
              <a:rPr lang="cs-CZ" i="1" dirty="0" smtClean="0">
                <a:solidFill>
                  <a:srgbClr val="FFFF00"/>
                </a:solidFill>
              </a:rPr>
              <a:t>d) </a:t>
            </a:r>
            <a:r>
              <a:rPr lang="en-US" i="1" dirty="0" smtClean="0">
                <a:solidFill>
                  <a:srgbClr val="FFFF00"/>
                </a:solidFill>
              </a:rPr>
              <a:t>Christmas Eve in the morning</a:t>
            </a:r>
            <a:endParaRPr lang="cs-CZ" i="1" dirty="0" smtClean="0">
              <a:solidFill>
                <a:srgbClr val="FFFF00"/>
              </a:solidFill>
            </a:endParaRPr>
          </a:p>
          <a:p>
            <a:endParaRPr lang="cs-CZ" i="1" dirty="0" smtClean="0">
              <a:solidFill>
                <a:srgbClr val="FFFF00"/>
              </a:solidFill>
            </a:endParaRPr>
          </a:p>
          <a:p>
            <a:r>
              <a:rPr lang="en-US" b="1" i="1" dirty="0" smtClean="0">
                <a:solidFill>
                  <a:schemeClr val="bg1"/>
                </a:solidFill>
              </a:rPr>
              <a:t>2) Santa's sleigh is pulled by </a:t>
            </a:r>
            <a:r>
              <a:rPr lang="cs-CZ" b="1" i="1" dirty="0">
                <a:solidFill>
                  <a:schemeClr val="bg1"/>
                </a:solidFill>
              </a:rPr>
              <a:t> </a:t>
            </a:r>
            <a:endParaRPr lang="cs-CZ" b="1" i="1" dirty="0" smtClean="0">
              <a:solidFill>
                <a:schemeClr val="bg1"/>
              </a:solidFill>
            </a:endParaRPr>
          </a:p>
          <a:p>
            <a:r>
              <a:rPr lang="cs-CZ" i="1" dirty="0" smtClean="0">
                <a:solidFill>
                  <a:srgbClr val="FFFF00"/>
                </a:solidFill>
              </a:rPr>
              <a:t>a) </a:t>
            </a:r>
            <a:r>
              <a:rPr lang="en-US" i="1" dirty="0" smtClean="0">
                <a:solidFill>
                  <a:srgbClr val="FFFF00"/>
                </a:solidFill>
              </a:rPr>
              <a:t>caribou </a:t>
            </a:r>
            <a:endParaRPr lang="cs-CZ" i="1" dirty="0" smtClean="0">
              <a:solidFill>
                <a:srgbClr val="FFFF00"/>
              </a:solidFill>
            </a:endParaRPr>
          </a:p>
          <a:p>
            <a:r>
              <a:rPr lang="cs-CZ" i="1" dirty="0" smtClean="0">
                <a:solidFill>
                  <a:srgbClr val="FFFF00"/>
                </a:solidFill>
              </a:rPr>
              <a:t>b) </a:t>
            </a:r>
            <a:r>
              <a:rPr lang="en-US" i="1" dirty="0" smtClean="0">
                <a:solidFill>
                  <a:srgbClr val="FFFF00"/>
                </a:solidFill>
              </a:rPr>
              <a:t>elk </a:t>
            </a:r>
          </a:p>
          <a:p>
            <a:r>
              <a:rPr lang="cs-CZ" i="1" dirty="0" smtClean="0">
                <a:solidFill>
                  <a:srgbClr val="FFFF00"/>
                </a:solidFill>
              </a:rPr>
              <a:t>c) </a:t>
            </a:r>
            <a:r>
              <a:rPr lang="en-US" i="1" dirty="0" smtClean="0">
                <a:solidFill>
                  <a:srgbClr val="FFFF00"/>
                </a:solidFill>
              </a:rPr>
              <a:t>moose </a:t>
            </a:r>
          </a:p>
          <a:p>
            <a:r>
              <a:rPr lang="cs-CZ" i="1" dirty="0" smtClean="0">
                <a:solidFill>
                  <a:srgbClr val="FFFF00"/>
                </a:solidFill>
              </a:rPr>
              <a:t>d) re</a:t>
            </a:r>
            <a:r>
              <a:rPr lang="en-US" i="1" dirty="0" err="1" smtClean="0">
                <a:solidFill>
                  <a:srgbClr val="FFFF00"/>
                </a:solidFill>
              </a:rPr>
              <a:t>indeer</a:t>
            </a:r>
            <a:endParaRPr lang="cs-CZ" i="1" dirty="0" smtClean="0">
              <a:solidFill>
                <a:srgbClr val="FFFF00"/>
              </a:solidFill>
            </a:endParaRPr>
          </a:p>
          <a:p>
            <a:endParaRPr lang="cs-CZ" i="1" dirty="0">
              <a:solidFill>
                <a:srgbClr val="FFFF00"/>
              </a:solidFill>
            </a:endParaRPr>
          </a:p>
          <a:p>
            <a:r>
              <a:rPr lang="en-US" b="1" i="1" dirty="0" smtClean="0">
                <a:solidFill>
                  <a:schemeClr val="bg1"/>
                </a:solidFill>
              </a:rPr>
              <a:t>3) Which of the following doesn't bring Christmas presents?</a:t>
            </a:r>
            <a:r>
              <a:rPr lang="cs-CZ" b="1" i="1" dirty="0">
                <a:solidFill>
                  <a:schemeClr val="bg1"/>
                </a:solidFill>
              </a:rPr>
              <a:t> </a:t>
            </a:r>
            <a:r>
              <a:rPr lang="cs-CZ" b="1" i="1" dirty="0" smtClean="0">
                <a:solidFill>
                  <a:schemeClr val="bg1"/>
                </a:solidFill>
              </a:rPr>
              <a:t> </a:t>
            </a:r>
            <a:endParaRPr lang="cs-CZ" b="1" i="1" u="sng" dirty="0" smtClean="0">
              <a:solidFill>
                <a:srgbClr val="FF0000"/>
              </a:solidFill>
            </a:endParaRPr>
          </a:p>
          <a:p>
            <a:r>
              <a:rPr lang="cs-CZ" i="1" dirty="0" smtClean="0">
                <a:solidFill>
                  <a:srgbClr val="FFFF00"/>
                </a:solidFill>
              </a:rPr>
              <a:t>a) </a:t>
            </a:r>
            <a:r>
              <a:rPr lang="en-US" i="1" dirty="0" smtClean="0">
                <a:solidFill>
                  <a:srgbClr val="FFFF00"/>
                </a:solidFill>
              </a:rPr>
              <a:t>Father Christmas </a:t>
            </a:r>
            <a:endParaRPr lang="cs-CZ" i="1" dirty="0" smtClean="0">
              <a:solidFill>
                <a:srgbClr val="FFFF00"/>
              </a:solidFill>
            </a:endParaRPr>
          </a:p>
          <a:p>
            <a:r>
              <a:rPr lang="cs-CZ" i="1" dirty="0" smtClean="0">
                <a:solidFill>
                  <a:srgbClr val="FFFF00"/>
                </a:solidFill>
              </a:rPr>
              <a:t>b) Santa </a:t>
            </a:r>
            <a:r>
              <a:rPr lang="cs-CZ" i="1" dirty="0" err="1" smtClean="0">
                <a:solidFill>
                  <a:srgbClr val="FFFF00"/>
                </a:solidFill>
              </a:rPr>
              <a:t>Claus</a:t>
            </a:r>
            <a:endParaRPr lang="en-US" i="1" dirty="0" smtClean="0">
              <a:solidFill>
                <a:srgbClr val="FFFF00"/>
              </a:solidFill>
            </a:endParaRPr>
          </a:p>
          <a:p>
            <a:r>
              <a:rPr lang="cs-CZ" i="1" dirty="0" smtClean="0">
                <a:solidFill>
                  <a:srgbClr val="FFFF00"/>
                </a:solidFill>
              </a:rPr>
              <a:t>c) Indiana Jones</a:t>
            </a:r>
          </a:p>
          <a:p>
            <a:r>
              <a:rPr lang="cs-CZ" i="1" dirty="0" smtClean="0">
                <a:solidFill>
                  <a:srgbClr val="FFFF00"/>
                </a:solidFill>
              </a:rPr>
              <a:t>d) </a:t>
            </a:r>
            <a:r>
              <a:rPr lang="en-US" i="1" dirty="0" smtClean="0">
                <a:solidFill>
                  <a:srgbClr val="FFFF00"/>
                </a:solidFill>
              </a:rPr>
              <a:t>St. Nick</a:t>
            </a:r>
            <a:endParaRPr lang="cs-CZ" i="1" dirty="0" smtClean="0">
              <a:solidFill>
                <a:srgbClr val="FFFF00"/>
              </a:solidFill>
            </a:endParaRPr>
          </a:p>
          <a:p>
            <a:endParaRPr lang="cs-CZ" i="1" dirty="0" smtClean="0">
              <a:solidFill>
                <a:srgbClr val="FFFF00"/>
              </a:solidFill>
            </a:endParaRPr>
          </a:p>
          <a:p>
            <a:r>
              <a:rPr lang="en-US" b="1" i="1" dirty="0" smtClean="0">
                <a:solidFill>
                  <a:schemeClr val="bg1"/>
                </a:solidFill>
              </a:rPr>
              <a:t>4) Where do children in America hang their stockings?</a:t>
            </a:r>
            <a:r>
              <a:rPr lang="cs-CZ" b="1" i="1" dirty="0" smtClean="0">
                <a:solidFill>
                  <a:schemeClr val="bg1"/>
                </a:solidFill>
              </a:rPr>
              <a:t>  </a:t>
            </a:r>
            <a:endParaRPr lang="cs-CZ" b="1" i="1" dirty="0" smtClean="0">
              <a:solidFill>
                <a:srgbClr val="FF0000"/>
              </a:solidFill>
            </a:endParaRPr>
          </a:p>
          <a:p>
            <a:r>
              <a:rPr lang="cs-CZ" i="1" dirty="0" smtClean="0">
                <a:solidFill>
                  <a:srgbClr val="FFFF00"/>
                </a:solidFill>
              </a:rPr>
              <a:t>a) a</a:t>
            </a:r>
            <a:r>
              <a:rPr lang="en-US" i="1" dirty="0" err="1" smtClean="0">
                <a:solidFill>
                  <a:srgbClr val="FFFF00"/>
                </a:solidFill>
              </a:rPr>
              <a:t>bove</a:t>
            </a:r>
            <a:r>
              <a:rPr lang="en-US" i="1" dirty="0" smtClean="0">
                <a:solidFill>
                  <a:srgbClr val="FFFF00"/>
                </a:solidFill>
              </a:rPr>
              <a:t> the door </a:t>
            </a:r>
            <a:endParaRPr lang="cs-CZ" i="1" dirty="0" smtClean="0">
              <a:solidFill>
                <a:srgbClr val="FFFF00"/>
              </a:solidFill>
            </a:endParaRPr>
          </a:p>
          <a:p>
            <a:r>
              <a:rPr lang="cs-CZ" i="1" dirty="0" smtClean="0">
                <a:solidFill>
                  <a:srgbClr val="FFFF00"/>
                </a:solidFill>
              </a:rPr>
              <a:t>b) i</a:t>
            </a:r>
            <a:r>
              <a:rPr lang="en-US" i="1" dirty="0" smtClean="0">
                <a:solidFill>
                  <a:srgbClr val="FFFF00"/>
                </a:solidFill>
              </a:rPr>
              <a:t>n the chimney </a:t>
            </a:r>
          </a:p>
          <a:p>
            <a:r>
              <a:rPr lang="cs-CZ" i="1" dirty="0" smtClean="0">
                <a:solidFill>
                  <a:srgbClr val="FFFF00"/>
                </a:solidFill>
              </a:rPr>
              <a:t>c) </a:t>
            </a:r>
            <a:r>
              <a:rPr lang="cs-CZ" i="1" dirty="0">
                <a:solidFill>
                  <a:srgbClr val="FFFF00"/>
                </a:solidFill>
              </a:rPr>
              <a:t>o</a:t>
            </a:r>
            <a:r>
              <a:rPr lang="en-US" i="1" dirty="0" smtClean="0">
                <a:solidFill>
                  <a:srgbClr val="FFFF00"/>
                </a:solidFill>
              </a:rPr>
              <a:t>n the Christmas tree</a:t>
            </a:r>
          </a:p>
          <a:p>
            <a:r>
              <a:rPr lang="cs-CZ" i="1" dirty="0" smtClean="0">
                <a:solidFill>
                  <a:srgbClr val="FFFF00"/>
                </a:solidFill>
              </a:rPr>
              <a:t>d) o</a:t>
            </a:r>
            <a:r>
              <a:rPr lang="en-US" i="1" dirty="0" smtClean="0">
                <a:solidFill>
                  <a:srgbClr val="FFFF00"/>
                </a:solidFill>
              </a:rPr>
              <a:t>n the mantelpiece</a:t>
            </a:r>
          </a:p>
        </p:txBody>
      </p:sp>
      <p:sp>
        <p:nvSpPr>
          <p:cNvPr id="4" name="Obdélník 3"/>
          <p:cNvSpPr/>
          <p:nvPr/>
        </p:nvSpPr>
        <p:spPr>
          <a:xfrm>
            <a:off x="10980712" y="3933056"/>
            <a:ext cx="914400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3728642" y="2060848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rgbClr val="FF0000"/>
                </a:solidFill>
              </a:rPr>
              <a:t>d</a:t>
            </a:r>
            <a:endParaRPr lang="cs-CZ" i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009665" y="386394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rgbClr val="FF0000"/>
                </a:solidFill>
              </a:rPr>
              <a:t>b</a:t>
            </a:r>
            <a:endParaRPr lang="cs-CZ" i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698353" y="3677367"/>
            <a:ext cx="576064" cy="3828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rgbClr val="FF0000"/>
                </a:solidFill>
              </a:rPr>
              <a:t>c</a:t>
            </a:r>
            <a:endParaRPr lang="cs-CZ" i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225689" y="5369955"/>
            <a:ext cx="5446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rgbClr val="FF0000"/>
                </a:solidFill>
              </a:rPr>
              <a:t>d</a:t>
            </a:r>
            <a:endParaRPr lang="cs-CZ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15890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 bwMode="auto">
          <a:xfrm>
            <a:off x="-80315" y="-54347"/>
            <a:ext cx="9206849" cy="6912347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>
              <a:solidFill>
                <a:srgbClr val="FF0000"/>
              </a:solidFill>
            </a:endParaRPr>
          </a:p>
          <a:p>
            <a:pPr algn="ctr"/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55776" y="1247056"/>
            <a:ext cx="5857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19912" y="163663"/>
            <a:ext cx="8407943" cy="71096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i="1" dirty="0" smtClean="0">
                <a:solidFill>
                  <a:schemeClr val="bg1"/>
                </a:solidFill>
              </a:rPr>
              <a:t>5) What is the 26th December called in Britain?</a:t>
            </a:r>
            <a:r>
              <a:rPr lang="cs-CZ" b="1" i="1" dirty="0" smtClean="0">
                <a:solidFill>
                  <a:schemeClr val="bg1"/>
                </a:solidFill>
              </a:rPr>
              <a:t>  </a:t>
            </a:r>
            <a:endParaRPr lang="cs-CZ" b="1" i="1" dirty="0" smtClean="0">
              <a:solidFill>
                <a:srgbClr val="FF0000"/>
              </a:solidFill>
            </a:endParaRPr>
          </a:p>
          <a:p>
            <a:r>
              <a:rPr lang="cs-CZ" i="1" dirty="0" smtClean="0">
                <a:solidFill>
                  <a:srgbClr val="FFFF00"/>
                </a:solidFill>
              </a:rPr>
              <a:t>a) </a:t>
            </a:r>
            <a:r>
              <a:rPr lang="en-US" i="1" dirty="0" smtClean="0">
                <a:solidFill>
                  <a:srgbClr val="FFFF00"/>
                </a:solidFill>
              </a:rPr>
              <a:t>Boxing Day </a:t>
            </a:r>
            <a:endParaRPr lang="cs-CZ" i="1" dirty="0" smtClean="0">
              <a:solidFill>
                <a:srgbClr val="FFFF00"/>
              </a:solidFill>
            </a:endParaRPr>
          </a:p>
          <a:p>
            <a:r>
              <a:rPr lang="cs-CZ" i="1" dirty="0" smtClean="0">
                <a:solidFill>
                  <a:srgbClr val="FFFF00"/>
                </a:solidFill>
              </a:rPr>
              <a:t>b) </a:t>
            </a:r>
            <a:r>
              <a:rPr lang="en-US" i="1" dirty="0" smtClean="0">
                <a:solidFill>
                  <a:srgbClr val="FFFF00"/>
                </a:solidFill>
              </a:rPr>
              <a:t>Judo Day </a:t>
            </a:r>
          </a:p>
          <a:p>
            <a:r>
              <a:rPr lang="cs-CZ" i="1" dirty="0" smtClean="0">
                <a:solidFill>
                  <a:srgbClr val="FFFF00"/>
                </a:solidFill>
              </a:rPr>
              <a:t>c) </a:t>
            </a:r>
            <a:r>
              <a:rPr lang="en-US" i="1" dirty="0" smtClean="0">
                <a:solidFill>
                  <a:srgbClr val="FFFF00"/>
                </a:solidFill>
              </a:rPr>
              <a:t>Karate Day </a:t>
            </a:r>
          </a:p>
          <a:p>
            <a:r>
              <a:rPr lang="cs-CZ" i="1" dirty="0" smtClean="0">
                <a:solidFill>
                  <a:srgbClr val="FFFF00"/>
                </a:solidFill>
              </a:rPr>
              <a:t>d) </a:t>
            </a:r>
            <a:r>
              <a:rPr lang="en-US" i="1" dirty="0" smtClean="0">
                <a:solidFill>
                  <a:srgbClr val="FFFF00"/>
                </a:solidFill>
              </a:rPr>
              <a:t>Wrestling Day</a:t>
            </a:r>
            <a:endParaRPr lang="cs-CZ" i="1" dirty="0" smtClean="0">
              <a:solidFill>
                <a:srgbClr val="FFFF00"/>
              </a:solidFill>
            </a:endParaRPr>
          </a:p>
          <a:p>
            <a:endParaRPr lang="cs-CZ" i="1" dirty="0">
              <a:solidFill>
                <a:srgbClr val="FFFF00"/>
              </a:solidFill>
            </a:endParaRPr>
          </a:p>
          <a:p>
            <a:r>
              <a:rPr lang="cs-CZ" b="1" i="1" dirty="0" smtClean="0">
                <a:solidFill>
                  <a:schemeClr val="bg1"/>
                </a:solidFill>
              </a:rPr>
              <a:t>6) </a:t>
            </a:r>
            <a:r>
              <a:rPr lang="cs-CZ" b="1" i="1" dirty="0" err="1" smtClean="0">
                <a:solidFill>
                  <a:schemeClr val="bg1"/>
                </a:solidFill>
              </a:rPr>
              <a:t>English</a:t>
            </a:r>
            <a:r>
              <a:rPr lang="cs-CZ" b="1" i="1" dirty="0" smtClean="0">
                <a:solidFill>
                  <a:schemeClr val="bg1"/>
                </a:solidFill>
              </a:rPr>
              <a:t> </a:t>
            </a:r>
            <a:r>
              <a:rPr lang="cs-CZ" b="1" i="1" dirty="0" err="1" smtClean="0">
                <a:solidFill>
                  <a:schemeClr val="bg1"/>
                </a:solidFill>
              </a:rPr>
              <a:t>Christmas</a:t>
            </a:r>
            <a:r>
              <a:rPr lang="cs-CZ" b="1" i="1" dirty="0" smtClean="0">
                <a:solidFill>
                  <a:schemeClr val="bg1"/>
                </a:solidFill>
              </a:rPr>
              <a:t> </a:t>
            </a:r>
            <a:r>
              <a:rPr lang="cs-CZ" b="1" i="1" dirty="0" err="1" smtClean="0">
                <a:solidFill>
                  <a:schemeClr val="bg1"/>
                </a:solidFill>
              </a:rPr>
              <a:t>crackers</a:t>
            </a:r>
            <a:r>
              <a:rPr lang="cs-CZ" b="1" i="1" dirty="0" smtClean="0">
                <a:solidFill>
                  <a:schemeClr val="bg1"/>
                </a:solidFill>
              </a:rPr>
              <a:t> </a:t>
            </a:r>
            <a:r>
              <a:rPr lang="cs-CZ" b="1" i="1" dirty="0">
                <a:solidFill>
                  <a:schemeClr val="bg1"/>
                </a:solidFill>
              </a:rPr>
              <a:t> </a:t>
            </a:r>
            <a:r>
              <a:rPr lang="cs-CZ" b="1" i="1" dirty="0" smtClean="0">
                <a:solidFill>
                  <a:schemeClr val="bg1"/>
                </a:solidFill>
              </a:rPr>
              <a:t> </a:t>
            </a:r>
          </a:p>
          <a:p>
            <a:r>
              <a:rPr lang="cs-CZ" i="1" dirty="0" smtClean="0">
                <a:solidFill>
                  <a:srgbClr val="FFFF00"/>
                </a:solidFill>
              </a:rPr>
              <a:t>a) </a:t>
            </a:r>
            <a:r>
              <a:rPr lang="en-US" i="1" dirty="0" smtClean="0">
                <a:solidFill>
                  <a:srgbClr val="FFFF00"/>
                </a:solidFill>
              </a:rPr>
              <a:t>are dangerous </a:t>
            </a:r>
            <a:endParaRPr lang="cs-CZ" i="1" dirty="0" smtClean="0">
              <a:solidFill>
                <a:srgbClr val="FFFF00"/>
              </a:solidFill>
            </a:endParaRPr>
          </a:p>
          <a:p>
            <a:r>
              <a:rPr lang="cs-CZ" i="1" dirty="0" smtClean="0">
                <a:solidFill>
                  <a:srgbClr val="FFFF00"/>
                </a:solidFill>
              </a:rPr>
              <a:t>b) </a:t>
            </a:r>
            <a:r>
              <a:rPr lang="en-US" i="1" dirty="0" smtClean="0">
                <a:solidFill>
                  <a:srgbClr val="FFFF00"/>
                </a:solidFill>
              </a:rPr>
              <a:t>are eaten after dinner at Christmas </a:t>
            </a:r>
            <a:endParaRPr lang="cs-CZ" i="1" dirty="0" smtClean="0">
              <a:solidFill>
                <a:srgbClr val="FFFF00"/>
              </a:solidFill>
            </a:endParaRPr>
          </a:p>
          <a:p>
            <a:r>
              <a:rPr lang="cs-CZ" i="1" dirty="0" smtClean="0">
                <a:solidFill>
                  <a:srgbClr val="FFFF00"/>
                </a:solidFill>
              </a:rPr>
              <a:t>c) </a:t>
            </a:r>
            <a:r>
              <a:rPr lang="en-US" i="1" dirty="0" smtClean="0">
                <a:solidFill>
                  <a:srgbClr val="FFFF00"/>
                </a:solidFill>
              </a:rPr>
              <a:t>are made of paper </a:t>
            </a:r>
            <a:endParaRPr lang="cs-CZ" i="1" dirty="0" smtClean="0">
              <a:solidFill>
                <a:srgbClr val="FFFF00"/>
              </a:solidFill>
            </a:endParaRPr>
          </a:p>
          <a:p>
            <a:r>
              <a:rPr lang="cs-CZ" i="1" dirty="0" smtClean="0">
                <a:solidFill>
                  <a:srgbClr val="FFFF00"/>
                </a:solidFill>
              </a:rPr>
              <a:t>d) </a:t>
            </a:r>
            <a:r>
              <a:rPr lang="en-US" i="1" dirty="0" smtClean="0">
                <a:solidFill>
                  <a:srgbClr val="FFFF00"/>
                </a:solidFill>
              </a:rPr>
              <a:t>are usually given as Christmas presents</a:t>
            </a:r>
            <a:endParaRPr lang="cs-CZ" i="1" dirty="0" smtClean="0">
              <a:solidFill>
                <a:srgbClr val="FFFF00"/>
              </a:solidFill>
            </a:endParaRPr>
          </a:p>
          <a:p>
            <a:endParaRPr lang="cs-CZ" i="1" dirty="0">
              <a:solidFill>
                <a:srgbClr val="FFFF00"/>
              </a:solidFill>
            </a:endParaRPr>
          </a:p>
          <a:p>
            <a:r>
              <a:rPr lang="en-US" b="1" i="1" dirty="0" smtClean="0">
                <a:solidFill>
                  <a:schemeClr val="bg1"/>
                </a:solidFill>
              </a:rPr>
              <a:t>7) The traditional English Christmas pudding is usually made mostly from </a:t>
            </a:r>
            <a:r>
              <a:rPr lang="cs-CZ" b="1" i="1" dirty="0">
                <a:solidFill>
                  <a:schemeClr val="bg1"/>
                </a:solidFill>
              </a:rPr>
              <a:t> </a:t>
            </a:r>
            <a:r>
              <a:rPr lang="cs-CZ" b="1" i="1" dirty="0" smtClean="0">
                <a:solidFill>
                  <a:schemeClr val="bg1"/>
                </a:solidFill>
              </a:rPr>
              <a:t>  </a:t>
            </a:r>
          </a:p>
          <a:p>
            <a:r>
              <a:rPr lang="cs-CZ" i="1" dirty="0" smtClean="0">
                <a:solidFill>
                  <a:srgbClr val="FFFF00"/>
                </a:solidFill>
              </a:rPr>
              <a:t>a) </a:t>
            </a:r>
            <a:r>
              <a:rPr lang="en-US" i="1" dirty="0" smtClean="0">
                <a:solidFill>
                  <a:srgbClr val="FFFF00"/>
                </a:solidFill>
              </a:rPr>
              <a:t>beef and spices </a:t>
            </a:r>
          </a:p>
          <a:p>
            <a:r>
              <a:rPr lang="cs-CZ" i="1" dirty="0" smtClean="0">
                <a:solidFill>
                  <a:srgbClr val="FFFF00"/>
                </a:solidFill>
              </a:rPr>
              <a:t>b) </a:t>
            </a:r>
            <a:r>
              <a:rPr lang="en-US" i="1" dirty="0" smtClean="0">
                <a:solidFill>
                  <a:srgbClr val="FFFF00"/>
                </a:solidFill>
              </a:rPr>
              <a:t>milk and sugar </a:t>
            </a:r>
            <a:endParaRPr lang="cs-CZ" i="1" dirty="0" smtClean="0">
              <a:solidFill>
                <a:srgbClr val="FFFF00"/>
              </a:solidFill>
            </a:endParaRPr>
          </a:p>
          <a:p>
            <a:r>
              <a:rPr lang="cs-CZ" i="1" dirty="0" smtClean="0">
                <a:solidFill>
                  <a:srgbClr val="FFFF00"/>
                </a:solidFill>
              </a:rPr>
              <a:t>c) </a:t>
            </a:r>
            <a:r>
              <a:rPr lang="en-US" i="1" dirty="0" smtClean="0">
                <a:solidFill>
                  <a:srgbClr val="FFFF00"/>
                </a:solidFill>
              </a:rPr>
              <a:t>raisins and other dried fruit </a:t>
            </a:r>
            <a:endParaRPr lang="cs-CZ" i="1" dirty="0" smtClean="0">
              <a:solidFill>
                <a:srgbClr val="FFFF00"/>
              </a:solidFill>
            </a:endParaRPr>
          </a:p>
          <a:p>
            <a:r>
              <a:rPr lang="cs-CZ" i="1" dirty="0" smtClean="0">
                <a:solidFill>
                  <a:srgbClr val="FFFF00"/>
                </a:solidFill>
              </a:rPr>
              <a:t>d) </a:t>
            </a:r>
            <a:r>
              <a:rPr lang="en-US" i="1" dirty="0" smtClean="0">
                <a:solidFill>
                  <a:srgbClr val="FFFF00"/>
                </a:solidFill>
              </a:rPr>
              <a:t>vegetables and flour </a:t>
            </a:r>
          </a:p>
          <a:p>
            <a:endParaRPr lang="en-US" i="1" dirty="0" smtClean="0">
              <a:solidFill>
                <a:srgbClr val="FFFF00"/>
              </a:solidFill>
            </a:endParaRPr>
          </a:p>
          <a:p>
            <a:r>
              <a:rPr lang="en-US" b="1" i="1" dirty="0" smtClean="0">
                <a:solidFill>
                  <a:schemeClr val="bg1"/>
                </a:solidFill>
              </a:rPr>
              <a:t>8) Who is said to have been the man who started the tradition of a Christmas tree?</a:t>
            </a:r>
            <a:r>
              <a:rPr lang="cs-CZ" b="1" i="1" dirty="0" smtClean="0">
                <a:solidFill>
                  <a:schemeClr val="bg1"/>
                </a:solidFill>
              </a:rPr>
              <a:t>  </a:t>
            </a:r>
            <a:endParaRPr lang="cs-CZ" b="1" i="1" dirty="0" smtClean="0">
              <a:solidFill>
                <a:srgbClr val="FF0000"/>
              </a:solidFill>
            </a:endParaRPr>
          </a:p>
          <a:p>
            <a:r>
              <a:rPr lang="cs-CZ" i="1" dirty="0" smtClean="0">
                <a:solidFill>
                  <a:srgbClr val="FFFF00"/>
                </a:solidFill>
              </a:rPr>
              <a:t>a) </a:t>
            </a:r>
            <a:r>
              <a:rPr lang="en-US" i="1" dirty="0" smtClean="0">
                <a:solidFill>
                  <a:srgbClr val="FFFF00"/>
                </a:solidFill>
              </a:rPr>
              <a:t>Martin Luther King </a:t>
            </a:r>
          </a:p>
          <a:p>
            <a:r>
              <a:rPr lang="cs-CZ" i="1" dirty="0" smtClean="0">
                <a:solidFill>
                  <a:srgbClr val="FFFF00"/>
                </a:solidFill>
              </a:rPr>
              <a:t>b) </a:t>
            </a:r>
            <a:r>
              <a:rPr lang="en-US" i="1" dirty="0" smtClean="0">
                <a:solidFill>
                  <a:srgbClr val="FFFF00"/>
                </a:solidFill>
              </a:rPr>
              <a:t>Martin Luther </a:t>
            </a:r>
            <a:endParaRPr lang="cs-CZ" i="1" dirty="0" smtClean="0">
              <a:solidFill>
                <a:srgbClr val="FFFF00"/>
              </a:solidFill>
            </a:endParaRPr>
          </a:p>
          <a:p>
            <a:r>
              <a:rPr lang="cs-CZ" i="1" dirty="0" smtClean="0">
                <a:solidFill>
                  <a:srgbClr val="FFFF00"/>
                </a:solidFill>
              </a:rPr>
              <a:t>c) </a:t>
            </a:r>
            <a:r>
              <a:rPr lang="en-US" i="1" dirty="0" smtClean="0">
                <a:solidFill>
                  <a:srgbClr val="FFFF00"/>
                </a:solidFill>
              </a:rPr>
              <a:t>St. Stephen </a:t>
            </a:r>
          </a:p>
          <a:p>
            <a:r>
              <a:rPr lang="cs-CZ" i="1" dirty="0" smtClean="0">
                <a:solidFill>
                  <a:srgbClr val="FFFF00"/>
                </a:solidFill>
              </a:rPr>
              <a:t>d) </a:t>
            </a:r>
            <a:r>
              <a:rPr lang="en-US" i="1" dirty="0" smtClean="0">
                <a:solidFill>
                  <a:srgbClr val="FFFF00"/>
                </a:solidFill>
              </a:rPr>
              <a:t>Stephen King</a:t>
            </a:r>
          </a:p>
          <a:p>
            <a:endParaRPr lang="en-US" b="1" dirty="0" smtClean="0"/>
          </a:p>
          <a:p>
            <a:endParaRPr lang="cs-CZ" b="1" i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600" b="1" i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508104" y="188640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rgbClr val="FF0000"/>
                </a:solidFill>
              </a:rPr>
              <a:t>a</a:t>
            </a:r>
            <a:endParaRPr lang="cs-CZ" i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871755" y="1783191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rgbClr val="FF0000"/>
                </a:solidFill>
              </a:rPr>
              <a:t>c</a:t>
            </a:r>
            <a:endParaRPr lang="cs-CZ" i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028384" y="3451596"/>
            <a:ext cx="385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rgbClr val="FF0000"/>
                </a:solidFill>
              </a:rPr>
              <a:t>c</a:t>
            </a:r>
            <a:endParaRPr lang="cs-CZ" i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820040" y="5098380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>
                <a:solidFill>
                  <a:srgbClr val="FF0000"/>
                </a:solidFill>
              </a:rPr>
              <a:t>b</a:t>
            </a:r>
            <a:endParaRPr lang="cs-CZ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18333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9" grpId="0"/>
      <p:bldP spid="1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 bwMode="auto">
          <a:xfrm>
            <a:off x="-80315" y="-54347"/>
            <a:ext cx="9206849" cy="6912347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>
              <a:solidFill>
                <a:srgbClr val="FF0000"/>
              </a:solidFill>
            </a:endParaRPr>
          </a:p>
          <a:p>
            <a:pPr algn="ctr"/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55776" y="1247056"/>
            <a:ext cx="5857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19912" y="188640"/>
            <a:ext cx="7145161" cy="406265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i="1" dirty="0" smtClean="0">
                <a:solidFill>
                  <a:schemeClr val="bg1"/>
                </a:solidFill>
              </a:rPr>
              <a:t>9) A man and a woman are supposed to kiss when they meet under the </a:t>
            </a:r>
            <a:r>
              <a:rPr lang="cs-CZ" b="1" i="1" dirty="0">
                <a:solidFill>
                  <a:schemeClr val="bg1"/>
                </a:solidFill>
              </a:rPr>
              <a:t> </a:t>
            </a:r>
            <a:r>
              <a:rPr lang="cs-CZ" b="1" i="1" dirty="0" smtClean="0">
                <a:solidFill>
                  <a:schemeClr val="bg1"/>
                </a:solidFill>
              </a:rPr>
              <a:t> </a:t>
            </a:r>
          </a:p>
          <a:p>
            <a:r>
              <a:rPr lang="cs-CZ" i="1" dirty="0" smtClean="0">
                <a:solidFill>
                  <a:srgbClr val="FFFF00"/>
                </a:solidFill>
              </a:rPr>
              <a:t>a) </a:t>
            </a:r>
            <a:r>
              <a:rPr lang="en-US" i="1" dirty="0" smtClean="0">
                <a:solidFill>
                  <a:srgbClr val="FFFF00"/>
                </a:solidFill>
              </a:rPr>
              <a:t>Christmas tree </a:t>
            </a:r>
            <a:endParaRPr lang="cs-CZ" i="1" dirty="0" smtClean="0">
              <a:solidFill>
                <a:srgbClr val="FFFF00"/>
              </a:solidFill>
            </a:endParaRPr>
          </a:p>
          <a:p>
            <a:r>
              <a:rPr lang="cs-CZ" i="1" dirty="0" smtClean="0">
                <a:solidFill>
                  <a:srgbClr val="FFFF00"/>
                </a:solidFill>
              </a:rPr>
              <a:t>b) </a:t>
            </a:r>
            <a:r>
              <a:rPr lang="en-US" i="1" dirty="0" smtClean="0">
                <a:solidFill>
                  <a:srgbClr val="FFFF00"/>
                </a:solidFill>
              </a:rPr>
              <a:t>holly </a:t>
            </a:r>
          </a:p>
          <a:p>
            <a:r>
              <a:rPr lang="cs-CZ" i="1" dirty="0" smtClean="0">
                <a:solidFill>
                  <a:srgbClr val="FFFF00"/>
                </a:solidFill>
              </a:rPr>
              <a:t>c) </a:t>
            </a:r>
            <a:r>
              <a:rPr lang="en-US" i="1" dirty="0" smtClean="0">
                <a:solidFill>
                  <a:srgbClr val="FFFF00"/>
                </a:solidFill>
              </a:rPr>
              <a:t>ivy </a:t>
            </a:r>
          </a:p>
          <a:p>
            <a:r>
              <a:rPr lang="cs-CZ" i="1" dirty="0" smtClean="0">
                <a:solidFill>
                  <a:srgbClr val="FFFF00"/>
                </a:solidFill>
              </a:rPr>
              <a:t>d) m</a:t>
            </a:r>
            <a:r>
              <a:rPr lang="en-US" i="1" dirty="0" err="1" smtClean="0">
                <a:solidFill>
                  <a:srgbClr val="FFFF00"/>
                </a:solidFill>
              </a:rPr>
              <a:t>istletoe</a:t>
            </a:r>
            <a:endParaRPr lang="cs-CZ" i="1" dirty="0" smtClean="0">
              <a:solidFill>
                <a:srgbClr val="FFFF00"/>
              </a:solidFill>
            </a:endParaRPr>
          </a:p>
          <a:p>
            <a:endParaRPr lang="cs-CZ" i="1" dirty="0" smtClean="0">
              <a:solidFill>
                <a:srgbClr val="FFFF00"/>
              </a:solidFill>
            </a:endParaRPr>
          </a:p>
          <a:p>
            <a:r>
              <a:rPr lang="en-US" b="1" i="1" dirty="0" smtClean="0">
                <a:solidFill>
                  <a:schemeClr val="bg1"/>
                </a:solidFill>
              </a:rPr>
              <a:t>10) Baby Jesus was born in Bethlehem to Mary and her husband </a:t>
            </a:r>
            <a:r>
              <a:rPr lang="cs-CZ" b="1" i="1" dirty="0">
                <a:solidFill>
                  <a:schemeClr val="bg1"/>
                </a:solidFill>
              </a:rPr>
              <a:t> </a:t>
            </a:r>
            <a:r>
              <a:rPr lang="cs-CZ" b="1" i="1" dirty="0" smtClean="0">
                <a:solidFill>
                  <a:schemeClr val="bg1"/>
                </a:solidFill>
              </a:rPr>
              <a:t> </a:t>
            </a:r>
          </a:p>
          <a:p>
            <a:r>
              <a:rPr lang="cs-CZ" i="1" dirty="0" smtClean="0">
                <a:solidFill>
                  <a:srgbClr val="FFFF00"/>
                </a:solidFill>
              </a:rPr>
              <a:t>a) </a:t>
            </a:r>
            <a:r>
              <a:rPr lang="en-US" i="1" dirty="0" smtClean="0">
                <a:solidFill>
                  <a:srgbClr val="FFFF00"/>
                </a:solidFill>
              </a:rPr>
              <a:t>John </a:t>
            </a:r>
          </a:p>
          <a:p>
            <a:r>
              <a:rPr lang="cs-CZ" i="1" dirty="0" smtClean="0">
                <a:solidFill>
                  <a:srgbClr val="FFFF00"/>
                </a:solidFill>
              </a:rPr>
              <a:t>b) </a:t>
            </a:r>
            <a:r>
              <a:rPr lang="en-US" i="1" dirty="0" smtClean="0">
                <a:solidFill>
                  <a:srgbClr val="FFFF00"/>
                </a:solidFill>
              </a:rPr>
              <a:t>Joseph </a:t>
            </a:r>
            <a:endParaRPr lang="cs-CZ" i="1" dirty="0" smtClean="0">
              <a:solidFill>
                <a:srgbClr val="FFFF00"/>
              </a:solidFill>
            </a:endParaRPr>
          </a:p>
          <a:p>
            <a:r>
              <a:rPr lang="cs-CZ" i="1" dirty="0" smtClean="0">
                <a:solidFill>
                  <a:srgbClr val="FFFF00"/>
                </a:solidFill>
              </a:rPr>
              <a:t>c) </a:t>
            </a:r>
            <a:r>
              <a:rPr lang="en-US" i="1" dirty="0" smtClean="0">
                <a:solidFill>
                  <a:srgbClr val="FFFF00"/>
                </a:solidFill>
              </a:rPr>
              <a:t>Moses </a:t>
            </a:r>
          </a:p>
          <a:p>
            <a:r>
              <a:rPr lang="cs-CZ" i="1" dirty="0" smtClean="0">
                <a:solidFill>
                  <a:srgbClr val="FFFF00"/>
                </a:solidFill>
              </a:rPr>
              <a:t>d) </a:t>
            </a:r>
            <a:r>
              <a:rPr lang="en-US" i="1" dirty="0" smtClean="0">
                <a:solidFill>
                  <a:srgbClr val="FFFF00"/>
                </a:solidFill>
              </a:rPr>
              <a:t>Stephen</a:t>
            </a:r>
          </a:p>
          <a:p>
            <a:endParaRPr lang="en-US" dirty="0" smtClean="0"/>
          </a:p>
          <a:p>
            <a:endParaRPr lang="en-US" b="1" dirty="0" smtClean="0"/>
          </a:p>
          <a:p>
            <a:endParaRPr lang="cs-CZ" b="1" i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600" b="1" i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812360" y="18864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rgbClr val="FF0000"/>
                </a:solidFill>
              </a:rPr>
              <a:t>d</a:t>
            </a:r>
            <a:endParaRPr lang="cs-CZ" i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164288" y="1808901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>
                <a:solidFill>
                  <a:srgbClr val="FF0000"/>
                </a:solidFill>
              </a:rPr>
              <a:t>b</a:t>
            </a:r>
            <a:endParaRPr lang="cs-CZ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1006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 bwMode="auto">
          <a:xfrm>
            <a:off x="-80315" y="-54347"/>
            <a:ext cx="9206849" cy="6912347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>
              <a:solidFill>
                <a:srgbClr val="FF0000"/>
              </a:solidFill>
            </a:endParaRPr>
          </a:p>
          <a:p>
            <a:pPr algn="ctr"/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55776" y="1247056"/>
            <a:ext cx="5857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9551" y="260648"/>
            <a:ext cx="7874025" cy="42780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Použité zdroje:</a:t>
            </a:r>
          </a:p>
          <a:p>
            <a:r>
              <a:rPr lang="cs-CZ" sz="1200" dirty="0" smtClean="0"/>
              <a:t>CHRISTMAS CALENDAR</a:t>
            </a:r>
            <a:r>
              <a:rPr lang="cs-CZ" sz="1200" i="1" dirty="0" smtClean="0"/>
              <a:t>:</a:t>
            </a:r>
          </a:p>
          <a:p>
            <a:r>
              <a:rPr lang="cs-CZ" sz="1200" i="1" dirty="0" smtClean="0"/>
              <a:t>Helpforenglish.cz</a:t>
            </a:r>
            <a:r>
              <a:rPr lang="cs-CZ" sz="1200" dirty="0" smtClean="0"/>
              <a:t> </a:t>
            </a:r>
            <a:r>
              <a:rPr lang="cs-CZ" sz="1200" dirty="0"/>
              <a:t>[online]. 2009 [cit. 2011-12-04]. </a:t>
            </a:r>
            <a:r>
              <a:rPr lang="cs-CZ" sz="1200" dirty="0" err="1"/>
              <a:t>Christmas</a:t>
            </a:r>
            <a:r>
              <a:rPr lang="cs-CZ" sz="1200" dirty="0"/>
              <a:t> </a:t>
            </a:r>
            <a:r>
              <a:rPr lang="cs-CZ" sz="1200" dirty="0" err="1"/>
              <a:t>Calendar</a:t>
            </a:r>
            <a:r>
              <a:rPr lang="cs-CZ" sz="1200" dirty="0"/>
              <a:t>. Dostupné z WWW: &lt;http://www.helpforenglish.cz/</a:t>
            </a:r>
            <a:r>
              <a:rPr lang="cs-CZ" sz="1200" dirty="0" err="1"/>
              <a:t>christmas</a:t>
            </a:r>
            <a:r>
              <a:rPr lang="cs-CZ" sz="1200" dirty="0"/>
              <a:t>/</a:t>
            </a:r>
            <a:r>
              <a:rPr lang="cs-CZ" sz="1200" dirty="0" err="1"/>
              <a:t>christmas</a:t>
            </a:r>
            <a:r>
              <a:rPr lang="cs-CZ" sz="1200" dirty="0"/>
              <a:t>-</a:t>
            </a:r>
            <a:r>
              <a:rPr lang="cs-CZ" sz="1200" dirty="0" err="1"/>
              <a:t>articles</a:t>
            </a:r>
            <a:r>
              <a:rPr lang="cs-CZ" sz="1200" dirty="0"/>
              <a:t>-and-</a:t>
            </a:r>
            <a:r>
              <a:rPr lang="cs-CZ" sz="1200" dirty="0" err="1"/>
              <a:t>activities</a:t>
            </a:r>
            <a:r>
              <a:rPr lang="cs-CZ" sz="1200" dirty="0"/>
              <a:t>/c2009120903-christmas-calendar--mini-quiz-.html</a:t>
            </a:r>
            <a:r>
              <a:rPr lang="cs-CZ" sz="1200" dirty="0" smtClean="0"/>
              <a:t>&gt;.</a:t>
            </a:r>
          </a:p>
          <a:p>
            <a:endParaRPr lang="cs-CZ" sz="1200" dirty="0" smtClean="0"/>
          </a:p>
          <a:p>
            <a:r>
              <a:rPr lang="cs-CZ" sz="1200" dirty="0" smtClean="0"/>
              <a:t>MISTLETOE:</a:t>
            </a:r>
          </a:p>
          <a:p>
            <a:r>
              <a:rPr lang="en-US" sz="1200" i="1" dirty="0"/>
              <a:t>Life123.com</a:t>
            </a:r>
            <a:r>
              <a:rPr lang="en-US" sz="1200" dirty="0"/>
              <a:t> [online]. 2011 [cit. 2011-12-04]. Mistletoe History. </a:t>
            </a:r>
            <a:r>
              <a:rPr lang="en-US" sz="1200" dirty="0" err="1"/>
              <a:t>Dostupné</a:t>
            </a:r>
            <a:r>
              <a:rPr lang="en-US" sz="1200" dirty="0"/>
              <a:t> z WWW: &lt;http://www.life123.com/holidays/christmas/mistletoe/mistletoe-history.shtml</a:t>
            </a:r>
            <a:r>
              <a:rPr lang="en-US" sz="1200" dirty="0" smtClean="0"/>
              <a:t>&gt;.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dirty="0" smtClean="0"/>
              <a:t>CHRISTMAS TREE:</a:t>
            </a:r>
          </a:p>
          <a:p>
            <a:r>
              <a:rPr lang="cs-CZ" sz="1200" i="1" dirty="0"/>
              <a:t>Danah-an.blogspot.com</a:t>
            </a:r>
            <a:r>
              <a:rPr lang="cs-CZ" sz="1200" dirty="0"/>
              <a:t> [online]. 2010 [cit. 2011-12-04]. Nekonečný příběh. Dostupné z WWW: &lt;http://danah-an.blogspot.com/2010/11/jaky-bude-vas-letosni-vanocni-stromecek.html</a:t>
            </a:r>
            <a:r>
              <a:rPr lang="cs-CZ" sz="1200" dirty="0" smtClean="0"/>
              <a:t>&gt;.</a:t>
            </a:r>
          </a:p>
          <a:p>
            <a:endParaRPr lang="cs-CZ" sz="1200" dirty="0" smtClean="0"/>
          </a:p>
          <a:p>
            <a:r>
              <a:rPr lang="cs-CZ" sz="1200" dirty="0" smtClean="0"/>
              <a:t>CHRISTMAS:</a:t>
            </a:r>
          </a:p>
          <a:p>
            <a:r>
              <a:rPr lang="en-US" sz="1200" dirty="0" smtClean="0"/>
              <a:t>Merry </a:t>
            </a:r>
            <a:r>
              <a:rPr lang="en-US" sz="1200" dirty="0"/>
              <a:t>Christmas. </a:t>
            </a:r>
            <a:r>
              <a:rPr lang="en-US" sz="1200" i="1" dirty="0"/>
              <a:t>Bridge</a:t>
            </a:r>
            <a:r>
              <a:rPr lang="en-US" sz="1200" dirty="0"/>
              <a:t>. 2002, 6, s</a:t>
            </a:r>
            <a:r>
              <a:rPr lang="en-US" sz="1200" dirty="0" smtClean="0"/>
              <a:t>. </a:t>
            </a:r>
            <a:r>
              <a:rPr lang="en-US" sz="1200" dirty="0"/>
              <a:t>7. </a:t>
            </a:r>
          </a:p>
          <a:p>
            <a:endParaRPr lang="cs-CZ" sz="1200" dirty="0" smtClean="0"/>
          </a:p>
          <a:p>
            <a:r>
              <a:rPr lang="cs-CZ" sz="1200" dirty="0" smtClean="0"/>
              <a:t>CHRISTMAS QUIZ:</a:t>
            </a:r>
          </a:p>
          <a:p>
            <a:r>
              <a:rPr lang="cs-CZ" sz="1200" i="1" dirty="0"/>
              <a:t>Helpforenglish.cz</a:t>
            </a:r>
            <a:r>
              <a:rPr lang="cs-CZ" sz="1200" dirty="0"/>
              <a:t> [online]. 2008 [cit. 2011-12-04]. </a:t>
            </a:r>
            <a:r>
              <a:rPr lang="cs-CZ" sz="1200" dirty="0" err="1"/>
              <a:t>Christmas</a:t>
            </a:r>
            <a:r>
              <a:rPr lang="cs-CZ" sz="1200" dirty="0"/>
              <a:t> </a:t>
            </a:r>
            <a:r>
              <a:rPr lang="cs-CZ" sz="1200" dirty="0" err="1"/>
              <a:t>Quiz</a:t>
            </a:r>
            <a:r>
              <a:rPr lang="cs-CZ" sz="1200" dirty="0"/>
              <a:t>. Dostupné z WWW: &lt;http://www.helpforenglish.cz/</a:t>
            </a:r>
            <a:r>
              <a:rPr lang="cs-CZ" sz="1200" dirty="0" err="1"/>
              <a:t>christmas</a:t>
            </a:r>
            <a:r>
              <a:rPr lang="cs-CZ" sz="1200" dirty="0"/>
              <a:t>/</a:t>
            </a:r>
            <a:r>
              <a:rPr lang="cs-CZ" sz="1200" dirty="0" err="1"/>
              <a:t>christmas</a:t>
            </a:r>
            <a:r>
              <a:rPr lang="cs-CZ" sz="1200" dirty="0"/>
              <a:t>-</a:t>
            </a:r>
            <a:r>
              <a:rPr lang="cs-CZ" sz="1200" dirty="0" err="1"/>
              <a:t>articles</a:t>
            </a:r>
            <a:r>
              <a:rPr lang="cs-CZ" sz="1200" dirty="0"/>
              <a:t>-and-</a:t>
            </a:r>
            <a:r>
              <a:rPr lang="cs-CZ" sz="1200" dirty="0" err="1"/>
              <a:t>activities</a:t>
            </a:r>
            <a:r>
              <a:rPr lang="cs-CZ" sz="1200" dirty="0"/>
              <a:t>/c2008122101-christmas-quiz.html&gt;.</a:t>
            </a:r>
          </a:p>
          <a:p>
            <a:endParaRPr lang="cs-CZ" sz="1200" dirty="0"/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4041205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Sousedství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590</TotalTime>
  <Words>997</Words>
  <Application>Microsoft Office PowerPoint</Application>
  <PresentationFormat>Předvádění na obrazovce (4:3)</PresentationFormat>
  <Paragraphs>127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CHRISTMAS 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CHRISTMAS</dc:title>
  <dc:creator>Lenka</dc:creator>
  <cp:lastModifiedBy>Lenka</cp:lastModifiedBy>
  <cp:revision>62</cp:revision>
  <dcterms:created xsi:type="dcterms:W3CDTF">2011-11-17T14:33:24Z</dcterms:created>
  <dcterms:modified xsi:type="dcterms:W3CDTF">2012-02-12T16:16:17Z</dcterms:modified>
</cp:coreProperties>
</file>