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0" r:id="rId2"/>
    <p:sldId id="269" r:id="rId3"/>
    <p:sldId id="256" r:id="rId4"/>
    <p:sldId id="260" r:id="rId5"/>
    <p:sldId id="261" r:id="rId6"/>
    <p:sldId id="263" r:id="rId7"/>
    <p:sldId id="275" r:id="rId8"/>
    <p:sldId id="267" r:id="rId9"/>
    <p:sldId id="257" r:id="rId10"/>
    <p:sldId id="259" r:id="rId11"/>
    <p:sldId id="262" r:id="rId12"/>
    <p:sldId id="265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 VY_32_INOVACE_3.2.2.2 O 16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3829BA-F54C-4E19-B5A6-0584D2D96809}" type="presOf" srcId="{4C35D32F-0EAB-4CD7-82EE-45574DC2A586}" destId="{890E4F0B-2866-4A3F-A3C7-2A14B1797930}" srcOrd="1" destOrd="0" presId="urn:microsoft.com/office/officeart/2005/8/layout/target3"/>
    <dgm:cxn modelId="{AFD43B9D-B4B3-4A0D-B13C-D62BADC3E2CB}" type="presOf" srcId="{B651F6E3-6281-48DB-9319-2AEAFDAE7572}" destId="{6BB5E863-4638-4E1D-BFDE-399D028AC4ED}" srcOrd="1" destOrd="0" presId="urn:microsoft.com/office/officeart/2005/8/layout/target3"/>
    <dgm:cxn modelId="{63E9BD9E-74BA-4076-B223-7C35553278A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09749E-0843-4FE1-B0F5-C1A8B3D1A89F}" type="presOf" srcId="{D1B46980-6531-4606-95E6-44980827E919}" destId="{2BE915AB-18AA-4053-B92C-3BFC9ED204BB}" srcOrd="1" destOrd="0" presId="urn:microsoft.com/office/officeart/2005/8/layout/target3"/>
    <dgm:cxn modelId="{DA344383-0FC4-4F7A-8B6E-8CCE4D339B6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80DD95-6CCD-4983-B8B6-847F2D1532B3}" type="presOf" srcId="{B651F6E3-6281-48DB-9319-2AEAFDAE7572}" destId="{619D679B-A015-4ECF-8348-D1034C574F40}" srcOrd="0" destOrd="0" presId="urn:microsoft.com/office/officeart/2005/8/layout/target3"/>
    <dgm:cxn modelId="{00F13CCC-900D-43CF-9199-CB8938AB45A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A520C5-4FBC-41DA-99DE-B68A305C5E6E}" type="presOf" srcId="{D8197B8C-B260-4A16-BDF4-0947B075E274}" destId="{5A5FFA88-C948-4069-8E93-59FA12366E83}" srcOrd="1" destOrd="0" presId="urn:microsoft.com/office/officeart/2005/8/layout/target3"/>
    <dgm:cxn modelId="{603DE1E9-75F6-4B51-8A0F-C8E3BF478546}" type="presOf" srcId="{D1B46980-6531-4606-95E6-44980827E919}" destId="{6140AFEC-043D-4C43-A2F9-D0F5331DF3A3}" srcOrd="0" destOrd="0" presId="urn:microsoft.com/office/officeart/2005/8/layout/target3"/>
    <dgm:cxn modelId="{5969752B-E629-4798-A2AC-1E0E9BEED2F1}" type="presOf" srcId="{D8197B8C-B260-4A16-BDF4-0947B075E274}" destId="{25B08C86-7E15-44DC-BE7F-FFB55DD49D12}" srcOrd="0" destOrd="0" presId="urn:microsoft.com/office/officeart/2005/8/layout/target3"/>
    <dgm:cxn modelId="{5239E8F4-D4E6-49D3-ABCB-8B5D051A1B4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890A7F-408B-401F-A39D-655010DD33D3}" type="presParOf" srcId="{333A1088-737F-45CB-B68E-254E46348037}" destId="{F5ABB229-8D3B-4694-996A-96F23CF14429}" srcOrd="0" destOrd="0" presId="urn:microsoft.com/office/officeart/2005/8/layout/target3"/>
    <dgm:cxn modelId="{0DAD3AB0-544B-444F-864F-6E9A25C78557}" type="presParOf" srcId="{333A1088-737F-45CB-B68E-254E46348037}" destId="{F41139FD-01EE-4571-8B17-4FB00FC51163}" srcOrd="1" destOrd="0" presId="urn:microsoft.com/office/officeart/2005/8/layout/target3"/>
    <dgm:cxn modelId="{8E0C1E7A-3F23-419E-96ED-8EAABB1766FB}" type="presParOf" srcId="{333A1088-737F-45CB-B68E-254E46348037}" destId="{D005CE8C-CC26-4C3E-AC11-E15060ECD759}" srcOrd="2" destOrd="0" presId="urn:microsoft.com/office/officeart/2005/8/layout/target3"/>
    <dgm:cxn modelId="{8C9EDC94-B0D8-4974-93C1-935AF0BE5E47}" type="presParOf" srcId="{333A1088-737F-45CB-B68E-254E46348037}" destId="{2C702D82-9B77-49B7-9568-BB8EB47C3372}" srcOrd="3" destOrd="0" presId="urn:microsoft.com/office/officeart/2005/8/layout/target3"/>
    <dgm:cxn modelId="{9CB0258B-9E6E-4B68-B944-B37A351F66C2}" type="presParOf" srcId="{333A1088-737F-45CB-B68E-254E46348037}" destId="{A52A0455-90FF-4808-ABD0-F02540D31D5A}" srcOrd="4" destOrd="0" presId="urn:microsoft.com/office/officeart/2005/8/layout/target3"/>
    <dgm:cxn modelId="{4BDD4F6A-ED1E-40AA-8A16-0E7F134D2C63}" type="presParOf" srcId="{333A1088-737F-45CB-B68E-254E46348037}" destId="{6140AFEC-043D-4C43-A2F9-D0F5331DF3A3}" srcOrd="5" destOrd="0" presId="urn:microsoft.com/office/officeart/2005/8/layout/target3"/>
    <dgm:cxn modelId="{0320E85A-449C-4476-B208-0CC6ACBA22EB}" type="presParOf" srcId="{333A1088-737F-45CB-B68E-254E46348037}" destId="{9358AC05-5D7D-4327-9F80-1AD486AEA664}" srcOrd="6" destOrd="0" presId="urn:microsoft.com/office/officeart/2005/8/layout/target3"/>
    <dgm:cxn modelId="{350C1EDA-C35D-4520-B617-85677887FF1C}" type="presParOf" srcId="{333A1088-737F-45CB-B68E-254E46348037}" destId="{313FC574-E1CD-4FB4-B054-0B805CE0447D}" srcOrd="7" destOrd="0" presId="urn:microsoft.com/office/officeart/2005/8/layout/target3"/>
    <dgm:cxn modelId="{6DEFC82C-EC15-4155-8C47-9DDFDD8D6B94}" type="presParOf" srcId="{333A1088-737F-45CB-B68E-254E46348037}" destId="{619D679B-A015-4ECF-8348-D1034C574F40}" srcOrd="8" destOrd="0" presId="urn:microsoft.com/office/officeart/2005/8/layout/target3"/>
    <dgm:cxn modelId="{A4FE31B4-11D1-4883-9A82-C70D36B8F0D8}" type="presParOf" srcId="{333A1088-737F-45CB-B68E-254E46348037}" destId="{322283A8-4A27-4CDA-BAE3-F381106A9174}" srcOrd="9" destOrd="0" presId="urn:microsoft.com/office/officeart/2005/8/layout/target3"/>
    <dgm:cxn modelId="{69BBA55A-0FBA-45AA-A06B-AA9C223C1AC7}" type="presParOf" srcId="{333A1088-737F-45CB-B68E-254E46348037}" destId="{FFC9F71D-1B4F-4AD9-A4A6-86ADEFC8AF5C}" srcOrd="10" destOrd="0" presId="urn:microsoft.com/office/officeart/2005/8/layout/target3"/>
    <dgm:cxn modelId="{2AE06746-CB77-4B23-B219-A8B85E70F1C1}" type="presParOf" srcId="{333A1088-737F-45CB-B68E-254E46348037}" destId="{25B08C86-7E15-44DC-BE7F-FFB55DD49D12}" srcOrd="11" destOrd="0" presId="urn:microsoft.com/office/officeart/2005/8/layout/target3"/>
    <dgm:cxn modelId="{7B56333B-6CA3-440D-9D15-C490BA0D4B4F}" type="presParOf" srcId="{333A1088-737F-45CB-B68E-254E46348037}" destId="{76644BE8-9D7C-4C09-B250-3D10AF48CBB7}" srcOrd="12" destOrd="0" presId="urn:microsoft.com/office/officeart/2005/8/layout/target3"/>
    <dgm:cxn modelId="{79E84D35-2F04-4F31-B47C-0D5025B4E13F}" type="presParOf" srcId="{333A1088-737F-45CB-B68E-254E46348037}" destId="{EE85B701-7295-41C0-BA7A-34D3756A2AE6}" srcOrd="13" destOrd="0" presId="urn:microsoft.com/office/officeart/2005/8/layout/target3"/>
    <dgm:cxn modelId="{C7D26B61-FB68-4BFE-8F6E-E2549889D593}" type="presParOf" srcId="{333A1088-737F-45CB-B68E-254E46348037}" destId="{8BEBB6EC-1DAA-4CAC-8A25-BC0FCBD5DBD5}" srcOrd="14" destOrd="0" presId="urn:microsoft.com/office/officeart/2005/8/layout/target3"/>
    <dgm:cxn modelId="{D8EC46A9-B0FC-4029-99DA-88D123F4A766}" type="presParOf" srcId="{333A1088-737F-45CB-B68E-254E46348037}" destId="{AED2198E-93D5-4001-81B4-73124B309672}" srcOrd="15" destOrd="0" presId="urn:microsoft.com/office/officeart/2005/8/layout/target3"/>
    <dgm:cxn modelId="{1756CF91-08E9-42EB-9594-2DE0B12510D7}" type="presParOf" srcId="{333A1088-737F-45CB-B68E-254E46348037}" destId="{2BE915AB-18AA-4053-B92C-3BFC9ED204BB}" srcOrd="16" destOrd="0" presId="urn:microsoft.com/office/officeart/2005/8/layout/target3"/>
    <dgm:cxn modelId="{96A6DCA6-E3AF-4AEA-9CBC-027260122559}" type="presParOf" srcId="{333A1088-737F-45CB-B68E-254E46348037}" destId="{6BB5E863-4638-4E1D-BFDE-399D028AC4ED}" srcOrd="17" destOrd="0" presId="urn:microsoft.com/office/officeart/2005/8/layout/target3"/>
    <dgm:cxn modelId="{756FE16B-175C-4C42-B556-640FCB29551C}" type="presParOf" srcId="{333A1088-737F-45CB-B68E-254E46348037}" destId="{5A5FFA88-C948-4069-8E93-59FA12366E83}" srcOrd="18" destOrd="0" presId="urn:microsoft.com/office/officeart/2005/8/layout/target3"/>
    <dgm:cxn modelId="{B5CD5BB2-583A-4B40-8578-4C5DB037AA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VY_32_INOVACE_3.2.2.2 O 16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B685B-C929-403A-82C0-53B83E3E4AF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C026F-0437-49D2-B000-BBD043964E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698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071FAA3-F748-4A4C-922E-0E2C7BBAC44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6881B8E9-9081-4D36-91F7-BC7F18C4A2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06902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84887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</a:t>
            </a:r>
            <a:r>
              <a:rPr lang="cs-CZ" sz="2400" b="1" u="sng" dirty="0" smtClean="0"/>
              <a:t>Anotace</a:t>
            </a:r>
            <a:r>
              <a:rPr lang="cs-CZ" sz="2400" b="1" dirty="0" smtClean="0"/>
              <a:t>:</a:t>
            </a:r>
          </a:p>
          <a:p>
            <a:endParaRPr lang="cs-CZ" sz="2400" b="1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Prezentace je určena pro žáky 1. a 2. stupně ZŠ (podle úrovně znalostí žáků od 4.třídy výše) k procvičení a rozšíření znalostí protikladných slov v angličtině.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První část prezentace je určena menším dětem. Podle obrázků ve snímcích 4 a 5 se děti snaží vytvořit protiklad.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 V další části žáci spojují slova protikladná ze dvou sloupců a poté si mohou zahrát ve skupinách Bingo.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 Ve snímcích 7 a 8 starší děti tvoří protiklady a ověřují si jejich správnost. Je možné tyto tabulky použít k zápisu do sešitu, následnému testování nebo si zahrát soutěž ve skupinách.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Ve snímku 9 žáci procvičují protiklady v kvízu a v dalších dvou snímcích si mohou látku procvičit ve dvou křížovkách.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V posledním snímku jako shrnutí látky vyhledávají slova protikladná. (Lze též využít k opakování látky nebo k testování, podobně jako tabulky.)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/>
          </a:p>
          <a:p>
            <a:pPr marL="342900" indent="-342900">
              <a:buFont typeface="Courier New" pitchFamily="49" charset="0"/>
              <a:buChar char="o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5738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79"/>
            <a:ext cx="7918648" cy="1251571"/>
          </a:xfrm>
        </p:spPr>
        <p:txBody>
          <a:bodyPr/>
          <a:lstStyle/>
          <a:p>
            <a:r>
              <a:rPr lang="cs-CZ" dirty="0" smtClean="0"/>
              <a:t>OPPOSITES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43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lastwordresources.co.uk/opposit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398"/>
            <a:ext cx="4535682" cy="687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entershop.co.uk/images/opposites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992" y="0"/>
            <a:ext cx="4631517" cy="686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308304" y="3274089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70686" y="221605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129832" y="3241309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8244408" y="178281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891579" y="90814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436096" y="778705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779912" y="5580793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355317" y="5589240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859410" y="5589240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79912" y="437004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339517" y="436510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863128" y="436510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79912" y="3134769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2267841" y="3134769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899592" y="3143153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79912" y="1928020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2267841" y="196205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888617" y="1964369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779912" y="722145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2267841" y="74510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899592" y="74510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8059825" y="623612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7308304" y="623731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6270686" y="623731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5086289" y="623731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8333906" y="371703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6891579" y="4774191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5469950" y="4797152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8388424" y="2953277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39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en.islcollective.com/wuploads/preview/big_islcollective_opposites_card_game_191644cd2a3e4201e32_2349655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627" y="0"/>
            <a:ext cx="48321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childcare.scholarschoice.ca/images/products/25/Opposites-Learning-Chart-N27378_X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485" y="0"/>
            <a:ext cx="43435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579872" y="656620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861803" y="645333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8155873" y="537321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8034095" y="436510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69558" y="4941168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867841" y="341138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861740" y="3573016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7812360" y="2129094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96178" y="2420888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75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teachthis.com.au/images/uploads/products/watermarked/1250000446Opposites-Bin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534" y="-9195"/>
            <a:ext cx="456199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welcometoenglishandfun.com/photocopiable/pdf/match_the_opposit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85" y="0"/>
            <a:ext cx="4578219" cy="688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3384376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43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8779482"/>
              </p:ext>
            </p:extLst>
          </p:nvPr>
        </p:nvGraphicFramePr>
        <p:xfrm>
          <a:off x="755576" y="44624"/>
          <a:ext cx="7704856" cy="6860308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852465"/>
                <a:gridCol w="3852391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OPPOSITES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OPPOSITES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/>
                        <a:t>old</a:t>
                      </a:r>
                      <a:r>
                        <a:rPr lang="cs-CZ" sz="2000" b="1" dirty="0" smtClean="0"/>
                        <a:t> x </a:t>
                      </a:r>
                      <a:r>
                        <a:rPr lang="cs-CZ" sz="2000" b="1" dirty="0" err="1" smtClean="0"/>
                        <a:t>new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/>
                        <a:t>wet</a:t>
                      </a:r>
                      <a:r>
                        <a:rPr lang="cs-CZ" sz="2000" b="1" dirty="0" smtClean="0"/>
                        <a:t> x dry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408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old</a:t>
                      </a:r>
                      <a:r>
                        <a:rPr lang="cs-CZ" b="1" dirty="0" smtClean="0"/>
                        <a:t>   x </a:t>
                      </a:r>
                      <a:r>
                        <a:rPr lang="cs-CZ" b="1" dirty="0" err="1" smtClean="0"/>
                        <a:t>young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high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low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on x </a:t>
                      </a:r>
                      <a:r>
                        <a:rPr lang="cs-CZ" b="1" dirty="0" err="1" smtClean="0"/>
                        <a:t>off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together</a:t>
                      </a:r>
                      <a:r>
                        <a:rPr lang="cs-CZ" b="1" baseline="0" dirty="0" smtClean="0"/>
                        <a:t> x </a:t>
                      </a:r>
                      <a:r>
                        <a:rPr lang="cs-CZ" b="1" baseline="0" dirty="0" err="1" smtClean="0"/>
                        <a:t>alone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beginning</a:t>
                      </a:r>
                      <a:r>
                        <a:rPr lang="cs-CZ" b="1" dirty="0" smtClean="0"/>
                        <a:t> x end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top x </a:t>
                      </a:r>
                      <a:r>
                        <a:rPr lang="cs-CZ" b="1" dirty="0" err="1" smtClean="0"/>
                        <a:t>bottom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front x </a:t>
                      </a:r>
                      <a:r>
                        <a:rPr lang="cs-CZ" b="1" dirty="0" err="1" smtClean="0"/>
                        <a:t>back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upstairs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downstairs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winter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summer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early x </a:t>
                      </a:r>
                      <a:r>
                        <a:rPr lang="cs-CZ" b="1" dirty="0" err="1" smtClean="0"/>
                        <a:t>late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inside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outside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wonderful</a:t>
                      </a:r>
                      <a:r>
                        <a:rPr lang="cs-CZ" b="1" dirty="0" smtClean="0"/>
                        <a:t> x terrible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under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over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sit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stand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empty</a:t>
                      </a:r>
                      <a:r>
                        <a:rPr lang="cs-CZ" b="1" dirty="0" smtClean="0"/>
                        <a:t> x full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start x </a:t>
                      </a:r>
                      <a:r>
                        <a:rPr lang="cs-CZ" b="1" dirty="0" err="1" smtClean="0"/>
                        <a:t>finish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fast x </a:t>
                      </a:r>
                      <a:r>
                        <a:rPr lang="cs-CZ" b="1" dirty="0" err="1" smtClean="0"/>
                        <a:t>slow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heavy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light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left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right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noisy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quiet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soft x hard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the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North</a:t>
                      </a:r>
                      <a:r>
                        <a:rPr lang="cs-CZ" b="1" dirty="0" smtClean="0"/>
                        <a:t> Pole x </a:t>
                      </a:r>
                      <a:r>
                        <a:rPr lang="cs-CZ" b="1" dirty="0" err="1" smtClean="0"/>
                        <a:t>the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South</a:t>
                      </a:r>
                      <a:r>
                        <a:rPr lang="cs-CZ" b="1" dirty="0" smtClean="0"/>
                        <a:t> Pole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fat x </a:t>
                      </a:r>
                      <a:r>
                        <a:rPr lang="cs-CZ" b="1" dirty="0" err="1" smtClean="0"/>
                        <a:t>thin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sunny x </a:t>
                      </a:r>
                      <a:r>
                        <a:rPr lang="cs-CZ" b="1" dirty="0" err="1" smtClean="0"/>
                        <a:t>cloudy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long x </a:t>
                      </a:r>
                      <a:r>
                        <a:rPr lang="cs-CZ" b="1" dirty="0" err="1" smtClean="0"/>
                        <a:t>short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deep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shallow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up x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down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clean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dirty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01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dark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light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interesting</a:t>
                      </a:r>
                      <a:r>
                        <a:rPr lang="cs-CZ" b="1" dirty="0" smtClean="0"/>
                        <a:t> x </a:t>
                      </a:r>
                      <a:r>
                        <a:rPr lang="cs-CZ" b="1" dirty="0" err="1" smtClean="0"/>
                        <a:t>boring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6664923" y="501318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660232" y="120157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660232" y="827021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764356" y="649796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699792" y="610679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734773" y="574675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734773" y="537322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734773" y="498339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734773" y="460986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734773" y="424982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915816" y="3877703"/>
            <a:ext cx="16161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915816" y="3498709"/>
            <a:ext cx="16161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699792" y="3077794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699792" y="272322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778316" y="2312977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059832" y="1933600"/>
            <a:ext cx="147212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771800" y="156161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699792" y="119675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771800" y="764704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664923" y="462373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664923" y="424982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646272" y="385046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6493053" y="349042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664923" y="309071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660232" y="267784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544503" y="2312977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6516216" y="1921655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804248" y="1561615"/>
            <a:ext cx="159566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838935" y="6533220"/>
            <a:ext cx="157962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6664923" y="617318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6510972" y="575298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6664923" y="539294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22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892878"/>
              </p:ext>
            </p:extLst>
          </p:nvPr>
        </p:nvGraphicFramePr>
        <p:xfrm>
          <a:off x="755576" y="-27383"/>
          <a:ext cx="7632848" cy="6939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9376"/>
                <a:gridCol w="3883472"/>
              </a:tblGrid>
              <a:tr h="815133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OPPOSITES</a:t>
                      </a:r>
                    </a:p>
                    <a:p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OPPOSITES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hot x </a:t>
                      </a:r>
                      <a:r>
                        <a:rPr lang="cs-CZ" sz="1900" b="1" dirty="0" err="1" smtClean="0"/>
                        <a:t>cold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near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far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open x </a:t>
                      </a:r>
                      <a:r>
                        <a:rPr lang="cs-CZ" sz="1900" b="1" dirty="0" err="1" smtClean="0"/>
                        <a:t>closed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straight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crooked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big x </a:t>
                      </a:r>
                      <a:r>
                        <a:rPr lang="cs-CZ" sz="1900" b="1" dirty="0" err="1" smtClean="0"/>
                        <a:t>small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large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small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front x </a:t>
                      </a:r>
                      <a:r>
                        <a:rPr lang="cs-CZ" sz="1900" b="1" dirty="0" err="1" smtClean="0"/>
                        <a:t>back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go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come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Bad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good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old-fashioned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modern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warm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cool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same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different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far x </a:t>
                      </a:r>
                      <a:r>
                        <a:rPr lang="cs-CZ" sz="1900" b="1" dirty="0" err="1" smtClean="0"/>
                        <a:t>near</a:t>
                      </a:r>
                      <a:r>
                        <a:rPr lang="cs-CZ" sz="1900" b="1" dirty="0" smtClean="0"/>
                        <a:t> 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cheap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expensive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sad x happy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rough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smooth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smtClean="0"/>
                        <a:t>hard x </a:t>
                      </a:r>
                      <a:r>
                        <a:rPr lang="cs-CZ" sz="1900" b="1" dirty="0" err="1" smtClean="0"/>
                        <a:t>easy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blunt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sharp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low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high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frown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smile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west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east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always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never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white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black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lie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truth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south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north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ugly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pretty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sick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healthy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greedy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generous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day</a:t>
                      </a:r>
                      <a:r>
                        <a:rPr lang="cs-CZ" sz="1900" b="1" dirty="0" smtClean="0"/>
                        <a:t> x night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weak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strong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792"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/>
                        <a:t>wide</a:t>
                      </a:r>
                      <a:r>
                        <a:rPr lang="cs-CZ" sz="1900" b="1" dirty="0" smtClean="0"/>
                        <a:t> x </a:t>
                      </a:r>
                      <a:r>
                        <a:rPr lang="cs-CZ" sz="1900" b="1" dirty="0" err="1" smtClean="0"/>
                        <a:t>narrow</a:t>
                      </a:r>
                      <a:endParaRPr lang="cs-CZ" sz="1900" b="1" dirty="0"/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neat</a:t>
                      </a:r>
                      <a:r>
                        <a:rPr lang="cs-CZ" sz="1900" b="1" dirty="0" smtClean="0">
                          <a:solidFill>
                            <a:schemeClr val="tx1"/>
                          </a:solidFill>
                        </a:rPr>
                        <a:t> x </a:t>
                      </a:r>
                      <a:r>
                        <a:rPr lang="cs-CZ" sz="1900" b="1" dirty="0" err="1" smtClean="0">
                          <a:solidFill>
                            <a:schemeClr val="tx1"/>
                          </a:solidFill>
                        </a:rPr>
                        <a:t>messy</a:t>
                      </a:r>
                      <a:endParaRPr lang="cs-CZ" sz="1900" b="1" dirty="0">
                        <a:solidFill>
                          <a:schemeClr val="tx1"/>
                        </a:solidFill>
                      </a:endParaRPr>
                    </a:p>
                  </a:txBody>
                  <a:tcPr marL="86538" marR="86538" marT="43269" marB="4326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6516216" y="119675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660232" y="836712"/>
            <a:ext cx="1674195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590785" y="651659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699792" y="615655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555776" y="577577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699792" y="537321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808076" y="5013176"/>
            <a:ext cx="1656945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808076" y="4653136"/>
            <a:ext cx="1656945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699792" y="4293096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699792" y="3825494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649546" y="3459223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699792" y="3085694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711383" y="269922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699792" y="233918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699792" y="191683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649546" y="155679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649546" y="119675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699792" y="83671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414429" y="651659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430902" y="5378421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438068" y="5019407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580789" y="4569351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580789" y="4209311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6516216" y="384304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464675" y="347092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313401" y="3110880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313401" y="2699397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6580789" y="2373031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372200" y="1937578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516216" y="155679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6438068" y="6156559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6422046" y="5754002"/>
            <a:ext cx="17536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53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82" y="0"/>
            <a:ext cx="776727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116632"/>
            <a:ext cx="3960440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672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Opposite Games and Worksheets for ES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88" y="0"/>
            <a:ext cx="778533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116632"/>
            <a:ext cx="2592288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71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forteachersonly.com/images/general/funbook/opposit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03" y="0"/>
            <a:ext cx="478892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enchantedlearning.com/language/english/label/opposites2/labe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0"/>
            <a:ext cx="43559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0"/>
            <a:ext cx="2880320" cy="3693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03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meddybemps.com/Opposites/images/OppositesMenu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92696"/>
            <a:ext cx="8928992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836712"/>
            <a:ext cx="2088232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8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231" y="404664"/>
            <a:ext cx="864096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en-US" sz="1200" dirty="0" smtClean="0"/>
              <a:t>Adjectives </a:t>
            </a:r>
            <a:r>
              <a:rPr lang="en-US" sz="1200" dirty="0"/>
              <a:t>(opposites) - Describing People and Things. </a:t>
            </a:r>
            <a:r>
              <a:rPr lang="en-US" sz="1200" i="1" dirty="0"/>
              <a:t>Lastwordresources.co.uk</a:t>
            </a:r>
            <a:r>
              <a:rPr lang="en-US" sz="1200" dirty="0"/>
              <a:t> [online]. 2010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http://www.lastwordresources.co.uk/opposites.jpg </a:t>
            </a:r>
          </a:p>
          <a:p>
            <a:endParaRPr lang="cs-CZ" sz="1200" dirty="0" smtClean="0"/>
          </a:p>
          <a:p>
            <a:r>
              <a:rPr lang="en-US" sz="1200" dirty="0" smtClean="0"/>
              <a:t>Opposites </a:t>
            </a:r>
            <a:r>
              <a:rPr lang="en-US" sz="1200" dirty="0" err="1"/>
              <a:t>Childrens</a:t>
            </a:r>
            <a:r>
              <a:rPr lang="en-US" sz="1200" dirty="0"/>
              <a:t> Educational Poster Chart. </a:t>
            </a:r>
            <a:r>
              <a:rPr lang="en-US" sz="1200" i="1" dirty="0"/>
              <a:t>Entershop.co.uk</a:t>
            </a:r>
            <a:r>
              <a:rPr lang="en-US" sz="1200" dirty="0"/>
              <a:t> [online]. 2006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http://www.entershop.co.uk/images/opposites.bmp </a:t>
            </a:r>
          </a:p>
          <a:p>
            <a:endParaRPr lang="cs-CZ" sz="1200" dirty="0" smtClean="0"/>
          </a:p>
          <a:p>
            <a:r>
              <a:rPr lang="cs-CZ" sz="1200" dirty="0" err="1"/>
              <a:t>Opposites</a:t>
            </a:r>
            <a:r>
              <a:rPr lang="cs-CZ" sz="1200" dirty="0"/>
              <a:t> </a:t>
            </a:r>
            <a:r>
              <a:rPr lang="cs-CZ" sz="1200" dirty="0" err="1"/>
              <a:t>card</a:t>
            </a:r>
            <a:r>
              <a:rPr lang="cs-CZ" sz="1200" dirty="0"/>
              <a:t> Game. </a:t>
            </a:r>
            <a:r>
              <a:rPr lang="cs-CZ" sz="1200" i="1" dirty="0"/>
              <a:t>En.islcollective.com</a:t>
            </a:r>
            <a:r>
              <a:rPr lang="cs-CZ" sz="1200" dirty="0"/>
              <a:t> [online]. 2010 [cit. 2012-01-19]. Dostupné z: http://en.islcollective.com/wuploads/preview/big_islcollective_opposites_card_game_191644cd2a3e4201e32_23496551.jpg </a:t>
            </a:r>
          </a:p>
          <a:p>
            <a:endParaRPr lang="cs-CZ" sz="1200" dirty="0"/>
          </a:p>
          <a:p>
            <a:r>
              <a:rPr lang="en-US" sz="1200" dirty="0"/>
              <a:t>Opposites Learning Charts. </a:t>
            </a:r>
            <a:r>
              <a:rPr lang="en-US" sz="1200" i="1" dirty="0"/>
              <a:t>Teachersparadise.com</a:t>
            </a:r>
            <a:r>
              <a:rPr lang="en-US" sz="1200" dirty="0"/>
              <a:t> [online]. 2012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http://www.teachersparadise.com/images/imagecache/product/prods/pimages/Learning-Materials--Chart-Opposites--T-38027_L.jpg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Opposites</a:t>
            </a:r>
            <a:r>
              <a:rPr lang="cs-CZ" sz="1200" dirty="0" smtClean="0"/>
              <a:t> </a:t>
            </a:r>
            <a:r>
              <a:rPr lang="cs-CZ" sz="1200" dirty="0" err="1"/>
              <a:t>Quiz</a:t>
            </a:r>
            <a:r>
              <a:rPr lang="cs-CZ" sz="1200" dirty="0"/>
              <a:t>. </a:t>
            </a:r>
            <a:r>
              <a:rPr lang="cs-CZ" sz="1200" i="1" dirty="0"/>
              <a:t>Bogglesworldesl.com</a:t>
            </a:r>
            <a:r>
              <a:rPr lang="cs-CZ" sz="1200" dirty="0"/>
              <a:t> [online]. 2012 [cit. 2012-01-19]. Dostupné z: http://</a:t>
            </a:r>
            <a:r>
              <a:rPr lang="cs-CZ" sz="1200" dirty="0" smtClean="0"/>
              <a:t>bogglesworldesl.com/files/OppositeQuiz.jpg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Opposites</a:t>
            </a:r>
            <a:r>
              <a:rPr lang="cs-CZ" sz="1200" dirty="0"/>
              <a:t>. </a:t>
            </a:r>
            <a:r>
              <a:rPr lang="cs-CZ" sz="1200" i="1" dirty="0"/>
              <a:t>Bogglesworldesl.com</a:t>
            </a:r>
            <a:r>
              <a:rPr lang="cs-CZ" sz="1200" dirty="0"/>
              <a:t> [online]. 2012 [cit. 2012-01-19]. Dostupné z: http://bogglesworldesl.com/files/oppositecrossword.jpg </a:t>
            </a:r>
          </a:p>
          <a:p>
            <a:endParaRPr lang="cs-CZ" sz="1200" dirty="0"/>
          </a:p>
          <a:p>
            <a:r>
              <a:rPr lang="cs-CZ" sz="1200" dirty="0" err="1"/>
              <a:t>Opposites</a:t>
            </a:r>
            <a:r>
              <a:rPr lang="cs-CZ" sz="1200" dirty="0"/>
              <a:t> </a:t>
            </a:r>
            <a:r>
              <a:rPr lang="cs-CZ" sz="1200" dirty="0" err="1"/>
              <a:t>Crossword</a:t>
            </a:r>
            <a:r>
              <a:rPr lang="cs-CZ" sz="1200" dirty="0"/>
              <a:t> Puzzle. </a:t>
            </a:r>
            <a:r>
              <a:rPr lang="cs-CZ" sz="1200" i="1" dirty="0"/>
              <a:t>Forteachersonly.com</a:t>
            </a:r>
            <a:r>
              <a:rPr lang="cs-CZ" sz="1200" dirty="0"/>
              <a:t> [online]. 2012 [cit. 2012-01-19]. Dostupné z: http://www.forteachersonly.com/images/general/funbook/opposites.jpg </a:t>
            </a:r>
          </a:p>
          <a:p>
            <a:endParaRPr lang="cs-CZ" sz="1200" dirty="0" smtClean="0"/>
          </a:p>
          <a:p>
            <a:r>
              <a:rPr lang="cs-CZ" sz="1200" dirty="0"/>
              <a:t>Label </a:t>
            </a:r>
            <a:r>
              <a:rPr lang="cs-CZ" sz="1200" dirty="0" err="1"/>
              <a:t>Opposites</a:t>
            </a:r>
            <a:r>
              <a:rPr lang="cs-CZ" sz="1200" dirty="0"/>
              <a:t> #2. </a:t>
            </a:r>
            <a:r>
              <a:rPr lang="cs-CZ" sz="1200" i="1" dirty="0"/>
              <a:t>Enchantedlearning.com</a:t>
            </a:r>
            <a:r>
              <a:rPr lang="cs-CZ" sz="1200" dirty="0"/>
              <a:t> [online]. 2010 [cit. 2012-01-19]. Dostupné z: http://www.enchantedlearning.com/language/english/label/opposites2/label.GIF </a:t>
            </a:r>
          </a:p>
          <a:p>
            <a:endParaRPr lang="cs-CZ" sz="1200" dirty="0" smtClean="0"/>
          </a:p>
          <a:p>
            <a:r>
              <a:rPr lang="en-US" sz="1200" dirty="0"/>
              <a:t>Language Arts for Young Children. </a:t>
            </a:r>
            <a:r>
              <a:rPr lang="en-US" sz="1200" i="1" dirty="0"/>
              <a:t>Meddybemps.com</a:t>
            </a:r>
            <a:r>
              <a:rPr lang="en-US" sz="1200" dirty="0"/>
              <a:t> [online]. 2010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http://www.meddybemps.com/Opposites/images/OppositesMenu.gif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Opposites</a:t>
            </a:r>
            <a:r>
              <a:rPr lang="cs-CZ" sz="1200" dirty="0" smtClean="0"/>
              <a:t> </a:t>
            </a:r>
            <a:r>
              <a:rPr lang="cs-CZ" sz="1200" dirty="0"/>
              <a:t>Bingo. </a:t>
            </a:r>
            <a:r>
              <a:rPr lang="cs-CZ" sz="1200" i="1" dirty="0"/>
              <a:t>Teachthis.com.au</a:t>
            </a:r>
            <a:r>
              <a:rPr lang="cs-CZ" sz="1200" dirty="0"/>
              <a:t> [online]. 2012 [cit. 2012-01-19]. Dostupné z: http://www.teachthis.com.au/images/uploads/products/watermarked/1250000446Opposites-Bingo.jpg </a:t>
            </a:r>
          </a:p>
          <a:p>
            <a:endParaRPr lang="cs-CZ" sz="1200" dirty="0" smtClean="0"/>
          </a:p>
          <a:p>
            <a:r>
              <a:rPr lang="en-US" sz="1200" dirty="0"/>
              <a:t>Match the opposites. </a:t>
            </a:r>
            <a:r>
              <a:rPr lang="en-US" sz="1200" i="1" dirty="0"/>
              <a:t>Welcometoenglishandfun.com</a:t>
            </a:r>
            <a:r>
              <a:rPr lang="en-US" sz="1200" dirty="0"/>
              <a:t> [online]. 2011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http://www.welcometoenglishandfun.com/photocopiable/pdf/match_the_opposites.jpg </a:t>
            </a: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79650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243</TotalTime>
  <Words>623</Words>
  <Application>Microsoft Office PowerPoint</Application>
  <PresentationFormat>Předvádění na obrazovce (4:3)</PresentationFormat>
  <Paragraphs>107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NewsPrint</vt:lpstr>
      <vt:lpstr>Prezentace aplikace PowerPoint</vt:lpstr>
      <vt:lpstr>Prezentace aplikace PowerPoint</vt:lpstr>
      <vt:lpstr>OPPOSITES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OPPOSITES</dc:title>
  <dc:creator>Lenka</dc:creator>
  <cp:lastModifiedBy>Lenka</cp:lastModifiedBy>
  <cp:revision>61</cp:revision>
  <dcterms:created xsi:type="dcterms:W3CDTF">2011-12-31T16:06:23Z</dcterms:created>
  <dcterms:modified xsi:type="dcterms:W3CDTF">2012-02-12T16:55:49Z</dcterms:modified>
</cp:coreProperties>
</file>