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76" r:id="rId2"/>
    <p:sldId id="275" r:id="rId3"/>
    <p:sldId id="256" r:id="rId4"/>
    <p:sldId id="280" r:id="rId5"/>
    <p:sldId id="258" r:id="rId6"/>
    <p:sldId id="259" r:id="rId7"/>
    <p:sldId id="272" r:id="rId8"/>
    <p:sldId id="273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8" r:id="rId17"/>
    <p:sldId id="267" r:id="rId18"/>
    <p:sldId id="269" r:id="rId19"/>
    <p:sldId id="270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0066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10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A9937C-5571-42F2-87CE-23C8354D3E0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946C4B8-58B3-4983-ABE3-9DC7522C7B1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15C775-1329-4535-B94D-4BDFA412F422}" type="presOf" srcId="{4C35D32F-0EAB-4CD7-82EE-45574DC2A586}" destId="{890E4F0B-2866-4A3F-A3C7-2A14B1797930}" srcOrd="1" destOrd="0" presId="urn:microsoft.com/office/officeart/2005/8/layout/target3"/>
    <dgm:cxn modelId="{38CAEC5C-CC65-4AAA-924C-ABD9DB03ECBC}" type="presOf" srcId="{B651F6E3-6281-48DB-9319-2AEAFDAE7572}" destId="{6BB5E863-4638-4E1D-BFDE-399D028AC4ED}" srcOrd="1" destOrd="0" presId="urn:microsoft.com/office/officeart/2005/8/layout/target3"/>
    <dgm:cxn modelId="{3046E9A4-D44C-4237-9CFC-D26A295B5CD0}" type="presOf" srcId="{4C35D32F-0EAB-4CD7-82EE-45574DC2A586}" destId="{8BEBB6EC-1DAA-4CAC-8A25-BC0FCBD5DBD5}" srcOrd="0" destOrd="0" presId="urn:microsoft.com/office/officeart/2005/8/layout/target3"/>
    <dgm:cxn modelId="{6337A23E-B93F-4B79-91D4-676BAB4BAA38}" type="presOf" srcId="{D8197B8C-B260-4A16-BDF4-0947B075E274}" destId="{5A5FFA88-C948-4069-8E93-59FA12366E83}" srcOrd="1" destOrd="0" presId="urn:microsoft.com/office/officeart/2005/8/layout/target3"/>
    <dgm:cxn modelId="{1EB279E6-AF52-4C12-8762-1CE96614FA24}" type="presOf" srcId="{B651F6E3-6281-48DB-9319-2AEAFDAE7572}" destId="{619D679B-A015-4ECF-8348-D1034C574F40}" srcOrd="0" destOrd="0" presId="urn:microsoft.com/office/officeart/2005/8/layout/target3"/>
    <dgm:cxn modelId="{AAB52EC7-0773-4365-908B-5651EFEDCB04}" type="presOf" srcId="{D1B46980-6531-4606-95E6-44980827E919}" destId="{6140AFEC-043D-4C43-A2F9-D0F5331DF3A3}" srcOrd="0" destOrd="0" presId="urn:microsoft.com/office/officeart/2005/8/layout/target3"/>
    <dgm:cxn modelId="{AD5793C8-A473-41FE-B06D-DE81C18058F5}" type="presOf" srcId="{D1D4F407-5343-4D3F-B5B9-D407B03CAEB4}" destId="{AED2198E-93D5-4001-81B4-73124B309672}" srcOrd="1" destOrd="0" presId="urn:microsoft.com/office/officeart/2005/8/layout/target3"/>
    <dgm:cxn modelId="{8B57E25D-5531-4E54-B921-984C2DF449D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50F2B95-F724-4F85-B8A9-7B2A5247F20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8FFD43-0101-4432-B404-C3DEA82BE181}" type="presParOf" srcId="{333A1088-737F-45CB-B68E-254E46348037}" destId="{F5ABB229-8D3B-4694-996A-96F23CF14429}" srcOrd="0" destOrd="0" presId="urn:microsoft.com/office/officeart/2005/8/layout/target3"/>
    <dgm:cxn modelId="{C6EF6FA6-8F78-4548-8858-A25C53D03AED}" type="presParOf" srcId="{333A1088-737F-45CB-B68E-254E46348037}" destId="{F41139FD-01EE-4571-8B17-4FB00FC51163}" srcOrd="1" destOrd="0" presId="urn:microsoft.com/office/officeart/2005/8/layout/target3"/>
    <dgm:cxn modelId="{9C33A1A4-032F-4422-9D7A-30F703437BCA}" type="presParOf" srcId="{333A1088-737F-45CB-B68E-254E46348037}" destId="{D005CE8C-CC26-4C3E-AC11-E15060ECD759}" srcOrd="2" destOrd="0" presId="urn:microsoft.com/office/officeart/2005/8/layout/target3"/>
    <dgm:cxn modelId="{163F2138-284A-4298-AF86-0C4E8D65BDFF}" type="presParOf" srcId="{333A1088-737F-45CB-B68E-254E46348037}" destId="{2C702D82-9B77-49B7-9568-BB8EB47C3372}" srcOrd="3" destOrd="0" presId="urn:microsoft.com/office/officeart/2005/8/layout/target3"/>
    <dgm:cxn modelId="{FC223652-31EB-4CAD-8D44-E4E18E61057B}" type="presParOf" srcId="{333A1088-737F-45CB-B68E-254E46348037}" destId="{A52A0455-90FF-4808-ABD0-F02540D31D5A}" srcOrd="4" destOrd="0" presId="urn:microsoft.com/office/officeart/2005/8/layout/target3"/>
    <dgm:cxn modelId="{DA5A8143-FC9F-4569-9C20-179B45E2121A}" type="presParOf" srcId="{333A1088-737F-45CB-B68E-254E46348037}" destId="{6140AFEC-043D-4C43-A2F9-D0F5331DF3A3}" srcOrd="5" destOrd="0" presId="urn:microsoft.com/office/officeart/2005/8/layout/target3"/>
    <dgm:cxn modelId="{FB4E1EBE-C769-4DF4-8BD0-1E2BDD1AF20B}" type="presParOf" srcId="{333A1088-737F-45CB-B68E-254E46348037}" destId="{9358AC05-5D7D-4327-9F80-1AD486AEA664}" srcOrd="6" destOrd="0" presId="urn:microsoft.com/office/officeart/2005/8/layout/target3"/>
    <dgm:cxn modelId="{771E9987-BA2F-470A-B81C-904E79C4B3E3}" type="presParOf" srcId="{333A1088-737F-45CB-B68E-254E46348037}" destId="{313FC574-E1CD-4FB4-B054-0B805CE0447D}" srcOrd="7" destOrd="0" presId="urn:microsoft.com/office/officeart/2005/8/layout/target3"/>
    <dgm:cxn modelId="{741DF1FF-9819-4AA0-81CB-06646702306A}" type="presParOf" srcId="{333A1088-737F-45CB-B68E-254E46348037}" destId="{619D679B-A015-4ECF-8348-D1034C574F40}" srcOrd="8" destOrd="0" presId="urn:microsoft.com/office/officeart/2005/8/layout/target3"/>
    <dgm:cxn modelId="{BD070002-0DDE-4FB4-8161-2FEB0132012E}" type="presParOf" srcId="{333A1088-737F-45CB-B68E-254E46348037}" destId="{322283A8-4A27-4CDA-BAE3-F381106A9174}" srcOrd="9" destOrd="0" presId="urn:microsoft.com/office/officeart/2005/8/layout/target3"/>
    <dgm:cxn modelId="{C2256962-3F49-4AF7-A350-D9CD74824B3B}" type="presParOf" srcId="{333A1088-737F-45CB-B68E-254E46348037}" destId="{FFC9F71D-1B4F-4AD9-A4A6-86ADEFC8AF5C}" srcOrd="10" destOrd="0" presId="urn:microsoft.com/office/officeart/2005/8/layout/target3"/>
    <dgm:cxn modelId="{BFD06BF7-EDA1-4796-8BE2-198A9D69913A}" type="presParOf" srcId="{333A1088-737F-45CB-B68E-254E46348037}" destId="{25B08C86-7E15-44DC-BE7F-FFB55DD49D12}" srcOrd="11" destOrd="0" presId="urn:microsoft.com/office/officeart/2005/8/layout/target3"/>
    <dgm:cxn modelId="{4267BC0A-CD4F-47EF-A4A2-D7410AB1D418}" type="presParOf" srcId="{333A1088-737F-45CB-B68E-254E46348037}" destId="{76644BE8-9D7C-4C09-B250-3D10AF48CBB7}" srcOrd="12" destOrd="0" presId="urn:microsoft.com/office/officeart/2005/8/layout/target3"/>
    <dgm:cxn modelId="{AFBB50D6-28D4-454F-975B-6848104815D6}" type="presParOf" srcId="{333A1088-737F-45CB-B68E-254E46348037}" destId="{EE85B701-7295-41C0-BA7A-34D3756A2AE6}" srcOrd="13" destOrd="0" presId="urn:microsoft.com/office/officeart/2005/8/layout/target3"/>
    <dgm:cxn modelId="{B21EFA7C-64E1-43A4-A12A-2F93F7E64CA7}" type="presParOf" srcId="{333A1088-737F-45CB-B68E-254E46348037}" destId="{8BEBB6EC-1DAA-4CAC-8A25-BC0FCBD5DBD5}" srcOrd="14" destOrd="0" presId="urn:microsoft.com/office/officeart/2005/8/layout/target3"/>
    <dgm:cxn modelId="{8741E13D-C2DD-46C3-B561-9366BA98D395}" type="presParOf" srcId="{333A1088-737F-45CB-B68E-254E46348037}" destId="{AED2198E-93D5-4001-81B4-73124B309672}" srcOrd="15" destOrd="0" presId="urn:microsoft.com/office/officeart/2005/8/layout/target3"/>
    <dgm:cxn modelId="{28333760-AD2F-4831-891E-967F81E782A4}" type="presParOf" srcId="{333A1088-737F-45CB-B68E-254E46348037}" destId="{2BE915AB-18AA-4053-B92C-3BFC9ED204BB}" srcOrd="16" destOrd="0" presId="urn:microsoft.com/office/officeart/2005/8/layout/target3"/>
    <dgm:cxn modelId="{2DFD8AFE-319E-417A-823F-2EF3F4F1C930}" type="presParOf" srcId="{333A1088-737F-45CB-B68E-254E46348037}" destId="{6BB5E863-4638-4E1D-BFDE-399D028AC4ED}" srcOrd="17" destOrd="0" presId="urn:microsoft.com/office/officeart/2005/8/layout/target3"/>
    <dgm:cxn modelId="{7723E654-FAF4-47C0-9AB7-2EBF585AE56E}" type="presParOf" srcId="{333A1088-737F-45CB-B68E-254E46348037}" destId="{5A5FFA88-C948-4069-8E93-59FA12366E83}" srcOrd="18" destOrd="0" presId="urn:microsoft.com/office/officeart/2005/8/layout/target3"/>
    <dgm:cxn modelId="{6FF0DE76-5931-491B-9BEF-FB56625BCB4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10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C9FDA-863F-42D1-B632-014C90A2E4B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A7849-2A10-4634-9EF3-283FFC108A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0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FFC60607-CCF8-4E4D-AF38-136492B57351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D5F3F7DA-1D62-41E3-AFAC-360D79FC6F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1.xls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emf"/><Relationship Id="rId4" Type="http://schemas.openxmlformats.org/officeDocument/2006/relationships/package" Target="../embeddings/List_aplikace_Microsoft_Excel2.xls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emf"/><Relationship Id="rId4" Type="http://schemas.openxmlformats.org/officeDocument/2006/relationships/package" Target="../embeddings/List_aplikace_Microsoft_Excel3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6.emf"/><Relationship Id="rId4" Type="http://schemas.openxmlformats.org/officeDocument/2006/relationships/package" Target="../embeddings/List_aplikace_Microsoft_Excel4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7.emf"/><Relationship Id="rId4" Type="http://schemas.openxmlformats.org/officeDocument/2006/relationships/package" Target="../embeddings/List_aplikace_Microsoft_Excel5.xls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8.emf"/><Relationship Id="rId4" Type="http://schemas.openxmlformats.org/officeDocument/2006/relationships/package" Target="../embeddings/List_aplikace_Microsoft_Excel6.xls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9.emf"/><Relationship Id="rId4" Type="http://schemas.openxmlformats.org/officeDocument/2006/relationships/package" Target="../embeddings/List_aplikace_Microsoft_Excel7.xls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10.emf"/><Relationship Id="rId4" Type="http://schemas.openxmlformats.org/officeDocument/2006/relationships/package" Target="../embeddings/List_aplikace_Microsoft_Excel8.xlsx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11.emf"/><Relationship Id="rId4" Type="http://schemas.openxmlformats.org/officeDocument/2006/relationships/package" Target="../embeddings/List_aplikace_Microsoft_Excel9.xlsx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5" Type="http://schemas.openxmlformats.org/officeDocument/2006/relationships/image" Target="../media/image12.emf"/><Relationship Id="rId4" Type="http://schemas.openxmlformats.org/officeDocument/2006/relationships/package" Target="../embeddings/List_aplikace_Microsoft_Excel10.xlsx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5" Type="http://schemas.openxmlformats.org/officeDocument/2006/relationships/image" Target="../media/image13.emf"/><Relationship Id="rId4" Type="http://schemas.openxmlformats.org/officeDocument/2006/relationships/package" Target="../embeddings/List_aplikace_Microsoft_Excel11.xlsx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5" Type="http://schemas.openxmlformats.org/officeDocument/2006/relationships/image" Target="../media/image14.emf"/><Relationship Id="rId4" Type="http://schemas.openxmlformats.org/officeDocument/2006/relationships/package" Target="../embeddings/List_aplikace_Microsoft_Excel12.xlsx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15.emf"/><Relationship Id="rId4" Type="http://schemas.openxmlformats.org/officeDocument/2006/relationships/package" Target="../embeddings/List_aplikace_Microsoft_Excel13.xlsx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16.emf"/><Relationship Id="rId4" Type="http://schemas.openxmlformats.org/officeDocument/2006/relationships/package" Target="../embeddings/List_aplikace_Microsoft_Excel14.xlsx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5" Type="http://schemas.openxmlformats.org/officeDocument/2006/relationships/image" Target="../media/image17.emf"/><Relationship Id="rId4" Type="http://schemas.openxmlformats.org/officeDocument/2006/relationships/package" Target="../embeddings/List_aplikace_Microsoft_Excel15.xlsx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5" Type="http://schemas.openxmlformats.org/officeDocument/2006/relationships/image" Target="../media/image18.emf"/><Relationship Id="rId4" Type="http://schemas.openxmlformats.org/officeDocument/2006/relationships/package" Target="../embeddings/List_aplikace_Microsoft_Excel16.xlsx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7.vml"/><Relationship Id="rId5" Type="http://schemas.openxmlformats.org/officeDocument/2006/relationships/image" Target="../media/image19.emf"/><Relationship Id="rId4" Type="http://schemas.openxmlformats.org/officeDocument/2006/relationships/package" Target="../embeddings/List_aplikace_Microsoft_Excel17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91392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5689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Anotace:</a:t>
            </a:r>
          </a:p>
          <a:p>
            <a:endParaRPr lang="cs-CZ" sz="2400" b="1" u="sng" dirty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Prezentace je určena k seznámení a procvičení znalosti řadových číslovek od 1 do 100.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Žáci se seznamují s číslovkami po částech a následně je procvičují písemně fixem na tabuli a zároveň je mohou procvičovat do sešitu.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Prezentaci lze využít také k soutěži mezi skupinami žáků.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V žádném případě není prezentace určena k použití během jedné vyučovací hodiny. Naopak lze se k ní vracet postupně podle úrovně žáků.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Nejdříve by děti měly zvládnout správnou výslovnost řadových </a:t>
            </a:r>
            <a:r>
              <a:rPr lang="cs-CZ" sz="2000" dirty="0"/>
              <a:t>číslovek od 1 do 31 (kvůli psaní </a:t>
            </a:r>
            <a:r>
              <a:rPr lang="cs-CZ" sz="2000" dirty="0" err="1" smtClean="0"/>
              <a:t>datumu</a:t>
            </a:r>
            <a:r>
              <a:rPr lang="cs-CZ" sz="2000" dirty="0" smtClean="0"/>
              <a:t>) a </a:t>
            </a:r>
            <a:r>
              <a:rPr lang="cs-CZ" sz="2000" dirty="0"/>
              <a:t>uvědomit si odlišnosti v pravopisu základních a řadových </a:t>
            </a:r>
            <a:r>
              <a:rPr lang="cs-CZ" sz="2000" dirty="0" smtClean="0"/>
              <a:t>číslovek.</a:t>
            </a:r>
            <a:endParaRPr lang="cs-CZ" sz="2000" dirty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Teprve později může učitel rozšířit učivo o další řadové číslovky až do stovky.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714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2088231"/>
          </a:xfrm>
        </p:spPr>
        <p:txBody>
          <a:bodyPr/>
          <a:lstStyle/>
          <a:p>
            <a:r>
              <a:rPr lang="cs-CZ" dirty="0" smtClean="0"/>
              <a:t>ORDINAL NUMBERS</a:t>
            </a:r>
            <a:br>
              <a:rPr lang="cs-CZ" dirty="0" smtClean="0"/>
            </a:br>
            <a:r>
              <a:rPr lang="cs-CZ" sz="3200" dirty="0" smtClean="0"/>
              <a:t>(</a:t>
            </a:r>
            <a:r>
              <a:rPr lang="cs-CZ" sz="3200" dirty="0" err="1" smtClean="0"/>
              <a:t>from</a:t>
            </a:r>
            <a:r>
              <a:rPr lang="cs-CZ" sz="3200" dirty="0" smtClean="0"/>
              <a:t> 1st to 100th)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99412" y="2362112"/>
            <a:ext cx="6400800" cy="792088"/>
          </a:xfrm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20475316">
            <a:off x="1154817" y="3861049"/>
            <a:ext cx="65363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6th            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tenth</a:t>
            </a:r>
            <a:r>
              <a:rPr lang="cs-CZ" sz="2800" i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twelfth</a:t>
            </a:r>
            <a:endParaRPr lang="cs-CZ" sz="2800" b="1" i="1" dirty="0" smtClean="0">
              <a:solidFill>
                <a:srgbClr val="FF0000"/>
              </a:solidFill>
            </a:endParaRPr>
          </a:p>
          <a:p>
            <a:endParaRPr lang="cs-CZ" sz="2800" b="1" i="1" dirty="0">
              <a:solidFill>
                <a:srgbClr val="FF0000"/>
              </a:solidFill>
            </a:endParaRPr>
          </a:p>
          <a:p>
            <a:r>
              <a:rPr lang="cs-CZ" sz="2800" i="1" dirty="0" smtClean="0">
                <a:solidFill>
                  <a:srgbClr val="FF0000"/>
                </a:solidFill>
              </a:rPr>
              <a:t>   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857241" flipH="1">
            <a:off x="4689727" y="5025083"/>
            <a:ext cx="2258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he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twentieth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1300141">
            <a:off x="2915816" y="551723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>
                <a:solidFill>
                  <a:schemeClr val="tx2"/>
                </a:solidFill>
              </a:rPr>
              <a:t>t</a:t>
            </a:r>
            <a:r>
              <a:rPr lang="cs-CZ" sz="4000" dirty="0" err="1" smtClean="0">
                <a:solidFill>
                  <a:schemeClr val="tx2"/>
                </a:solidFill>
              </a:rPr>
              <a:t>he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first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572601">
            <a:off x="7020272" y="4941168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FF00"/>
                </a:solidFill>
              </a:rPr>
              <a:t>the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err="1" smtClean="0">
                <a:solidFill>
                  <a:srgbClr val="FFFF00"/>
                </a:solidFill>
              </a:rPr>
              <a:t>fourth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9217059">
            <a:off x="971600" y="3068960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FFFF00"/>
                </a:solidFill>
              </a:rPr>
              <a:t>t</a:t>
            </a:r>
            <a:r>
              <a:rPr lang="cs-CZ" sz="3200" dirty="0" err="1" smtClean="0">
                <a:solidFill>
                  <a:srgbClr val="FFFF00"/>
                </a:solidFill>
              </a:rPr>
              <a:t>he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thirtieth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862642">
            <a:off x="7596336" y="386104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FF"/>
                </a:solidFill>
              </a:rPr>
              <a:t>1st</a:t>
            </a:r>
            <a:endParaRPr lang="cs-CZ" sz="2800" dirty="0">
              <a:solidFill>
                <a:srgbClr val="FF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111650">
            <a:off x="3260502" y="3361347"/>
            <a:ext cx="1671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he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fifth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122658"/>
            <a:ext cx="909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660066"/>
                </a:solidFill>
              </a:rPr>
              <a:t>22nd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675556">
            <a:off x="723277" y="2826898"/>
            <a:ext cx="1103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43rd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410068">
            <a:off x="7005952" y="5638742"/>
            <a:ext cx="1598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FFC000"/>
                </a:solidFill>
              </a:rPr>
              <a:t>t</a:t>
            </a:r>
            <a:r>
              <a:rPr lang="cs-CZ" sz="2800" dirty="0" err="1" smtClean="0">
                <a:solidFill>
                  <a:srgbClr val="FFC000"/>
                </a:solidFill>
              </a:rPr>
              <a:t>he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sixth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754213">
            <a:off x="650576" y="5415073"/>
            <a:ext cx="1977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FF00FF"/>
                </a:solidFill>
              </a:rPr>
              <a:t>t</a:t>
            </a:r>
            <a:r>
              <a:rPr lang="cs-CZ" sz="2400" dirty="0" err="1" smtClean="0">
                <a:solidFill>
                  <a:srgbClr val="FF00FF"/>
                </a:solidFill>
              </a:rPr>
              <a:t>he</a:t>
            </a:r>
            <a:r>
              <a:rPr lang="cs-CZ" sz="2400" dirty="0" smtClean="0">
                <a:solidFill>
                  <a:srgbClr val="FF00FF"/>
                </a:solidFill>
              </a:rPr>
              <a:t> </a:t>
            </a:r>
            <a:r>
              <a:rPr lang="cs-CZ" sz="2400" dirty="0" err="1" smtClean="0">
                <a:solidFill>
                  <a:srgbClr val="FF00FF"/>
                </a:solidFill>
              </a:rPr>
              <a:t>fifteenth</a:t>
            </a:r>
            <a:endParaRPr lang="cs-CZ" sz="2400" dirty="0">
              <a:solidFill>
                <a:srgbClr val="FF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0920065">
            <a:off x="1833662" y="3658721"/>
            <a:ext cx="2597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100th  </a:t>
            </a:r>
            <a:endParaRPr lang="cs-CZ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894435">
            <a:off x="5148064" y="60918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FF"/>
                </a:solidFill>
              </a:rPr>
              <a:t>87th</a:t>
            </a:r>
            <a:endParaRPr lang="cs-CZ" sz="2400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60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9114782"/>
              </p:ext>
            </p:extLst>
          </p:nvPr>
        </p:nvGraphicFramePr>
        <p:xfrm>
          <a:off x="179512" y="226342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7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9512" y="226342"/>
                        <a:ext cx="8007350" cy="6264275"/>
                      </a:xfrm>
                      <a:prstGeom prst="rect">
                        <a:avLst/>
                      </a:prstGeom>
                      <a:ln w="28575"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2198418" y="91475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98418" y="127269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09706" y="159992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191711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95736" y="61266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95736" y="232088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84376" y="262800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95736" y="22634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84376" y="301432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84376" y="331413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93295" y="360275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81347" y="400304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81347" y="438937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84376" y="468294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81347" y="506927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65238" y="609124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300192" y="17503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81347" y="531859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76473" y="570492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300192" y="56135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300192" y="85390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300192" y="121360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00192" y="158211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300192" y="193455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94196" y="230100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94196" y="262800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94196" y="293771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294196" y="331413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300192" y="366819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300192" y="399909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294196" y="431614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08051" y="468466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308051" y="506927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294196" y="532769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294196" y="571402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08051" y="608173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74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3123573"/>
              </p:ext>
            </p:extLst>
          </p:nvPr>
        </p:nvGraphicFramePr>
        <p:xfrm>
          <a:off x="323850" y="0"/>
          <a:ext cx="7710488" cy="68579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" name="List" r:id="rId4" imgW="4933979" imgH="3438414" progId="Excel.Sheet.12">
                  <p:embed/>
                </p:oleObj>
              </mc:Choice>
              <mc:Fallback>
                <p:oleObj name="List" r:id="rId4" imgW="4933979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0"/>
                        <a:ext cx="7710488" cy="6857999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5888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7878742"/>
              </p:ext>
            </p:extLst>
          </p:nvPr>
        </p:nvGraphicFramePr>
        <p:xfrm>
          <a:off x="323850" y="333375"/>
          <a:ext cx="8066088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9" name="List" r:id="rId4" imgW="5162619" imgH="3438414" progId="Excel.Sheet.12">
                  <p:embed/>
                </p:oleObj>
              </mc:Choice>
              <mc:Fallback>
                <p:oleObj name="List" r:id="rId4" imgW="5162619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8066088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319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6443920"/>
              </p:ext>
            </p:extLst>
          </p:nvPr>
        </p:nvGraphicFramePr>
        <p:xfrm>
          <a:off x="323528" y="260648"/>
          <a:ext cx="8066088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5" name="List" r:id="rId4" imgW="5162619" imgH="3438414" progId="Excel.Sheet.12">
                  <p:embed/>
                </p:oleObj>
              </mc:Choice>
              <mc:Fallback>
                <p:oleObj name="List" r:id="rId4" imgW="5162619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60648"/>
                        <a:ext cx="8066088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57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6990948"/>
              </p:ext>
            </p:extLst>
          </p:nvPr>
        </p:nvGraphicFramePr>
        <p:xfrm>
          <a:off x="323850" y="260350"/>
          <a:ext cx="8066088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9" name="List" r:id="rId4" imgW="5162619" imgH="3438414" progId="Excel.Sheet.12">
                  <p:embed/>
                </p:oleObj>
              </mc:Choice>
              <mc:Fallback>
                <p:oleObj name="List" r:id="rId4" imgW="5162619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260350"/>
                        <a:ext cx="8066088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106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6129313"/>
              </p:ext>
            </p:extLst>
          </p:nvPr>
        </p:nvGraphicFramePr>
        <p:xfrm>
          <a:off x="323850" y="333375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0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800735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6396283" y="614738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7744" y="26064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59292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67744" y="98947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67744" y="131790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67744" y="170423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90339" y="209055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67744" y="230780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90339" y="271820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299079" y="310453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95988" y="348723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67744" y="381451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7744" y="418335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99079" y="455220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90339" y="475559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280111" y="514191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67744" y="552823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267744" y="591456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67744" y="613180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444208" y="35899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44208" y="65640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444208" y="101355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44208" y="131790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447478" y="170423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447478" y="209055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448013" y="235596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430710" y="276058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430710" y="309148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451461" y="342818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451461" y="379340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451461" y="416587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430710" y="452892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451461" y="475559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420303" y="516599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420303" y="555232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452771" y="591456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5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486871"/>
              </p:ext>
            </p:extLst>
          </p:nvPr>
        </p:nvGraphicFramePr>
        <p:xfrm>
          <a:off x="323850" y="333375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1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800735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1004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723611"/>
              </p:ext>
            </p:extLst>
          </p:nvPr>
        </p:nvGraphicFramePr>
        <p:xfrm>
          <a:off x="323528" y="332656"/>
          <a:ext cx="855662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5" name="List" r:id="rId4" imgW="5476830" imgH="3438414" progId="Excel.Sheet.12">
                  <p:embed/>
                </p:oleObj>
              </mc:Choice>
              <mc:Fallback>
                <p:oleObj name="List" r:id="rId4" imgW="5476830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332656"/>
                        <a:ext cx="8556625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0550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385824"/>
              </p:ext>
            </p:extLst>
          </p:nvPr>
        </p:nvGraphicFramePr>
        <p:xfrm>
          <a:off x="251520" y="188640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9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88640"/>
                        <a:ext cx="800735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704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3945007"/>
              </p:ext>
            </p:extLst>
          </p:nvPr>
        </p:nvGraphicFramePr>
        <p:xfrm>
          <a:off x="323850" y="333375"/>
          <a:ext cx="799147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2" name="List" r:id="rId4" imgW="5114840" imgH="3438414" progId="Excel.Sheet.12">
                  <p:embed/>
                </p:oleObj>
              </mc:Choice>
              <mc:Fallback>
                <p:oleObj name="List" r:id="rId4" imgW="5114840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91475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944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4731864"/>
              </p:ext>
            </p:extLst>
          </p:nvPr>
        </p:nvGraphicFramePr>
        <p:xfrm>
          <a:off x="323850" y="333375"/>
          <a:ext cx="7977188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56" name="List" r:id="rId4" imgW="5105392" imgH="3438414" progId="Excel.Sheet.12">
                  <p:embed/>
                </p:oleObj>
              </mc:Choice>
              <mc:Fallback>
                <p:oleObj name="List" r:id="rId4" imgW="5105392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77188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462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9987706"/>
              </p:ext>
            </p:extLst>
          </p:nvPr>
        </p:nvGraphicFramePr>
        <p:xfrm>
          <a:off x="323850" y="333375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4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800735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6427155" y="3388028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67744" y="33265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71898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75603" y="110530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67744" y="129846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75603" y="168479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75603" y="206716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67744" y="2448732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75603" y="281644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275603" y="300960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75603" y="339593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75603" y="378225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59244" y="415077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75603" y="451929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75603" y="4777773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275603" y="516014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73099" y="550700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273099" y="582485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80958" y="619257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444208" y="31484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44208" y="668710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444208" y="1055034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33151" y="1298466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433151" y="166222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444208" y="2039847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427155" y="2426171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427155" y="2812495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427155" y="3009609"/>
            <a:ext cx="1872208" cy="386324"/>
          </a:xfrm>
          <a:prstGeom prst="rect">
            <a:avLst/>
          </a:prstGeom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54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5726809"/>
              </p:ext>
            </p:extLst>
          </p:nvPr>
        </p:nvGraphicFramePr>
        <p:xfrm>
          <a:off x="323850" y="333375"/>
          <a:ext cx="7977188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8" name="List" r:id="rId4" imgW="5105392" imgH="3438414" progId="Excel.Sheet.12">
                  <p:embed/>
                </p:oleObj>
              </mc:Choice>
              <mc:Fallback>
                <p:oleObj name="List" r:id="rId4" imgW="5105392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77188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440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6374578"/>
              </p:ext>
            </p:extLst>
          </p:nvPr>
        </p:nvGraphicFramePr>
        <p:xfrm>
          <a:off x="323850" y="333375"/>
          <a:ext cx="799147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05" name="List" r:id="rId4" imgW="5114840" imgH="3438414" progId="Excel.Sheet.12">
                  <p:embed/>
                </p:oleObj>
              </mc:Choice>
              <mc:Fallback>
                <p:oleObj name="List" r:id="rId4" imgW="5114840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91475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525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9944208"/>
              </p:ext>
            </p:extLst>
          </p:nvPr>
        </p:nvGraphicFramePr>
        <p:xfrm>
          <a:off x="323850" y="333375"/>
          <a:ext cx="799147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52" name="List" r:id="rId4" imgW="5114840" imgH="3438414" progId="Excel.Sheet.12">
                  <p:embed/>
                </p:oleObj>
              </mc:Choice>
              <mc:Fallback>
                <p:oleObj name="List" r:id="rId4" imgW="5114840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91475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8461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5430050"/>
              </p:ext>
            </p:extLst>
          </p:nvPr>
        </p:nvGraphicFramePr>
        <p:xfrm>
          <a:off x="323850" y="333375"/>
          <a:ext cx="796290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75" name="List" r:id="rId4" imgW="5095944" imgH="3438414" progId="Excel.Sheet.12">
                  <p:embed/>
                </p:oleObj>
              </mc:Choice>
              <mc:Fallback>
                <p:oleObj name="List" r:id="rId4" imgW="5095944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796290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135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4770408"/>
              </p:ext>
            </p:extLst>
          </p:nvPr>
        </p:nvGraphicFramePr>
        <p:xfrm>
          <a:off x="323850" y="333375"/>
          <a:ext cx="8007350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99" name="List" r:id="rId4" imgW="5124558" imgH="3438414" progId="Excel.Sheet.12">
                  <p:embed/>
                </p:oleObj>
              </mc:Choice>
              <mc:Fallback>
                <p:oleObj name="List" r:id="rId4" imgW="5124558" imgH="3438414" progId="Excel.Shee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33375"/>
                        <a:ext cx="8007350" cy="62642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: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:      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:    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71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347</TotalTime>
  <Words>189</Words>
  <Application>Microsoft Office PowerPoint</Application>
  <PresentationFormat>Předvádění na obrazovce (4:3)</PresentationFormat>
  <Paragraphs>33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Silk</vt:lpstr>
      <vt:lpstr>List</vt:lpstr>
      <vt:lpstr>Prezentace aplikace PowerPoint</vt:lpstr>
      <vt:lpstr>Prezentace aplikace PowerPoint</vt:lpstr>
      <vt:lpstr>ORDINAL NUMBERS (from 1st to 100th)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ORDINAL NUMBERS</dc:title>
  <dc:creator>Lenka</dc:creator>
  <cp:lastModifiedBy>Lenka</cp:lastModifiedBy>
  <cp:revision>48</cp:revision>
  <dcterms:created xsi:type="dcterms:W3CDTF">2011-12-30T12:58:52Z</dcterms:created>
  <dcterms:modified xsi:type="dcterms:W3CDTF">2012-01-28T18:13:19Z</dcterms:modified>
</cp:coreProperties>
</file>