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72" r:id="rId4"/>
    <p:sldId id="275" r:id="rId5"/>
    <p:sldId id="273" r:id="rId6"/>
    <p:sldId id="276" r:id="rId7"/>
    <p:sldId id="277" r:id="rId8"/>
    <p:sldId id="278" r:id="rId9"/>
    <p:sldId id="288" r:id="rId10"/>
    <p:sldId id="286" r:id="rId11"/>
    <p:sldId id="268" r:id="rId12"/>
    <p:sldId id="28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 varScale="1">
        <p:scale>
          <a:sx n="68" d="100"/>
          <a:sy n="68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4_5" csCatId="accent4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07_ VLASTIVĚDA 4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DEMOKRATICKÝ STÁT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6597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667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7623" custLinFactY="18988" custLinFactNeighborX="-45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831D5934-05F1-42D8-835F-28B6109E5D1B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2A21A795-A07A-4AEA-9D41-07F02524E0D4}" type="presOf" srcId="{D14199FD-C0E7-4C1B-9738-0FA9E56F2803}" destId="{E915DD33-C422-48D7-A147-9DF518074CD6}" srcOrd="0" destOrd="0" presId="urn:microsoft.com/office/officeart/2005/8/layout/pyramid2"/>
    <dgm:cxn modelId="{17DE3373-B5FD-4270-92C3-CE5FDA4E24A1}" type="presOf" srcId="{4998EED1-9AAF-4045-BAC6-AA54B1A3E015}" destId="{6E27EA9C-C67C-450A-8A3C-DF1F4862AEAB}" srcOrd="0" destOrd="0" presId="urn:microsoft.com/office/officeart/2005/8/layout/pyramid2"/>
    <dgm:cxn modelId="{5BA99BEE-1A20-48B0-B26A-191B41E5BCCD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128101D4-FC08-4D60-8662-C77D90BB14CB}" type="presParOf" srcId="{E915DD33-C422-48D7-A147-9DF518074CD6}" destId="{AA8D1857-C2BD-4E9B-945E-6C696E0FAF33}" srcOrd="0" destOrd="0" presId="urn:microsoft.com/office/officeart/2005/8/layout/pyramid2"/>
    <dgm:cxn modelId="{59C6E8CF-99D5-416C-92DD-014980306108}" type="presParOf" srcId="{E915DD33-C422-48D7-A147-9DF518074CD6}" destId="{3BAA9B1B-BFD6-4CA9-90A9-730241A0D9F7}" srcOrd="1" destOrd="0" presId="urn:microsoft.com/office/officeart/2005/8/layout/pyramid2"/>
    <dgm:cxn modelId="{33500BC5-09CB-45BC-923B-14E040285BCB}" type="presParOf" srcId="{3BAA9B1B-BFD6-4CA9-90A9-730241A0D9F7}" destId="{908BA98C-A95B-4D99-AB45-D03C9BA08086}" srcOrd="0" destOrd="0" presId="urn:microsoft.com/office/officeart/2005/8/layout/pyramid2"/>
    <dgm:cxn modelId="{130BE323-CA6C-4232-BE09-33EA2F2649B0}" type="presParOf" srcId="{3BAA9B1B-BFD6-4CA9-90A9-730241A0D9F7}" destId="{259FFE0E-3104-4C28-90A5-34C9081B2D21}" srcOrd="1" destOrd="0" presId="urn:microsoft.com/office/officeart/2005/8/layout/pyramid2"/>
    <dgm:cxn modelId="{414F2A7D-073E-46C6-BC9E-1F6AC56FBCD4}" type="presParOf" srcId="{3BAA9B1B-BFD6-4CA9-90A9-730241A0D9F7}" destId="{ED2230FF-1096-48BA-B691-CB70E3195D4E}" srcOrd="2" destOrd="0" presId="urn:microsoft.com/office/officeart/2005/8/layout/pyramid2"/>
    <dgm:cxn modelId="{CCD950AB-F0E4-48BD-B77D-3E4E755EB07E}" type="presParOf" srcId="{3BAA9B1B-BFD6-4CA9-90A9-730241A0D9F7}" destId="{73724FA6-330F-43B7-BA60-483C4E413C56}" srcOrd="3" destOrd="0" presId="urn:microsoft.com/office/officeart/2005/8/layout/pyramid2"/>
    <dgm:cxn modelId="{5F37C248-5F64-4BFC-822E-A584CEEE783F}" type="presParOf" srcId="{3BAA9B1B-BFD6-4CA9-90A9-730241A0D9F7}" destId="{6E27EA9C-C67C-450A-8A3C-DF1F4862AEAB}" srcOrd="4" destOrd="0" presId="urn:microsoft.com/office/officeart/2005/8/layout/pyramid2"/>
    <dgm:cxn modelId="{9A60443F-A2BB-4537-AC7B-D59F9F21B703}" type="presParOf" srcId="{3BAA9B1B-BFD6-4CA9-90A9-730241A0D9F7}" destId="{17B3546A-C897-435D-919C-1F74B4E8CF45}" srcOrd="5" destOrd="0" presId="urn:microsoft.com/office/officeart/2005/8/layout/pyramid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type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428596" y="1785926"/>
          <a:ext cx="8501122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786182" y="4357694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DEMOKRATICKÝ STÁT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43536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OVĚŘENÍ VE VÝUCE:     </a:t>
            </a:r>
            <a:r>
              <a:rPr lang="cs-CZ" dirty="0" smtClean="0"/>
              <a:t>3.10.2011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Vlastivěda         </a:t>
            </a:r>
            <a:r>
              <a:rPr lang="cs-CZ" b="1" dirty="0" smtClean="0"/>
              <a:t>ROČNÍK: </a:t>
            </a:r>
            <a:r>
              <a:rPr lang="cs-CZ" dirty="0" smtClean="0"/>
              <a:t>4.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státní zřízení, svobodné volby, Parlament, Poslanecká sněmovna, Senát, prezident, premiér, vláda, ministr</a:t>
            </a:r>
          </a:p>
          <a:p>
            <a:r>
              <a:rPr lang="cs-CZ" b="1" dirty="0" smtClean="0"/>
              <a:t>MEZIPŘEDMĚTOVÉ VZTAHY: </a:t>
            </a:r>
            <a:r>
              <a:rPr lang="cs-CZ" dirty="0" smtClean="0"/>
              <a:t>Český jazyk – diskuze nad daným tématem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opakuje poznatky žáků o státním zřízení ČR. Seznamuje žáky s principem svobodných voleb; pravomocemi Parlamentu, vlády, prezidenta. Navrhuje praktické procvičení daného tématu. 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14290"/>
            <a:ext cx="8229600" cy="1143000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Opakujeme – státní zřízení:</a:t>
            </a:r>
            <a:endParaRPr lang="cs-CZ" b="1" dirty="0"/>
          </a:p>
        </p:txBody>
      </p:sp>
      <p:sp>
        <p:nvSpPr>
          <p:cNvPr id="4" name="Elipsa 3"/>
          <p:cNvSpPr/>
          <p:nvPr/>
        </p:nvSpPr>
        <p:spPr>
          <a:xfrm>
            <a:off x="642910" y="1500174"/>
            <a:ext cx="3286148" cy="1000132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Kdy vznikla naše republika?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857752" y="1357298"/>
            <a:ext cx="3714776" cy="1428760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Kdo má státní moc v demokratickém státě?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285984" y="2571744"/>
            <a:ext cx="3214710" cy="128588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Co rozumíš pod pojmem </a:t>
            </a:r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„lid republiky“?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072066" y="3286124"/>
            <a:ext cx="3571900" cy="1357322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Jak vykonává lid naší republiky svou moc?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00034" y="3786190"/>
            <a:ext cx="3071834" cy="1071570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Vysvětli pojem „demokracie“.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2857488" y="4572008"/>
            <a:ext cx="3571900" cy="1357322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Znáš jiné státní zřízení než republiku?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10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Volby v České republice: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Občané našeho státu volí ve svobodných volbách své zástupce do </a:t>
            </a:r>
            <a:r>
              <a:rPr lang="cs-CZ" b="1" dirty="0" smtClean="0"/>
              <a:t>Parlamentu</a:t>
            </a:r>
            <a:r>
              <a:rPr lang="cs-CZ" dirty="0" smtClean="0"/>
              <a:t>. Právo volit může občan starší 18 let.</a:t>
            </a:r>
          </a:p>
          <a:p>
            <a:r>
              <a:rPr lang="cs-CZ" dirty="0" smtClean="0"/>
              <a:t>Parlament se skládá z </a:t>
            </a:r>
            <a:r>
              <a:rPr lang="cs-CZ" b="1" dirty="0" smtClean="0"/>
              <a:t>Poslanecké sněmovny</a:t>
            </a:r>
            <a:r>
              <a:rPr lang="cs-CZ" dirty="0" smtClean="0"/>
              <a:t> (tu tvoří poslanci) a ze </a:t>
            </a:r>
            <a:r>
              <a:rPr lang="cs-CZ" b="1" dirty="0" smtClean="0"/>
              <a:t>Senátu</a:t>
            </a:r>
            <a:r>
              <a:rPr lang="cs-CZ" dirty="0" smtClean="0"/>
              <a:t> (ten tvoří senátoři). Parlament schvaluje a vydává </a:t>
            </a:r>
            <a:r>
              <a:rPr lang="cs-CZ" b="1" dirty="0" smtClean="0"/>
              <a:t>zákony.</a:t>
            </a:r>
            <a:endParaRPr lang="cs-CZ" dirty="0" smtClean="0"/>
          </a:p>
          <a:p>
            <a:r>
              <a:rPr lang="cs-CZ" dirty="0" smtClean="0"/>
              <a:t>Parlament volí nejvyššího představitele státu – </a:t>
            </a:r>
            <a:r>
              <a:rPr lang="cs-CZ" b="1" dirty="0" smtClean="0"/>
              <a:t>prezidenta republiky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71472" y="285728"/>
            <a:ext cx="822960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Doplň správně: Jak probíhají volby?</a:t>
            </a:r>
            <a:endParaRPr lang="cs-CZ" b="1" dirty="0"/>
          </a:p>
        </p:txBody>
      </p:sp>
      <p:sp>
        <p:nvSpPr>
          <p:cNvPr id="4" name="Elipsa 3"/>
          <p:cNvSpPr/>
          <p:nvPr/>
        </p:nvSpPr>
        <p:spPr>
          <a:xfrm>
            <a:off x="3428992" y="5000636"/>
            <a:ext cx="1785950" cy="857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214546" y="3357562"/>
            <a:ext cx="2000264" cy="12144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357686" y="3286124"/>
            <a:ext cx="2000264" cy="12858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071802" y="1285860"/>
            <a:ext cx="2357454" cy="10715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143240" y="3143248"/>
            <a:ext cx="2143140" cy="35719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šipka 9"/>
          <p:cNvCxnSpPr/>
          <p:nvPr/>
        </p:nvCxnSpPr>
        <p:spPr>
          <a:xfrm rot="16200000" flipV="1">
            <a:off x="3643306" y="4643446"/>
            <a:ext cx="428628" cy="285752"/>
          </a:xfrm>
          <a:prstGeom prst="straightConnector1">
            <a:avLst/>
          </a:prstGeom>
          <a:ln w="762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5400000" flipH="1" flipV="1">
            <a:off x="4643438" y="4643446"/>
            <a:ext cx="428628" cy="285752"/>
          </a:xfrm>
          <a:prstGeom prst="straightConnector1">
            <a:avLst/>
          </a:prstGeom>
          <a:ln w="571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8" idx="0"/>
          </p:cNvCxnSpPr>
          <p:nvPr/>
        </p:nvCxnSpPr>
        <p:spPr>
          <a:xfrm rot="5400000" flipH="1" flipV="1">
            <a:off x="3822695" y="2749545"/>
            <a:ext cx="785818" cy="1588"/>
          </a:xfrm>
          <a:prstGeom prst="straightConnector1">
            <a:avLst/>
          </a:prstGeom>
          <a:ln w="762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Zaoblený obdélník 15"/>
          <p:cNvSpPr/>
          <p:nvPr/>
        </p:nvSpPr>
        <p:spPr>
          <a:xfrm>
            <a:off x="7143768" y="1428736"/>
            <a:ext cx="1357322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občan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929454" y="2285992"/>
            <a:ext cx="1714512" cy="500066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prezident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858016" y="3071810"/>
            <a:ext cx="1714512" cy="500066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Parlament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929454" y="3857628"/>
            <a:ext cx="1643074" cy="785818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Poslanec</a:t>
            </a:r>
          </a:p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(Poslanecká sněmovna)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7215206" y="5000636"/>
            <a:ext cx="1357322" cy="642942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Senátor</a:t>
            </a:r>
          </a:p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(Senát)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Prezident republiky: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zastupuje naši republiku na různých jednáních se zastupiteli cizích států</a:t>
            </a:r>
          </a:p>
          <a:p>
            <a:r>
              <a:rPr lang="cs-CZ" dirty="0" smtClean="0"/>
              <a:t>podepisuje mezinárodní smlouvy</a:t>
            </a:r>
          </a:p>
          <a:p>
            <a:r>
              <a:rPr lang="cs-CZ" dirty="0" smtClean="0"/>
              <a:t>schvaluje zákony naší republiky</a:t>
            </a:r>
          </a:p>
          <a:p>
            <a:r>
              <a:rPr lang="cs-CZ" dirty="0" smtClean="0"/>
              <a:t>na základě výsledku poslaneckých voleb jmenuje předsedu vlády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714348" y="4429132"/>
            <a:ext cx="3000396" cy="15716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Jak se jmenuje současný prezident naší republiky?</a:t>
            </a:r>
            <a:endParaRPr lang="cs-CZ" sz="2400" b="1" dirty="0"/>
          </a:p>
        </p:txBody>
      </p:sp>
      <p:sp>
        <p:nvSpPr>
          <p:cNvPr id="5" name="Elipsa 4"/>
          <p:cNvSpPr/>
          <p:nvPr/>
        </p:nvSpPr>
        <p:spPr>
          <a:xfrm>
            <a:off x="5572132" y="4000504"/>
            <a:ext cx="3071834" cy="135732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Znáš jméno předchozího prezidenta ČR?</a:t>
            </a:r>
            <a:endParaRPr lang="cs-CZ" sz="2400" b="1" dirty="0"/>
          </a:p>
        </p:txBody>
      </p:sp>
      <p:sp>
        <p:nvSpPr>
          <p:cNvPr id="6" name="Elipsa 5"/>
          <p:cNvSpPr/>
          <p:nvPr/>
        </p:nvSpPr>
        <p:spPr>
          <a:xfrm>
            <a:off x="3428992" y="5214950"/>
            <a:ext cx="3714776" cy="12144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Znáš jméno prezidenta jiné republiky?</a:t>
            </a:r>
            <a:endParaRPr lang="cs-CZ" sz="2400" b="1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allAtOnce" animBg="1"/>
      <p:bldP spid="5" grpId="0" build="allAtOnce" animBg="1"/>
      <p:bldP spid="6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VLÁDA ČESKÉ REPUBLIKY: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85860"/>
            <a:ext cx="8229600" cy="4911741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Předseda vlády (</a:t>
            </a:r>
            <a:r>
              <a:rPr lang="cs-CZ" b="1" dirty="0" smtClean="0"/>
              <a:t>premiér</a:t>
            </a:r>
            <a:r>
              <a:rPr lang="cs-CZ" dirty="0" smtClean="0"/>
              <a:t>) sestavuje vládu  a stojí v jejím čele.</a:t>
            </a:r>
          </a:p>
          <a:p>
            <a:r>
              <a:rPr lang="cs-CZ" dirty="0" smtClean="0"/>
              <a:t>Vláda řídí chod státu. Skládá se z ministrů.</a:t>
            </a:r>
          </a:p>
          <a:p>
            <a:r>
              <a:rPr lang="cs-CZ" dirty="0" smtClean="0"/>
              <a:t>Každý ministr se stará o určitou oblast  - spravuje své ministerstvo.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571472" y="4000504"/>
            <a:ext cx="2786082" cy="150019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Jak se jmenuje premiér naší republiky?</a:t>
            </a:r>
            <a:endParaRPr lang="cs-CZ" sz="2400" b="1" dirty="0"/>
          </a:p>
        </p:txBody>
      </p:sp>
      <p:sp>
        <p:nvSpPr>
          <p:cNvPr id="5" name="Elipsa 4"/>
          <p:cNvSpPr/>
          <p:nvPr/>
        </p:nvSpPr>
        <p:spPr>
          <a:xfrm>
            <a:off x="5857884" y="3643314"/>
            <a:ext cx="2643206" cy="1143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Vyjmenuj ministerstva, která znáš. </a:t>
            </a:r>
            <a:endParaRPr lang="cs-CZ" sz="2400" b="1" dirty="0"/>
          </a:p>
        </p:txBody>
      </p:sp>
      <p:sp>
        <p:nvSpPr>
          <p:cNvPr id="6" name="Elipsa 5"/>
          <p:cNvSpPr/>
          <p:nvPr/>
        </p:nvSpPr>
        <p:spPr>
          <a:xfrm>
            <a:off x="3428992" y="4357694"/>
            <a:ext cx="2786082" cy="17145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Znáš jméno některého ministra? </a:t>
            </a:r>
          </a:p>
          <a:p>
            <a:pPr algn="ctr"/>
            <a:r>
              <a:rPr lang="cs-CZ" sz="2400" b="1" dirty="0" smtClean="0"/>
              <a:t>O co se stará?</a:t>
            </a:r>
            <a:endParaRPr lang="cs-CZ" sz="2400" b="1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allAtOnce" animBg="1"/>
      <p:bldP spid="5" grpId="0" build="allAtOnce" animBg="1"/>
      <p:bldP spid="6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Zahrajte si na vládu a Parlament ČR.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Učitel jako volič zvolí žáky jako poslance a senátory.</a:t>
            </a:r>
          </a:p>
          <a:p>
            <a:r>
              <a:rPr lang="cs-CZ" dirty="0" smtClean="0"/>
              <a:t>Poslanci a senátoři zvolí ze třídy prezidenta.</a:t>
            </a:r>
          </a:p>
          <a:p>
            <a:r>
              <a:rPr lang="cs-CZ" dirty="0" smtClean="0"/>
              <a:t>Prezident určí z poslanců premiéra.</a:t>
            </a:r>
          </a:p>
          <a:p>
            <a:r>
              <a:rPr lang="cs-CZ" dirty="0" smtClean="0"/>
              <a:t>Premiér sestaví svoji vládu  z poslanců. Přidělí jim jednotlivá ministerstva.</a:t>
            </a:r>
          </a:p>
          <a:p>
            <a:r>
              <a:rPr lang="cs-CZ" dirty="0" smtClean="0"/>
              <a:t>Každý ministr navrhne, co by se mohlo zlepšit v jeho oblasti. </a:t>
            </a:r>
          </a:p>
          <a:p>
            <a:r>
              <a:rPr lang="cs-CZ" dirty="0" smtClean="0"/>
              <a:t>Návrh zákona  se odsouhlasí ve vládě i v Parlamentu.</a:t>
            </a:r>
          </a:p>
          <a:p>
            <a:r>
              <a:rPr lang="cs-CZ" dirty="0" smtClean="0"/>
              <a:t>Prezident podepíše navržený zákon.</a:t>
            </a:r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14290"/>
            <a:ext cx="8229600" cy="1143000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STÁTNÍ  MOC - doplň: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571472" y="1285860"/>
            <a:ext cx="2357454" cy="71438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ZÁKONODÁRNÁ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14678" y="1285860"/>
            <a:ext cx="3214710" cy="71438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VÝKONNÁ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929454" y="1285860"/>
            <a:ext cx="1500198" cy="71438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SOUDNÍ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000628" y="3643314"/>
            <a:ext cx="1500198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3428992" y="3643314"/>
            <a:ext cx="1500198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7000892" y="3929066"/>
            <a:ext cx="1571636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1000100" y="4214818"/>
            <a:ext cx="1571636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 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4929190" y="2071678"/>
            <a:ext cx="1285884" cy="714380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786182" y="2071678"/>
            <a:ext cx="928694" cy="714380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142976" y="2071678"/>
            <a:ext cx="1357322" cy="714380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7215206" y="2071678"/>
            <a:ext cx="1000132" cy="714380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57158" y="2857496"/>
            <a:ext cx="1428760" cy="714380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1928794" y="2857496"/>
            <a:ext cx="857256" cy="714380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6" name="Šipka dolů 25"/>
          <p:cNvSpPr/>
          <p:nvPr/>
        </p:nvSpPr>
        <p:spPr>
          <a:xfrm>
            <a:off x="1785918" y="2714620"/>
            <a:ext cx="71438" cy="1428760"/>
          </a:xfrm>
          <a:prstGeom prst="downArrow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lů 26"/>
          <p:cNvSpPr/>
          <p:nvPr/>
        </p:nvSpPr>
        <p:spPr>
          <a:xfrm>
            <a:off x="4214810" y="2786058"/>
            <a:ext cx="45719" cy="785818"/>
          </a:xfrm>
          <a:prstGeom prst="downArrow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lů 27"/>
          <p:cNvSpPr/>
          <p:nvPr/>
        </p:nvSpPr>
        <p:spPr>
          <a:xfrm>
            <a:off x="5572132" y="2786058"/>
            <a:ext cx="71438" cy="785818"/>
          </a:xfrm>
          <a:prstGeom prst="downArrow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lů 28"/>
          <p:cNvSpPr/>
          <p:nvPr/>
        </p:nvSpPr>
        <p:spPr>
          <a:xfrm>
            <a:off x="7715272" y="2786058"/>
            <a:ext cx="45719" cy="1071570"/>
          </a:xfrm>
          <a:prstGeom prst="downArrow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1714480" y="5643578"/>
            <a:ext cx="928694" cy="714380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Vláda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2714612" y="5643578"/>
            <a:ext cx="1357322" cy="714380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Parlament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4143372" y="5643578"/>
            <a:ext cx="1428760" cy="714380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Poslanecká sněmovna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5715008" y="5643578"/>
            <a:ext cx="857256" cy="714380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Senát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286116" y="5357826"/>
            <a:ext cx="1285884" cy="714380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Prezident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000628" y="5357826"/>
            <a:ext cx="1000132" cy="714380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Soudy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6786578" y="5286388"/>
            <a:ext cx="1500198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podepisuje </a:t>
            </a:r>
            <a:r>
              <a:rPr lang="cs-CZ" sz="2000" b="1" dirty="0" smtClean="0"/>
              <a:t>zákony</a:t>
            </a:r>
            <a:endParaRPr lang="cs-CZ" sz="2000" b="1" dirty="0"/>
          </a:p>
        </p:txBody>
      </p:sp>
      <p:sp>
        <p:nvSpPr>
          <p:cNvPr id="33" name="Zaoblený obdélník 32"/>
          <p:cNvSpPr/>
          <p:nvPr/>
        </p:nvSpPr>
        <p:spPr>
          <a:xfrm>
            <a:off x="214282" y="5429264"/>
            <a:ext cx="1571636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trestá nedodržování zákonů</a:t>
            </a:r>
            <a:endParaRPr lang="cs-CZ" b="1" dirty="0"/>
          </a:p>
        </p:txBody>
      </p:sp>
      <p:sp>
        <p:nvSpPr>
          <p:cNvPr id="34" name="Zaoblený obdélník 33"/>
          <p:cNvSpPr/>
          <p:nvPr/>
        </p:nvSpPr>
        <p:spPr>
          <a:xfrm>
            <a:off x="7215206" y="5572140"/>
            <a:ext cx="1571636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vytváří </a:t>
            </a:r>
          </a:p>
          <a:p>
            <a:pPr algn="ctr"/>
            <a:r>
              <a:rPr lang="cs-CZ" b="1" dirty="0" smtClean="0"/>
              <a:t>a schvaluje zákony </a:t>
            </a:r>
          </a:p>
        </p:txBody>
      </p:sp>
      <p:sp>
        <p:nvSpPr>
          <p:cNvPr id="32" name="Zaoblený obdélník 31"/>
          <p:cNvSpPr/>
          <p:nvPr/>
        </p:nvSpPr>
        <p:spPr>
          <a:xfrm>
            <a:off x="285720" y="5715016"/>
            <a:ext cx="1500198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ministerstva řídí chod celé země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285728"/>
            <a:ext cx="8229600" cy="1143000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STÁTNÍ  MOC – správné řešení: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571472" y="1643050"/>
            <a:ext cx="2357454" cy="71438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ZÁKONODÁRNÁ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14678" y="2357430"/>
            <a:ext cx="3214710" cy="71438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VÝKONNÁ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858016" y="1643050"/>
            <a:ext cx="1500198" cy="71438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SOUDNÍ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000628" y="4786322"/>
            <a:ext cx="1500198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podepisuje </a:t>
            </a:r>
            <a:r>
              <a:rPr lang="cs-CZ" sz="2000" b="1" dirty="0" smtClean="0"/>
              <a:t>zákony</a:t>
            </a:r>
            <a:endParaRPr lang="cs-CZ" sz="20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3286116" y="4786322"/>
            <a:ext cx="1500198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ministerstva řídí chod celé země</a:t>
            </a:r>
            <a:endParaRPr lang="cs-CZ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6929454" y="4643446"/>
            <a:ext cx="1571636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trestá nedodržování zákonů</a:t>
            </a:r>
            <a:endParaRPr lang="cs-CZ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857224" y="4714884"/>
            <a:ext cx="1571636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vytváří </a:t>
            </a:r>
          </a:p>
          <a:p>
            <a:pPr algn="ctr"/>
            <a:r>
              <a:rPr lang="cs-CZ" b="1" dirty="0" smtClean="0"/>
              <a:t>a schvaluje zákony 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5000628" y="3214686"/>
            <a:ext cx="1285884" cy="714380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Prezident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571868" y="3214686"/>
            <a:ext cx="928694" cy="714380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Vláda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071538" y="2500306"/>
            <a:ext cx="1357322" cy="714380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Parlament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7143768" y="2714620"/>
            <a:ext cx="1000132" cy="714380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Soudy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57158" y="3429000"/>
            <a:ext cx="1428760" cy="714380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Poslanecká sněmovna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1785918" y="3429000"/>
            <a:ext cx="857256" cy="714380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Senát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26" name="Šipka dolů 25"/>
          <p:cNvSpPr/>
          <p:nvPr/>
        </p:nvSpPr>
        <p:spPr>
          <a:xfrm>
            <a:off x="1714480" y="3214686"/>
            <a:ext cx="71438" cy="1428760"/>
          </a:xfrm>
          <a:prstGeom prst="downArrow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lů 26"/>
          <p:cNvSpPr/>
          <p:nvPr/>
        </p:nvSpPr>
        <p:spPr>
          <a:xfrm>
            <a:off x="4071934" y="3929066"/>
            <a:ext cx="45719" cy="785818"/>
          </a:xfrm>
          <a:prstGeom prst="downArrow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lů 27"/>
          <p:cNvSpPr/>
          <p:nvPr/>
        </p:nvSpPr>
        <p:spPr>
          <a:xfrm>
            <a:off x="5643570" y="3929066"/>
            <a:ext cx="71438" cy="785818"/>
          </a:xfrm>
          <a:prstGeom prst="downArrow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lů 28"/>
          <p:cNvSpPr/>
          <p:nvPr/>
        </p:nvSpPr>
        <p:spPr>
          <a:xfrm>
            <a:off x="7643834" y="3500438"/>
            <a:ext cx="45719" cy="1071570"/>
          </a:xfrm>
          <a:prstGeom prst="downArrow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 numCol="2">
            <a:normAutofit fontScale="90000"/>
          </a:bodyPr>
          <a:lstStyle/>
          <a:p>
            <a:r>
              <a:rPr lang="cs-CZ" sz="2800" b="1" u="sng" dirty="0" smtClean="0"/>
              <a:t/>
            </a:r>
            <a:br>
              <a:rPr lang="cs-CZ" sz="2800" b="1" u="sng" dirty="0" smtClean="0"/>
            </a:br>
            <a:r>
              <a:rPr lang="cs-CZ" sz="2800" b="1" u="sng" dirty="0" smtClean="0"/>
              <a:t>SOUDY ČR</a:t>
            </a:r>
            <a:br>
              <a:rPr lang="cs-CZ" sz="2800" b="1" u="sng" dirty="0" smtClean="0"/>
            </a:br>
            <a:r>
              <a:rPr lang="cs-CZ" sz="2800" dirty="0" smtClean="0"/>
              <a:t>trestají nedodržování zákonů</a:t>
            </a:r>
            <a:r>
              <a:rPr lang="cs-CZ" sz="2800" b="1" u="sng" dirty="0" smtClean="0"/>
              <a:t/>
            </a:r>
            <a:br>
              <a:rPr lang="cs-CZ" sz="2800" b="1" u="sng" dirty="0" smtClean="0"/>
            </a:br>
            <a:r>
              <a:rPr lang="cs-CZ" sz="2800" b="1" u="sng" dirty="0" smtClean="0"/>
              <a:t/>
            </a:r>
            <a:br>
              <a:rPr lang="cs-CZ" sz="2800" b="1" u="sng" dirty="0" smtClean="0"/>
            </a:br>
            <a:r>
              <a:rPr lang="cs-CZ" sz="2800" b="1" u="sng" dirty="0" smtClean="0"/>
              <a:t>POLICIE ČR</a:t>
            </a:r>
            <a:br>
              <a:rPr lang="cs-CZ" sz="2800" b="1" u="sng" dirty="0" smtClean="0"/>
            </a:br>
            <a:r>
              <a:rPr lang="cs-CZ" sz="2800" dirty="0" smtClean="0"/>
              <a:t>dohlíží na dodržování zákonů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  </a:t>
            </a:r>
            <a:r>
              <a:rPr lang="cs-CZ" b="1" u="sng" dirty="0" smtClean="0"/>
              <a:t>VLÁDA ČESKÉ REPUBLIKY</a:t>
            </a:r>
          </a:p>
          <a:p>
            <a:r>
              <a:rPr lang="cs-CZ" dirty="0" smtClean="0"/>
              <a:t>zajišťuje chod státu</a:t>
            </a:r>
          </a:p>
          <a:p>
            <a:r>
              <a:rPr lang="cs-CZ" dirty="0" smtClean="0"/>
              <a:t>v čele stojí předseda – premiér</a:t>
            </a:r>
          </a:p>
          <a:p>
            <a:r>
              <a:rPr lang="cs-CZ" dirty="0" smtClean="0"/>
              <a:t>členové jsou voleni z poslanců, kteří jsou jmenováni ministry</a:t>
            </a:r>
          </a:p>
          <a:p>
            <a:r>
              <a:rPr lang="cs-CZ" dirty="0" smtClean="0"/>
              <a:t>ministři se starají o svá ministerstva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u="sng" dirty="0" smtClean="0"/>
              <a:t>PARLAMENT ČR</a:t>
            </a:r>
          </a:p>
          <a:p>
            <a:r>
              <a:rPr lang="cs-CZ" dirty="0" smtClean="0"/>
              <a:t>členové jsou voleni občany ve volbách</a:t>
            </a:r>
          </a:p>
          <a:p>
            <a:r>
              <a:rPr lang="cs-CZ" dirty="0" smtClean="0"/>
              <a:t>skládá se z Poslanecké sněmovny a Senátu</a:t>
            </a:r>
          </a:p>
          <a:p>
            <a:r>
              <a:rPr lang="cs-CZ" dirty="0" smtClean="0"/>
              <a:t>vydává a schvaluje zákony</a:t>
            </a:r>
          </a:p>
          <a:p>
            <a:r>
              <a:rPr lang="cs-CZ" dirty="0" smtClean="0"/>
              <a:t>volí prezidenta ČR</a:t>
            </a:r>
            <a:endParaRPr lang="cs-CZ" dirty="0"/>
          </a:p>
        </p:txBody>
      </p:sp>
      <p:sp>
        <p:nvSpPr>
          <p:cNvPr id="5" name="Levá jednoduchá závorka 4"/>
          <p:cNvSpPr/>
          <p:nvPr/>
        </p:nvSpPr>
        <p:spPr>
          <a:xfrm>
            <a:off x="4643438" y="428604"/>
            <a:ext cx="142876" cy="1000132"/>
          </a:xfrm>
          <a:prstGeom prst="leftBracket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á jednoduchá závorka 5"/>
          <p:cNvSpPr/>
          <p:nvPr/>
        </p:nvSpPr>
        <p:spPr>
          <a:xfrm>
            <a:off x="8358214" y="500042"/>
            <a:ext cx="214314" cy="928694"/>
          </a:xfrm>
          <a:prstGeom prst="rightBracket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Státní zřízení – odpovědi k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Česká republika vznikla 1.ledna 1993.</a:t>
            </a:r>
          </a:p>
          <a:p>
            <a:r>
              <a:rPr lang="cs-CZ" dirty="0" smtClean="0"/>
              <a:t>Česká republika je demokratickým státem.</a:t>
            </a:r>
          </a:p>
          <a:p>
            <a:r>
              <a:rPr lang="cs-CZ" dirty="0" smtClean="0"/>
              <a:t>Veškerou moc má lid – tj. všichni občané ČR.</a:t>
            </a:r>
          </a:p>
          <a:p>
            <a:r>
              <a:rPr lang="cs-CZ" dirty="0" smtClean="0"/>
              <a:t>Lid nevykonává svou moc přímo, ale tím, že volí své zástupce, kteří za ně rozhodují o nejdůležitějších věcech státu. </a:t>
            </a:r>
            <a:r>
              <a:rPr lang="cs-CZ" smtClean="0"/>
              <a:t>Toto </a:t>
            </a:r>
            <a:r>
              <a:rPr lang="cs-CZ" dirty="0" smtClean="0"/>
              <a:t>zřízení označujeme jako republiku.</a:t>
            </a:r>
          </a:p>
          <a:p>
            <a:r>
              <a:rPr lang="cs-CZ" dirty="0" smtClean="0"/>
              <a:t>Demokracie zaručuje všem občanům základní práva, svobody a rovnost před zákonem.</a:t>
            </a:r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567</TotalTime>
  <Words>592</Words>
  <Application>Microsoft Office PowerPoint</Application>
  <PresentationFormat>Předvádění na obrazovce (4:3)</PresentationFormat>
  <Paragraphs>102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DEMOKRATICKÝ STÁT</vt:lpstr>
      <vt:lpstr>Opakujeme – státní zřízení:</vt:lpstr>
      <vt:lpstr>Volby v České republice:</vt:lpstr>
      <vt:lpstr>Doplň správně: Jak probíhají volby?</vt:lpstr>
      <vt:lpstr>Prezident republiky:</vt:lpstr>
      <vt:lpstr>VLÁDA ČESKÉ REPUBLIKY:</vt:lpstr>
      <vt:lpstr>Zahrajte si na vládu a Parlament ČR.</vt:lpstr>
      <vt:lpstr>STÁTNÍ  MOC - doplň:</vt:lpstr>
      <vt:lpstr>STÁTNÍ  MOC – správné řešení:</vt:lpstr>
      <vt:lpstr> SOUDY ČR trestají nedodržování zákonů  POLICIE ČR dohlíží na dodržování zákonů</vt:lpstr>
      <vt:lpstr>Státní zřízení – odpovědi k opakování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20</cp:revision>
  <dcterms:created xsi:type="dcterms:W3CDTF">2011-07-24T08:19:55Z</dcterms:created>
  <dcterms:modified xsi:type="dcterms:W3CDTF">2012-01-22T20:22:43Z</dcterms:modified>
</cp:coreProperties>
</file>