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63" r:id="rId1"/>
  </p:sldMasterIdLst>
  <p:notesMasterIdLst>
    <p:notesMasterId r:id="rId18"/>
  </p:notesMasterIdLst>
  <p:sldIdLst>
    <p:sldId id="272" r:id="rId2"/>
    <p:sldId id="271" r:id="rId3"/>
    <p:sldId id="256" r:id="rId4"/>
    <p:sldId id="258" r:id="rId5"/>
    <p:sldId id="266" r:id="rId6"/>
    <p:sldId id="267" r:id="rId7"/>
    <p:sldId id="259" r:id="rId8"/>
    <p:sldId id="262" r:id="rId9"/>
    <p:sldId id="263" r:id="rId10"/>
    <p:sldId id="260" r:id="rId11"/>
    <p:sldId id="264" r:id="rId12"/>
    <p:sldId id="265" r:id="rId13"/>
    <p:sldId id="261" r:id="rId14"/>
    <p:sldId id="268" r:id="rId15"/>
    <p:sldId id="269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FF"/>
    <a:srgbClr val="CC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6819" autoAdjust="0"/>
  </p:normalViewPr>
  <p:slideViewPr>
    <p:cSldViewPr>
      <p:cViewPr varScale="1">
        <p:scale>
          <a:sx n="64" d="100"/>
          <a:sy n="64" d="100"/>
        </p:scale>
        <p:origin x="-155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VY_32_INOVACE_3.2.2.2 </a:t>
          </a:r>
          <a:r>
            <a:rPr lang="cs-CZ" sz="1600" smtClean="0"/>
            <a:t>O 15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TEMA: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1D654C-2EC5-4988-BE95-2051A3DE8B00}" type="presOf" srcId="{D1B46980-6531-4606-95E6-44980827E919}" destId="{2BE915AB-18AA-4053-B92C-3BFC9ED204BB}" srcOrd="1" destOrd="0" presId="urn:microsoft.com/office/officeart/2005/8/layout/target3"/>
    <dgm:cxn modelId="{82C19C1A-BEB6-458D-9395-F08B9A7A82F5}" type="presOf" srcId="{D1D4F407-5343-4D3F-B5B9-D407B03CAEB4}" destId="{D005CE8C-CC26-4C3E-AC11-E15060ECD759}" srcOrd="0" destOrd="0" presId="urn:microsoft.com/office/officeart/2005/8/layout/target3"/>
    <dgm:cxn modelId="{90949B91-A50F-4E47-838C-BA3995B9C785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9BE998C-2937-4CEA-A11D-998CB4615D90}" type="presOf" srcId="{4C35D32F-0EAB-4CD7-82EE-45574DC2A586}" destId="{8BEBB6EC-1DAA-4CAC-8A25-BC0FCBD5DBD5}" srcOrd="0" destOrd="0" presId="urn:microsoft.com/office/officeart/2005/8/layout/target3"/>
    <dgm:cxn modelId="{C46EE9E1-C21A-42DE-A005-D17B66BD6592}" type="presOf" srcId="{D1D4F407-5343-4D3F-B5B9-D407B03CAEB4}" destId="{AED2198E-93D5-4001-81B4-73124B309672}" srcOrd="1" destOrd="0" presId="urn:microsoft.com/office/officeart/2005/8/layout/target3"/>
    <dgm:cxn modelId="{56C86B43-D484-434C-9291-297AB1E9DEF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C68BE9D-827A-418B-99E7-A4A5B0C8C767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D7031A7-DF4B-4ED9-B055-E584FD583F9B}" type="presOf" srcId="{B651F6E3-6281-48DB-9319-2AEAFDAE7572}" destId="{6BB5E863-4638-4E1D-BFDE-399D028AC4ED}" srcOrd="1" destOrd="0" presId="urn:microsoft.com/office/officeart/2005/8/layout/target3"/>
    <dgm:cxn modelId="{0DAA731D-C188-4371-A709-65BBD11BFAA0}" type="presOf" srcId="{D8197B8C-B260-4A16-BDF4-0947B075E274}" destId="{25B08C86-7E15-44DC-BE7F-FFB55DD49D12}" srcOrd="0" destOrd="0" presId="urn:microsoft.com/office/officeart/2005/8/layout/target3"/>
    <dgm:cxn modelId="{6DAC1C91-2D88-47C5-A955-A6BBC4D3CAB4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29ED3B9-6493-4FDA-9265-A8D3F513A1EB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E5732-2A6D-4D3B-AB50-2FC543B3A8B0}" type="presParOf" srcId="{333A1088-737F-45CB-B68E-254E46348037}" destId="{F5ABB229-8D3B-4694-996A-96F23CF14429}" srcOrd="0" destOrd="0" presId="urn:microsoft.com/office/officeart/2005/8/layout/target3"/>
    <dgm:cxn modelId="{8C74322D-61DB-4660-BB6D-68A15A5000BB}" type="presParOf" srcId="{333A1088-737F-45CB-B68E-254E46348037}" destId="{F41139FD-01EE-4571-8B17-4FB00FC51163}" srcOrd="1" destOrd="0" presId="urn:microsoft.com/office/officeart/2005/8/layout/target3"/>
    <dgm:cxn modelId="{1FC3F9B1-C766-4D2E-8A26-C487B9B98850}" type="presParOf" srcId="{333A1088-737F-45CB-B68E-254E46348037}" destId="{D005CE8C-CC26-4C3E-AC11-E15060ECD759}" srcOrd="2" destOrd="0" presId="urn:microsoft.com/office/officeart/2005/8/layout/target3"/>
    <dgm:cxn modelId="{2F9380D9-2A56-4B1F-B121-DAEE7F47876A}" type="presParOf" srcId="{333A1088-737F-45CB-B68E-254E46348037}" destId="{2C702D82-9B77-49B7-9568-BB8EB47C3372}" srcOrd="3" destOrd="0" presId="urn:microsoft.com/office/officeart/2005/8/layout/target3"/>
    <dgm:cxn modelId="{FE68C44A-B4CD-4E7E-A728-3950E0FA6AA5}" type="presParOf" srcId="{333A1088-737F-45CB-B68E-254E46348037}" destId="{A52A0455-90FF-4808-ABD0-F02540D31D5A}" srcOrd="4" destOrd="0" presId="urn:microsoft.com/office/officeart/2005/8/layout/target3"/>
    <dgm:cxn modelId="{EA0FC83B-D1C8-4656-AB5E-808382A33701}" type="presParOf" srcId="{333A1088-737F-45CB-B68E-254E46348037}" destId="{6140AFEC-043D-4C43-A2F9-D0F5331DF3A3}" srcOrd="5" destOrd="0" presId="urn:microsoft.com/office/officeart/2005/8/layout/target3"/>
    <dgm:cxn modelId="{B7D2432D-9FF3-40B6-AC45-037B1ED2C682}" type="presParOf" srcId="{333A1088-737F-45CB-B68E-254E46348037}" destId="{9358AC05-5D7D-4327-9F80-1AD486AEA664}" srcOrd="6" destOrd="0" presId="urn:microsoft.com/office/officeart/2005/8/layout/target3"/>
    <dgm:cxn modelId="{84E7577B-4ADA-4516-8DA6-BBC362AC8D93}" type="presParOf" srcId="{333A1088-737F-45CB-B68E-254E46348037}" destId="{313FC574-E1CD-4FB4-B054-0B805CE0447D}" srcOrd="7" destOrd="0" presId="urn:microsoft.com/office/officeart/2005/8/layout/target3"/>
    <dgm:cxn modelId="{00FD105C-46C8-45AF-9466-A8CDC6193CEB}" type="presParOf" srcId="{333A1088-737F-45CB-B68E-254E46348037}" destId="{619D679B-A015-4ECF-8348-D1034C574F40}" srcOrd="8" destOrd="0" presId="urn:microsoft.com/office/officeart/2005/8/layout/target3"/>
    <dgm:cxn modelId="{5DBB813C-B87B-40BE-805E-C6F36C00374D}" type="presParOf" srcId="{333A1088-737F-45CB-B68E-254E46348037}" destId="{322283A8-4A27-4CDA-BAE3-F381106A9174}" srcOrd="9" destOrd="0" presId="urn:microsoft.com/office/officeart/2005/8/layout/target3"/>
    <dgm:cxn modelId="{FEBA5470-3B48-462B-8FB2-E9CF09781A42}" type="presParOf" srcId="{333A1088-737F-45CB-B68E-254E46348037}" destId="{FFC9F71D-1B4F-4AD9-A4A6-86ADEFC8AF5C}" srcOrd="10" destOrd="0" presId="urn:microsoft.com/office/officeart/2005/8/layout/target3"/>
    <dgm:cxn modelId="{75000051-3541-4D55-A5E1-D7890636780D}" type="presParOf" srcId="{333A1088-737F-45CB-B68E-254E46348037}" destId="{25B08C86-7E15-44DC-BE7F-FFB55DD49D12}" srcOrd="11" destOrd="0" presId="urn:microsoft.com/office/officeart/2005/8/layout/target3"/>
    <dgm:cxn modelId="{C1E4447D-062C-439B-88DB-F4005DAD23CB}" type="presParOf" srcId="{333A1088-737F-45CB-B68E-254E46348037}" destId="{76644BE8-9D7C-4C09-B250-3D10AF48CBB7}" srcOrd="12" destOrd="0" presId="urn:microsoft.com/office/officeart/2005/8/layout/target3"/>
    <dgm:cxn modelId="{C392D806-FE09-4A2C-8CC6-3181574D03A3}" type="presParOf" srcId="{333A1088-737F-45CB-B68E-254E46348037}" destId="{EE85B701-7295-41C0-BA7A-34D3756A2AE6}" srcOrd="13" destOrd="0" presId="urn:microsoft.com/office/officeart/2005/8/layout/target3"/>
    <dgm:cxn modelId="{BFC54C71-5A1E-4F0B-93D4-5766C3BBED66}" type="presParOf" srcId="{333A1088-737F-45CB-B68E-254E46348037}" destId="{8BEBB6EC-1DAA-4CAC-8A25-BC0FCBD5DBD5}" srcOrd="14" destOrd="0" presId="urn:microsoft.com/office/officeart/2005/8/layout/target3"/>
    <dgm:cxn modelId="{5E905924-AA96-4C46-8CE3-2B5C3233502E}" type="presParOf" srcId="{333A1088-737F-45CB-B68E-254E46348037}" destId="{AED2198E-93D5-4001-81B4-73124B309672}" srcOrd="15" destOrd="0" presId="urn:microsoft.com/office/officeart/2005/8/layout/target3"/>
    <dgm:cxn modelId="{71DDB70E-4D5B-45D6-829B-F5F74B014A49}" type="presParOf" srcId="{333A1088-737F-45CB-B68E-254E46348037}" destId="{2BE915AB-18AA-4053-B92C-3BFC9ED204BB}" srcOrd="16" destOrd="0" presId="urn:microsoft.com/office/officeart/2005/8/layout/target3"/>
    <dgm:cxn modelId="{2C4E7A15-DB50-4A38-B1F2-56F5B493DBFC}" type="presParOf" srcId="{333A1088-737F-45CB-B68E-254E46348037}" destId="{6BB5E863-4638-4E1D-BFDE-399D028AC4ED}" srcOrd="17" destOrd="0" presId="urn:microsoft.com/office/officeart/2005/8/layout/target3"/>
    <dgm:cxn modelId="{1A7DCE33-FE2D-4D3B-910A-4644C7285721}" type="presParOf" srcId="{333A1088-737F-45CB-B68E-254E46348037}" destId="{5A5FFA88-C948-4069-8E93-59FA12366E83}" srcOrd="18" destOrd="0" presId="urn:microsoft.com/office/officeart/2005/8/layout/target3"/>
    <dgm:cxn modelId="{90B4E28E-CBD4-473E-982C-5640E178E2C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hade val="100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0000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10000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10000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000"/>
                <a:shade val="100000"/>
                <a:satMod val="155000"/>
              </a:schemeClr>
            </a:gs>
          </a:gsLst>
          <a:lin ang="5400000" scaled="0"/>
        </a:gradFill>
        <a:ln>
          <a:noFill/>
        </a:ln>
        <a:effectLst>
          <a:glow rad="50800">
            <a:schemeClr val="accent1">
              <a:hueOff val="0"/>
              <a:satOff val="0"/>
              <a:lumOff val="0"/>
              <a:alphaOff val="0"/>
              <a:tint val="68000"/>
              <a:shade val="93000"/>
              <a:alpha val="37000"/>
              <a:satMod val="250000"/>
            </a:schemeClr>
          </a:glow>
        </a:effectLst>
        <a:scene3d>
          <a:camera prst="orthographicFront">
            <a:rot lat="0" lon="0" rev="0"/>
          </a:camera>
          <a:lightRig rig="glow" dir="t">
            <a:rot lat="0" lon="0" rev="1800000"/>
          </a:lightRig>
        </a:scene3d>
        <a:sp3d contourW="10160" prstMaterial="dkEdge">
          <a:bevelT w="20320" h="19050" prst="angle"/>
          <a:contourClr>
            <a:schemeClr val="accent1"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glow" dir="tl">
            <a:rot lat="0" lon="0" rev="1800000"/>
          </a:lightRig>
        </a:scene3d>
        <a:sp3d contourW="10160" prstMaterial="dkEdge">
          <a:bevelT w="0" h="0" prst="angle"/>
          <a:contourClr>
            <a:schemeClr val="lt1">
              <a:alpha val="90000"/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hade val="100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0000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10000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10000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000"/>
                <a:shade val="100000"/>
                <a:satMod val="155000"/>
              </a:schemeClr>
            </a:gs>
          </a:gsLst>
          <a:lin ang="5400000" scaled="0"/>
        </a:gradFill>
        <a:ln>
          <a:noFill/>
        </a:ln>
        <a:effectLst>
          <a:glow rad="50800">
            <a:schemeClr val="accent1">
              <a:hueOff val="0"/>
              <a:satOff val="0"/>
              <a:lumOff val="0"/>
              <a:alphaOff val="0"/>
              <a:tint val="68000"/>
              <a:shade val="93000"/>
              <a:alpha val="37000"/>
              <a:satMod val="250000"/>
            </a:schemeClr>
          </a:glow>
        </a:effectLst>
        <a:scene3d>
          <a:camera prst="orthographicFront">
            <a:rot lat="0" lon="0" rev="0"/>
          </a:camera>
          <a:lightRig rig="glow" dir="t">
            <a:rot lat="0" lon="0" rev="1800000"/>
          </a:lightRig>
        </a:scene3d>
        <a:sp3d contourW="10160" prstMaterial="dkEdge">
          <a:bevelT w="20320" h="19050" prst="angle"/>
          <a:contourClr>
            <a:schemeClr val="accent1"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glow" dir="tl">
            <a:rot lat="0" lon="0" rev="1800000"/>
          </a:lightRig>
        </a:scene3d>
        <a:sp3d contourW="10160" prstMaterial="dkEdge">
          <a:bevelT w="0" h="0" prst="angle"/>
          <a:contourClr>
            <a:schemeClr val="lt1">
              <a:alpha val="90000"/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hade val="100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0000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10000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10000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000"/>
                <a:shade val="100000"/>
                <a:satMod val="155000"/>
              </a:schemeClr>
            </a:gs>
          </a:gsLst>
          <a:lin ang="5400000" scaled="0"/>
        </a:gradFill>
        <a:ln>
          <a:noFill/>
        </a:ln>
        <a:effectLst>
          <a:glow rad="50800">
            <a:schemeClr val="accent1">
              <a:hueOff val="0"/>
              <a:satOff val="0"/>
              <a:lumOff val="0"/>
              <a:alphaOff val="0"/>
              <a:tint val="68000"/>
              <a:shade val="93000"/>
              <a:alpha val="37000"/>
              <a:satMod val="250000"/>
            </a:schemeClr>
          </a:glow>
        </a:effectLst>
        <a:scene3d>
          <a:camera prst="orthographicFront">
            <a:rot lat="0" lon="0" rev="0"/>
          </a:camera>
          <a:lightRig rig="glow" dir="t">
            <a:rot lat="0" lon="0" rev="1800000"/>
          </a:lightRig>
        </a:scene3d>
        <a:sp3d contourW="10160" prstMaterial="dkEdge">
          <a:bevelT w="20320" h="19050" prst="angle"/>
          <a:contourClr>
            <a:schemeClr val="accent1"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glow" dir="tl">
            <a:rot lat="0" lon="0" rev="1800000"/>
          </a:lightRig>
        </a:scene3d>
        <a:sp3d contourW="10160" prstMaterial="dkEdge">
          <a:bevelT w="0" h="0" prst="angle"/>
          <a:contourClr>
            <a:schemeClr val="lt1">
              <a:alpha val="90000"/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VY_32_INOVACE_3.2.2.2 </a:t>
          </a:r>
          <a:r>
            <a:rPr lang="cs-CZ" sz="1600" kern="1200" smtClean="0"/>
            <a:t>O 15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hade val="100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0000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10000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10000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000"/>
                <a:shade val="100000"/>
                <a:satMod val="155000"/>
              </a:schemeClr>
            </a:gs>
          </a:gsLst>
          <a:lin ang="5400000" scaled="0"/>
        </a:gradFill>
        <a:ln>
          <a:noFill/>
        </a:ln>
        <a:effectLst>
          <a:glow rad="50800">
            <a:schemeClr val="accent1">
              <a:hueOff val="0"/>
              <a:satOff val="0"/>
              <a:lumOff val="0"/>
              <a:alphaOff val="0"/>
              <a:tint val="68000"/>
              <a:shade val="93000"/>
              <a:alpha val="37000"/>
              <a:satMod val="250000"/>
            </a:schemeClr>
          </a:glow>
        </a:effectLst>
        <a:scene3d>
          <a:camera prst="orthographicFront">
            <a:rot lat="0" lon="0" rev="0"/>
          </a:camera>
          <a:lightRig rig="glow" dir="t">
            <a:rot lat="0" lon="0" rev="1800000"/>
          </a:lightRig>
        </a:scene3d>
        <a:sp3d contourW="10160" prstMaterial="dkEdge">
          <a:bevelT w="20320" h="19050" prst="angle"/>
          <a:contourClr>
            <a:schemeClr val="accent1"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glow" dir="tl">
            <a:rot lat="0" lon="0" rev="1800000"/>
          </a:lightRig>
        </a:scene3d>
        <a:sp3d contourW="10160" prstMaterial="dkEdge">
          <a:bevelT w="0" h="0" prst="angle"/>
          <a:contourClr>
            <a:schemeClr val="lt1">
              <a:alpha val="90000"/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TEMA: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hade val="100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0000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10000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10000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000"/>
                <a:shade val="100000"/>
                <a:satMod val="155000"/>
              </a:schemeClr>
            </a:gs>
          </a:gsLst>
          <a:lin ang="5400000" scaled="0"/>
        </a:gradFill>
        <a:ln>
          <a:noFill/>
        </a:ln>
        <a:effectLst>
          <a:glow rad="50800">
            <a:schemeClr val="accent1">
              <a:hueOff val="0"/>
              <a:satOff val="0"/>
              <a:lumOff val="0"/>
              <a:alphaOff val="0"/>
              <a:tint val="68000"/>
              <a:shade val="93000"/>
              <a:alpha val="37000"/>
              <a:satMod val="250000"/>
            </a:schemeClr>
          </a:glow>
        </a:effectLst>
        <a:scene3d>
          <a:camera prst="orthographicFront">
            <a:rot lat="0" lon="0" rev="0"/>
          </a:camera>
          <a:lightRig rig="glow" dir="t">
            <a:rot lat="0" lon="0" rev="1800000"/>
          </a:lightRig>
        </a:scene3d>
        <a:sp3d contourW="10160" prstMaterial="dkEdge">
          <a:bevelT w="20320" h="19050" prst="angle"/>
          <a:contourClr>
            <a:schemeClr val="accent1"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glow" dir="tl">
            <a:rot lat="0" lon="0" rev="1800000"/>
          </a:lightRig>
        </a:scene3d>
        <a:sp3d contourW="10160" prstMaterial="dkEdge">
          <a:bevelT w="0" h="0" prst="angle"/>
          <a:contourClr>
            <a:schemeClr val="lt1">
              <a:alpha val="90000"/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B3E910-50F5-4E78-B0E7-525C4DA53066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2B99D6-8AFB-4751-AAB2-69F81B9E4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035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B99D6-8AFB-4751-AAB2-69F81B9E4279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9483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B99D6-8AFB-4751-AAB2-69F81B9E4279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4464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63C0C-1759-41A7-85EE-05BA0B2D0F4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73738BD-F65D-4DB4-B380-89A6E6EFD28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63C0C-1759-41A7-85EE-05BA0B2D0F4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738BD-F65D-4DB4-B380-89A6E6EFD2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63C0C-1759-41A7-85EE-05BA0B2D0F4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738BD-F65D-4DB4-B380-89A6E6EFD28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63C0C-1759-41A7-85EE-05BA0B2D0F4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738BD-F65D-4DB4-B380-89A6E6EFD2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63C0C-1759-41A7-85EE-05BA0B2D0F4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738BD-F65D-4DB4-B380-89A6E6EFD2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63C0C-1759-41A7-85EE-05BA0B2D0F4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738BD-F65D-4DB4-B380-89A6E6EFD2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63C0C-1759-41A7-85EE-05BA0B2D0F4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738BD-F65D-4DB4-B380-89A6E6EFD2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63C0C-1759-41A7-85EE-05BA0B2D0F4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738BD-F65D-4DB4-B380-89A6E6EFD28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63C0C-1759-41A7-85EE-05BA0B2D0F4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738BD-F65D-4DB4-B380-89A6E6EFD28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63C0C-1759-41A7-85EE-05BA0B2D0F4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738BD-F65D-4DB4-B380-89A6E6EFD2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63C0C-1759-41A7-85EE-05BA0B2D0F4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738BD-F65D-4DB4-B380-89A6E6EFD2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3763C0C-1759-41A7-85EE-05BA0B2D0F4A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73738BD-F65D-4DB4-B380-89A6E6EFD28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64" r:id="rId1"/>
    <p:sldLayoutId id="2147484665" r:id="rId2"/>
    <p:sldLayoutId id="2147484666" r:id="rId3"/>
    <p:sldLayoutId id="2147484667" r:id="rId4"/>
    <p:sldLayoutId id="2147484668" r:id="rId5"/>
    <p:sldLayoutId id="2147484669" r:id="rId6"/>
    <p:sldLayoutId id="2147484670" r:id="rId7"/>
    <p:sldLayoutId id="2147484671" r:id="rId8"/>
    <p:sldLayoutId id="2147484672" r:id="rId9"/>
    <p:sldLayoutId id="2147484673" r:id="rId10"/>
    <p:sldLayoutId id="214748467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1581609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</p:spTree>
    <p:extLst>
      <p:ext uri="{BB962C8B-B14F-4D97-AF65-F5344CB8AC3E}">
        <p14:creationId xmlns:p14="http://schemas.microsoft.com/office/powerpoint/2010/main" val="350901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9501" y="836712"/>
            <a:ext cx="7194907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6600FF"/>
                </a:solidFill>
              </a:rPr>
              <a:t>Anotace:</a:t>
            </a:r>
          </a:p>
          <a:p>
            <a:endParaRPr lang="cs-CZ" sz="2400" b="1" u="sng" dirty="0">
              <a:solidFill>
                <a:srgbClr val="6600FF"/>
              </a:solidFill>
            </a:endParaRP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>
                <a:solidFill>
                  <a:srgbClr val="6600FF"/>
                </a:solidFill>
              </a:rPr>
              <a:t>Prezentace je určena především žákům 9. tříd ZŠ k představení a procvičení frázových sloves. 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>
                <a:solidFill>
                  <a:srgbClr val="6600FF"/>
                </a:solidFill>
              </a:rPr>
              <a:t>Frázová slovesa jsou v prezentaci uspořádaná do čtyř tabulek s významy, ve kterých jsou slovesa užity v učebnicích Project a Project Plus.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>
                <a:solidFill>
                  <a:srgbClr val="6600FF"/>
                </a:solidFill>
              </a:rPr>
              <a:t>Po každé tabulce následují cvičení, která jsou určena k procvičení frázových sloves z dané tabulky.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>
                <a:solidFill>
                  <a:srgbClr val="6600FF"/>
                </a:solidFill>
              </a:rPr>
              <a:t>Prezentace rozhodně není určena k probrání látky v jedné vyučovací hodině. Je vhodné si látku rozdělit podle jednotlivých tabulek a vybraného cvičení k daným frázovým slovesům, která právě probíráme ve škole.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>
                <a:solidFill>
                  <a:srgbClr val="6600FF"/>
                </a:solidFill>
              </a:rPr>
              <a:t>Prezentace je také vhodná k opakování učiva, testování probrané látky i k soutěžím mezi skupinami žáků.</a:t>
            </a:r>
          </a:p>
          <a:p>
            <a:pPr marL="342900" indent="-342900">
              <a:buFont typeface="Courier New" pitchFamily="49" charset="0"/>
              <a:buChar char="o"/>
            </a:pPr>
            <a:endParaRPr lang="cs-CZ" sz="2000" dirty="0">
              <a:solidFill>
                <a:srgbClr val="66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0336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ln w="28575">
            <a:solidFill>
              <a:srgbClr val="7030A0"/>
            </a:solidFill>
          </a:ln>
        </p:spPr>
        <p:txBody>
          <a:bodyPr/>
          <a:lstStyle/>
          <a:p>
            <a:r>
              <a:rPr lang="cs-CZ" dirty="0" smtClean="0"/>
              <a:t>Lenka Kulhavá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ln w="76200"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PHRASAL VERBS 1</a:t>
            </a:r>
            <a:br>
              <a:rPr lang="cs-CZ" dirty="0" smtClean="0"/>
            </a:br>
            <a:r>
              <a:rPr lang="cs-CZ" sz="3200" dirty="0" smtClean="0"/>
              <a:t>REVISION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 rot="1303229">
            <a:off x="7770519" y="3140967"/>
            <a:ext cx="864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CC00FF"/>
                </a:solidFill>
              </a:rPr>
              <a:t>Sort </a:t>
            </a:r>
            <a:r>
              <a:rPr lang="cs-CZ" sz="1400" dirty="0" err="1" smtClean="0">
                <a:solidFill>
                  <a:srgbClr val="CC00FF"/>
                </a:solidFill>
              </a:rPr>
              <a:t>out</a:t>
            </a:r>
            <a:endParaRPr lang="cs-CZ" sz="1400" dirty="0">
              <a:solidFill>
                <a:srgbClr val="CC00FF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20558021">
            <a:off x="7714076" y="3717032"/>
            <a:ext cx="9166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>
                <a:solidFill>
                  <a:srgbClr val="6600FF"/>
                </a:solidFill>
              </a:rPr>
              <a:t>Get</a:t>
            </a:r>
            <a:r>
              <a:rPr lang="cs-CZ" sz="1600" dirty="0" smtClean="0">
                <a:solidFill>
                  <a:srgbClr val="6600FF"/>
                </a:solidFill>
              </a:rPr>
              <a:t> on</a:t>
            </a:r>
            <a:endParaRPr lang="cs-CZ" sz="1600" dirty="0">
              <a:solidFill>
                <a:srgbClr val="6600FF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2634182">
            <a:off x="7714076" y="4365104"/>
            <a:ext cx="9166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>
                <a:solidFill>
                  <a:srgbClr val="CC00FF"/>
                </a:solidFill>
              </a:rPr>
              <a:t>Look</a:t>
            </a:r>
            <a:r>
              <a:rPr lang="cs-CZ" sz="1400" dirty="0" smtClean="0">
                <a:solidFill>
                  <a:srgbClr val="CC00FF"/>
                </a:solidFill>
              </a:rPr>
              <a:t>  </a:t>
            </a:r>
            <a:r>
              <a:rPr lang="cs-CZ" sz="1400" dirty="0" err="1" smtClean="0">
                <a:solidFill>
                  <a:srgbClr val="CC00FF"/>
                </a:solidFill>
              </a:rPr>
              <a:t>for</a:t>
            </a:r>
            <a:endParaRPr lang="cs-CZ" sz="1400" dirty="0">
              <a:solidFill>
                <a:srgbClr val="CC00FF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547317">
            <a:off x="7714076" y="4947692"/>
            <a:ext cx="9166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>
                <a:solidFill>
                  <a:srgbClr val="6600FF"/>
                </a:solidFill>
              </a:rPr>
              <a:t>Work</a:t>
            </a:r>
            <a:r>
              <a:rPr lang="cs-CZ" sz="1200" dirty="0" smtClean="0">
                <a:solidFill>
                  <a:srgbClr val="6600FF"/>
                </a:solidFill>
              </a:rPr>
              <a:t> </a:t>
            </a:r>
            <a:r>
              <a:rPr lang="cs-CZ" sz="1200" dirty="0" err="1" smtClean="0">
                <a:solidFill>
                  <a:srgbClr val="6600FF"/>
                </a:solidFill>
              </a:rPr>
              <a:t>out</a:t>
            </a:r>
            <a:endParaRPr lang="cs-CZ" sz="1200" dirty="0">
              <a:solidFill>
                <a:srgbClr val="66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551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064896" cy="64807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					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7030A0"/>
                </a:solidFill>
              </a:rPr>
              <a:t>PHRASAL VERBS</a:t>
            </a:r>
            <a:r>
              <a:rPr lang="cs-CZ" dirty="0" smtClean="0"/>
              <a:t>	      </a:t>
            </a:r>
            <a:r>
              <a:rPr lang="cs-CZ" dirty="0" smtClean="0">
                <a:solidFill>
                  <a:srgbClr val="7030A0"/>
                </a:solidFill>
              </a:rPr>
              <a:t>CZECH MEANING</a:t>
            </a:r>
            <a:r>
              <a:rPr lang="cs-CZ" dirty="0" smtClean="0"/>
              <a:t>						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42752816"/>
              </p:ext>
            </p:extLst>
          </p:nvPr>
        </p:nvGraphicFramePr>
        <p:xfrm>
          <a:off x="179512" y="764704"/>
          <a:ext cx="4392487" cy="6048672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4392487"/>
              </a:tblGrid>
              <a:tr h="34471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/>
                        <a:t>look</a:t>
                      </a:r>
                      <a:r>
                        <a:rPr lang="cs-CZ" sz="2400" b="1" baseline="0" dirty="0" smtClean="0"/>
                        <a:t> forward to</a:t>
                      </a:r>
                      <a:endParaRPr lang="cs-CZ" sz="2400" b="1" dirty="0"/>
                    </a:p>
                  </a:txBody>
                  <a:tcPr/>
                </a:tc>
              </a:tr>
              <a:tr h="503217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pick</a:t>
                      </a:r>
                      <a:r>
                        <a:rPr lang="cs-CZ" sz="2400" b="1" dirty="0" smtClean="0"/>
                        <a:t> up</a:t>
                      </a:r>
                      <a:endParaRPr lang="cs-CZ" sz="2400" b="1" dirty="0"/>
                    </a:p>
                  </a:txBody>
                  <a:tcPr/>
                </a:tc>
              </a:tr>
              <a:tr h="50321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run </a:t>
                      </a:r>
                      <a:r>
                        <a:rPr lang="cs-CZ" sz="2400" b="1" dirty="0" err="1" smtClean="0"/>
                        <a:t>away</a:t>
                      </a:r>
                      <a:endParaRPr lang="cs-CZ" sz="2400" b="1" dirty="0"/>
                    </a:p>
                  </a:txBody>
                  <a:tcPr/>
                </a:tc>
              </a:tr>
              <a:tr h="503217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grow</a:t>
                      </a:r>
                      <a:r>
                        <a:rPr lang="cs-CZ" sz="2400" b="1" dirty="0" smtClean="0"/>
                        <a:t> up</a:t>
                      </a:r>
                      <a:endParaRPr lang="cs-CZ" sz="2400" b="1" dirty="0"/>
                    </a:p>
                  </a:txBody>
                  <a:tcPr/>
                </a:tc>
              </a:tr>
              <a:tr h="503217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look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for</a:t>
                      </a:r>
                      <a:endParaRPr lang="cs-CZ" sz="2400" b="1" dirty="0"/>
                    </a:p>
                  </a:txBody>
                  <a:tcPr/>
                </a:tc>
              </a:tr>
              <a:tr h="503217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look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after</a:t>
                      </a:r>
                      <a:endParaRPr lang="cs-CZ" sz="2400" b="1" dirty="0"/>
                    </a:p>
                  </a:txBody>
                  <a:tcPr/>
                </a:tc>
              </a:tr>
              <a:tr h="503217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look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out</a:t>
                      </a:r>
                      <a:endParaRPr lang="cs-CZ" sz="2400" b="1" dirty="0"/>
                    </a:p>
                  </a:txBody>
                  <a:tcPr/>
                </a:tc>
              </a:tr>
              <a:tr h="503217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look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into</a:t>
                      </a:r>
                      <a:endParaRPr lang="cs-CZ" sz="2400" b="1" dirty="0"/>
                    </a:p>
                  </a:txBody>
                  <a:tcPr/>
                </a:tc>
              </a:tr>
              <a:tr h="503217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look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down</a:t>
                      </a:r>
                      <a:r>
                        <a:rPr lang="cs-CZ" sz="2400" b="1" dirty="0" smtClean="0"/>
                        <a:t> on</a:t>
                      </a:r>
                      <a:endParaRPr lang="cs-CZ" sz="2400" b="1" dirty="0"/>
                    </a:p>
                  </a:txBody>
                  <a:tcPr/>
                </a:tc>
              </a:tr>
              <a:tr h="503217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look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round</a:t>
                      </a:r>
                      <a:endParaRPr lang="cs-CZ" sz="2400" b="1" dirty="0"/>
                    </a:p>
                  </a:txBody>
                  <a:tcPr/>
                </a:tc>
              </a:tr>
              <a:tr h="503217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look</a:t>
                      </a:r>
                      <a:r>
                        <a:rPr lang="cs-CZ" sz="2400" b="1" dirty="0" smtClean="0"/>
                        <a:t> up</a:t>
                      </a:r>
                      <a:endParaRPr lang="cs-CZ" sz="2400" b="1" dirty="0"/>
                    </a:p>
                  </a:txBody>
                  <a:tcPr/>
                </a:tc>
              </a:tr>
              <a:tr h="559302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look</a:t>
                      </a:r>
                      <a:r>
                        <a:rPr lang="cs-CZ" sz="2400" b="1" dirty="0" smtClean="0"/>
                        <a:t> up sb.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870691393"/>
              </p:ext>
            </p:extLst>
          </p:nvPr>
        </p:nvGraphicFramePr>
        <p:xfrm>
          <a:off x="4716016" y="764704"/>
          <a:ext cx="4176464" cy="6108064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4176464"/>
              </a:tblGrid>
              <a:tr h="43204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těšit</a:t>
                      </a:r>
                      <a:r>
                        <a:rPr lang="cs-CZ" sz="2400" b="1" baseline="0" dirty="0" smtClean="0"/>
                        <a:t> se na</a:t>
                      </a:r>
                      <a:endParaRPr lang="cs-CZ" sz="2400" b="1" dirty="0"/>
                    </a:p>
                  </a:txBody>
                  <a:tcPr/>
                </a:tc>
              </a:tr>
              <a:tr h="47890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zvednout</a:t>
                      </a:r>
                      <a:endParaRPr lang="cs-CZ" sz="2400" b="1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utéci, uprchnout</a:t>
                      </a:r>
                      <a:endParaRPr lang="cs-CZ" sz="2400" b="1" dirty="0"/>
                    </a:p>
                  </a:txBody>
                  <a:tcPr/>
                </a:tc>
              </a:tr>
              <a:tr h="52011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vyrůst, vypěstovat</a:t>
                      </a:r>
                      <a:endParaRPr lang="cs-CZ" sz="2400" b="1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hledat</a:t>
                      </a:r>
                      <a:endParaRPr lang="cs-CZ" sz="2400" b="1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starat se o</a:t>
                      </a:r>
                      <a:endParaRPr lang="cs-CZ" sz="2400" b="1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dávat pozor</a:t>
                      </a:r>
                      <a:endParaRPr lang="cs-CZ" sz="2400" b="1" dirty="0"/>
                    </a:p>
                  </a:txBody>
                  <a:tcPr/>
                </a:tc>
              </a:tr>
              <a:tr h="48799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prozkoumat</a:t>
                      </a:r>
                      <a:endParaRPr lang="cs-CZ" sz="2400" b="1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shlížet svrchu, opovrhovat</a:t>
                      </a:r>
                      <a:endParaRPr lang="cs-CZ" sz="2400" b="1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prohlédnout si, rozhlížet</a:t>
                      </a:r>
                      <a:r>
                        <a:rPr lang="cs-CZ" sz="2400" b="1" baseline="0" dirty="0" smtClean="0"/>
                        <a:t> se</a:t>
                      </a:r>
                      <a:endParaRPr lang="cs-CZ" sz="2400" b="1" dirty="0"/>
                    </a:p>
                  </a:txBody>
                  <a:tcPr/>
                </a:tc>
              </a:tr>
              <a:tr h="53829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vyhledat</a:t>
                      </a:r>
                      <a:endParaRPr lang="cs-CZ" sz="2400" b="1" dirty="0"/>
                    </a:p>
                  </a:txBody>
                  <a:tcPr/>
                </a:tc>
              </a:tr>
              <a:tr h="60121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zajít za kým, navštívit koho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4729168" y="6254164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758520" y="5733256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758520" y="5181866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758520" y="4724666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716016" y="4267466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710959" y="3789040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716016" y="3251893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716016" y="2774983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716016" y="2233609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716016" y="1712956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716016" y="1248737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716016" y="785809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0179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9"/>
            <a:ext cx="8291264" cy="792088"/>
          </a:xfrm>
        </p:spPr>
        <p:txBody>
          <a:bodyPr>
            <a:noAutofit/>
          </a:bodyPr>
          <a:lstStyle/>
          <a:p>
            <a:r>
              <a:rPr lang="cs-CZ" sz="2400" i="1" dirty="0" smtClean="0">
                <a:solidFill>
                  <a:srgbClr val="7030A0"/>
                </a:solidFill>
              </a:rPr>
              <a:t/>
            </a:r>
            <a:br>
              <a:rPr lang="cs-CZ" sz="2400" i="1" dirty="0" smtClean="0">
                <a:solidFill>
                  <a:srgbClr val="7030A0"/>
                </a:solidFill>
              </a:rPr>
            </a:br>
            <a:r>
              <a:rPr lang="cs-CZ" sz="2400" i="1" dirty="0" smtClean="0">
                <a:solidFill>
                  <a:srgbClr val="7030A0"/>
                </a:solidFill>
              </a:rPr>
              <a:t>Use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verbs</a:t>
            </a:r>
            <a:r>
              <a:rPr lang="cs-CZ" sz="2400" i="1" dirty="0">
                <a:solidFill>
                  <a:srgbClr val="7030A0"/>
                </a:solidFill>
              </a:rPr>
              <a:t> in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table and </a:t>
            </a:r>
            <a:r>
              <a:rPr lang="cs-CZ" sz="2400" i="1" dirty="0" err="1">
                <a:solidFill>
                  <a:srgbClr val="7030A0"/>
                </a:solidFill>
              </a:rPr>
              <a:t>Complete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sentences</a:t>
            </a:r>
            <a:r>
              <a:rPr lang="cs-CZ" sz="2400" i="1" dirty="0">
                <a:solidFill>
                  <a:srgbClr val="7030A0"/>
                </a:solidFill>
              </a:rPr>
              <a:t> in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present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perfect</a:t>
            </a:r>
            <a:r>
              <a:rPr lang="cs-CZ" sz="2400" i="1" dirty="0">
                <a:solidFill>
                  <a:srgbClr val="7030A0"/>
                </a:solidFill>
              </a:rPr>
              <a:t>/past </a:t>
            </a:r>
            <a:r>
              <a:rPr lang="cs-CZ" sz="2400" i="1" dirty="0" err="1">
                <a:solidFill>
                  <a:srgbClr val="7030A0"/>
                </a:solidFill>
              </a:rPr>
              <a:t>simple</a:t>
            </a:r>
            <a:r>
              <a:rPr lang="cs-CZ" sz="2400" i="1" dirty="0">
                <a:solidFill>
                  <a:srgbClr val="7030A0"/>
                </a:solidFill>
              </a:rPr>
              <a:t>:</a:t>
            </a:r>
            <a:br>
              <a:rPr lang="cs-CZ" sz="2400" i="1" dirty="0">
                <a:solidFill>
                  <a:srgbClr val="7030A0"/>
                </a:solidFill>
              </a:rPr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1. He    has </a:t>
            </a:r>
            <a:r>
              <a:rPr lang="cs-CZ" sz="2000" dirty="0" err="1" smtClean="0">
                <a:solidFill>
                  <a:schemeClr val="tx1"/>
                </a:solidFill>
              </a:rPr>
              <a:t>picked</a:t>
            </a:r>
            <a:r>
              <a:rPr lang="cs-CZ" sz="2000" dirty="0" smtClean="0">
                <a:solidFill>
                  <a:schemeClr val="tx1"/>
                </a:solidFill>
              </a:rPr>
              <a:t> up    his </a:t>
            </a:r>
            <a:r>
              <a:rPr lang="cs-CZ" sz="2000" dirty="0" err="1" smtClean="0">
                <a:solidFill>
                  <a:schemeClr val="tx1"/>
                </a:solidFill>
              </a:rPr>
              <a:t>teddy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bear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from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floor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2.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horse</a:t>
            </a:r>
            <a:r>
              <a:rPr lang="cs-CZ" sz="2000" dirty="0" smtClean="0">
                <a:solidFill>
                  <a:schemeClr val="tx1"/>
                </a:solidFill>
              </a:rPr>
              <a:t>      ran </a:t>
            </a:r>
            <a:r>
              <a:rPr lang="cs-CZ" sz="2000" dirty="0" err="1" smtClean="0">
                <a:solidFill>
                  <a:schemeClr val="tx1"/>
                </a:solidFill>
              </a:rPr>
              <a:t>away</a:t>
            </a:r>
            <a:r>
              <a:rPr lang="cs-CZ" sz="2000" dirty="0" smtClean="0">
                <a:solidFill>
                  <a:schemeClr val="tx1"/>
                </a:solidFill>
              </a:rPr>
              <a:t>      </a:t>
            </a:r>
            <a:r>
              <a:rPr lang="cs-CZ" sz="2000" dirty="0" err="1" smtClean="0">
                <a:solidFill>
                  <a:schemeClr val="tx1"/>
                </a:solidFill>
              </a:rPr>
              <a:t>from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its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stable</a:t>
            </a: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last night.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3. My </a:t>
            </a:r>
            <a:r>
              <a:rPr lang="cs-CZ" sz="2000" dirty="0" err="1" smtClean="0">
                <a:solidFill>
                  <a:schemeClr val="tx1"/>
                </a:solidFill>
              </a:rPr>
              <a:t>father</a:t>
            </a:r>
            <a:r>
              <a:rPr lang="cs-CZ" sz="2000" dirty="0" smtClean="0">
                <a:solidFill>
                  <a:schemeClr val="tx1"/>
                </a:solidFill>
              </a:rPr>
              <a:t>      </a:t>
            </a:r>
            <a:r>
              <a:rPr lang="cs-CZ" sz="2000" dirty="0" err="1" smtClean="0">
                <a:solidFill>
                  <a:schemeClr val="tx1"/>
                </a:solidFill>
              </a:rPr>
              <a:t>grew</a:t>
            </a:r>
            <a:r>
              <a:rPr lang="cs-CZ" sz="2000" dirty="0" smtClean="0">
                <a:solidFill>
                  <a:schemeClr val="tx1"/>
                </a:solidFill>
              </a:rPr>
              <a:t> up      in a musical </a:t>
            </a:r>
            <a:r>
              <a:rPr lang="cs-CZ" sz="2000" dirty="0" err="1" smtClean="0">
                <a:solidFill>
                  <a:schemeClr val="tx1"/>
                </a:solidFill>
              </a:rPr>
              <a:t>family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4. I had to      </a:t>
            </a:r>
            <a:r>
              <a:rPr lang="cs-CZ" sz="2000" dirty="0" err="1" smtClean="0">
                <a:solidFill>
                  <a:schemeClr val="tx1"/>
                </a:solidFill>
              </a:rPr>
              <a:t>look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after</a:t>
            </a:r>
            <a:r>
              <a:rPr lang="cs-CZ" sz="2000" dirty="0" smtClean="0">
                <a:solidFill>
                  <a:schemeClr val="tx1"/>
                </a:solidFill>
              </a:rPr>
              <a:t>       my </a:t>
            </a:r>
            <a:r>
              <a:rPr lang="cs-CZ" sz="2000" dirty="0" err="1" smtClean="0">
                <a:solidFill>
                  <a:schemeClr val="tx1"/>
                </a:solidFill>
              </a:rPr>
              <a:t>sister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when</a:t>
            </a:r>
            <a:r>
              <a:rPr lang="cs-CZ" sz="2000" dirty="0" smtClean="0">
                <a:solidFill>
                  <a:schemeClr val="tx1"/>
                </a:solidFill>
              </a:rPr>
              <a:t> I </a:t>
            </a:r>
            <a:r>
              <a:rPr lang="cs-CZ" sz="2000" dirty="0" err="1" smtClean="0">
                <a:solidFill>
                  <a:schemeClr val="tx1"/>
                </a:solidFill>
              </a:rPr>
              <a:t>was</a:t>
            </a:r>
            <a:r>
              <a:rPr lang="cs-CZ" sz="2000" dirty="0" smtClean="0">
                <a:solidFill>
                  <a:schemeClr val="tx1"/>
                </a:solidFill>
              </a:rPr>
              <a:t> a </a:t>
            </a:r>
            <a:r>
              <a:rPr lang="cs-CZ" sz="2000" dirty="0" err="1" smtClean="0">
                <a:solidFill>
                  <a:schemeClr val="tx1"/>
                </a:solidFill>
              </a:rPr>
              <a:t>child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5. </a:t>
            </a:r>
            <a:r>
              <a:rPr lang="cs-CZ" sz="2000" dirty="0" err="1" smtClean="0">
                <a:solidFill>
                  <a:schemeClr val="tx1"/>
                </a:solidFill>
              </a:rPr>
              <a:t>She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lost</a:t>
            </a:r>
            <a:r>
              <a:rPr lang="cs-CZ" sz="2000" dirty="0" smtClean="0">
                <a:solidFill>
                  <a:schemeClr val="tx1"/>
                </a:solidFill>
              </a:rPr>
              <a:t> her </a:t>
            </a:r>
            <a:r>
              <a:rPr lang="cs-CZ" sz="2000" dirty="0" err="1" smtClean="0">
                <a:solidFill>
                  <a:schemeClr val="tx1"/>
                </a:solidFill>
              </a:rPr>
              <a:t>glasses</a:t>
            </a:r>
            <a:r>
              <a:rPr lang="cs-CZ" sz="2000" dirty="0" smtClean="0">
                <a:solidFill>
                  <a:schemeClr val="tx1"/>
                </a:solidFill>
              </a:rPr>
              <a:t> and </a:t>
            </a:r>
            <a:r>
              <a:rPr lang="cs-CZ" sz="2000" dirty="0" err="1" smtClean="0">
                <a:solidFill>
                  <a:schemeClr val="tx1"/>
                </a:solidFill>
              </a:rPr>
              <a:t>spent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twenty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minutes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looking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for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them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6. </a:t>
            </a:r>
            <a:r>
              <a:rPr lang="cs-CZ" sz="2000" dirty="0" err="1" smtClean="0">
                <a:solidFill>
                  <a:schemeClr val="tx1"/>
                </a:solidFill>
              </a:rPr>
              <a:t>She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used</a:t>
            </a:r>
            <a:r>
              <a:rPr lang="cs-CZ" sz="2000" dirty="0" smtClean="0">
                <a:solidFill>
                  <a:schemeClr val="tx1"/>
                </a:solidFill>
              </a:rPr>
              <a:t> to   </a:t>
            </a:r>
            <a:r>
              <a:rPr lang="cs-CZ" sz="2000" dirty="0" err="1" smtClean="0">
                <a:solidFill>
                  <a:schemeClr val="tx1"/>
                </a:solidFill>
              </a:rPr>
              <a:t>look</a:t>
            </a:r>
            <a:r>
              <a:rPr lang="cs-CZ" sz="2000" dirty="0" smtClean="0">
                <a:solidFill>
                  <a:schemeClr val="tx1"/>
                </a:solidFill>
              </a:rPr>
              <a:t> forward to   </a:t>
            </a:r>
            <a:r>
              <a:rPr lang="cs-CZ" sz="2000" dirty="0" err="1" smtClean="0">
                <a:solidFill>
                  <a:schemeClr val="tx1"/>
                </a:solidFill>
              </a:rPr>
              <a:t>Christmas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when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she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was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young</a:t>
            </a:r>
            <a:r>
              <a:rPr lang="cs-CZ" sz="2000" dirty="0" smtClean="0">
                <a:solidFill>
                  <a:schemeClr val="tx1"/>
                </a:solidFill>
              </a:rPr>
              <a:t>.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052736"/>
            <a:ext cx="84969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/>
              <a:t>p</a:t>
            </a:r>
            <a:r>
              <a:rPr lang="cs-CZ" b="1" dirty="0" err="1" smtClean="0"/>
              <a:t>ick</a:t>
            </a:r>
            <a:r>
              <a:rPr lang="cs-CZ" b="1" dirty="0" smtClean="0"/>
              <a:t> up, </a:t>
            </a:r>
            <a:r>
              <a:rPr lang="cs-CZ" b="1" dirty="0" err="1" smtClean="0"/>
              <a:t>look</a:t>
            </a:r>
            <a:r>
              <a:rPr lang="cs-CZ" b="1" dirty="0" smtClean="0"/>
              <a:t> </a:t>
            </a:r>
            <a:r>
              <a:rPr lang="cs-CZ" b="1" dirty="0" err="1" smtClean="0"/>
              <a:t>after</a:t>
            </a:r>
            <a:r>
              <a:rPr lang="cs-CZ" b="1" dirty="0" smtClean="0"/>
              <a:t>, </a:t>
            </a:r>
            <a:r>
              <a:rPr lang="cs-CZ" b="1" dirty="0" err="1" smtClean="0"/>
              <a:t>grow</a:t>
            </a:r>
            <a:r>
              <a:rPr lang="cs-CZ" b="1" dirty="0" smtClean="0"/>
              <a:t> up, </a:t>
            </a:r>
            <a:r>
              <a:rPr lang="cs-CZ" b="1" dirty="0" err="1" smtClean="0"/>
              <a:t>look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, </a:t>
            </a:r>
            <a:r>
              <a:rPr lang="cs-CZ" b="1" dirty="0" err="1" smtClean="0"/>
              <a:t>look</a:t>
            </a:r>
            <a:r>
              <a:rPr lang="cs-CZ" b="1" dirty="0" smtClean="0"/>
              <a:t> forward to, run </a:t>
            </a:r>
            <a:r>
              <a:rPr lang="cs-CZ" b="1" dirty="0" err="1" smtClean="0"/>
              <a:t>away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1979712" y="3933056"/>
            <a:ext cx="1946325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98701" y="3124078"/>
            <a:ext cx="1798223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125705" y="2418417"/>
            <a:ext cx="1944216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331640" y="1693154"/>
            <a:ext cx="2160240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516216" y="4653136"/>
            <a:ext cx="2160240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483768" y="5672908"/>
            <a:ext cx="2160240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219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6128" y="408373"/>
            <a:ext cx="8260672" cy="644364"/>
          </a:xfrm>
        </p:spPr>
        <p:txBody>
          <a:bodyPr>
            <a:noAutofit/>
          </a:bodyPr>
          <a:lstStyle/>
          <a:p>
            <a:r>
              <a:rPr lang="cs-CZ" sz="2400" i="1" dirty="0" smtClean="0">
                <a:solidFill>
                  <a:srgbClr val="7030A0"/>
                </a:solidFill>
              </a:rPr>
              <a:t/>
            </a:r>
            <a:br>
              <a:rPr lang="cs-CZ" sz="2400" i="1" dirty="0" smtClean="0">
                <a:solidFill>
                  <a:srgbClr val="7030A0"/>
                </a:solidFill>
              </a:rPr>
            </a:br>
            <a:r>
              <a:rPr lang="cs-CZ" sz="2400" i="1" dirty="0" smtClean="0">
                <a:solidFill>
                  <a:srgbClr val="7030A0"/>
                </a:solidFill>
              </a:rPr>
              <a:t>Use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verbs</a:t>
            </a:r>
            <a:r>
              <a:rPr lang="cs-CZ" sz="2400" i="1" dirty="0">
                <a:solidFill>
                  <a:srgbClr val="7030A0"/>
                </a:solidFill>
              </a:rPr>
              <a:t> in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table and </a:t>
            </a:r>
            <a:r>
              <a:rPr lang="cs-CZ" sz="2400" i="1" dirty="0" err="1">
                <a:solidFill>
                  <a:srgbClr val="7030A0"/>
                </a:solidFill>
              </a:rPr>
              <a:t>Complete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sentences</a:t>
            </a:r>
            <a:r>
              <a:rPr lang="cs-CZ" sz="2400" i="1" dirty="0">
                <a:solidFill>
                  <a:srgbClr val="7030A0"/>
                </a:solidFill>
              </a:rPr>
              <a:t> in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present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perfect</a:t>
            </a:r>
            <a:r>
              <a:rPr lang="cs-CZ" sz="2400" i="1" dirty="0">
                <a:solidFill>
                  <a:srgbClr val="7030A0"/>
                </a:solidFill>
              </a:rPr>
              <a:t>/past </a:t>
            </a:r>
            <a:r>
              <a:rPr lang="cs-CZ" sz="2400" i="1" dirty="0" err="1">
                <a:solidFill>
                  <a:srgbClr val="7030A0"/>
                </a:solidFill>
              </a:rPr>
              <a:t>simple</a:t>
            </a:r>
            <a:r>
              <a:rPr lang="cs-CZ" sz="2400" i="1" dirty="0">
                <a:solidFill>
                  <a:srgbClr val="7030A0"/>
                </a:solidFill>
              </a:rPr>
              <a:t>:</a:t>
            </a:r>
            <a:br>
              <a:rPr lang="cs-CZ" sz="2400" i="1" dirty="0">
                <a:solidFill>
                  <a:srgbClr val="7030A0"/>
                </a:solidFill>
              </a:rPr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>
            <a:normAutofit lnSpcReduction="10000"/>
          </a:bodyPr>
          <a:lstStyle/>
          <a:p>
            <a:pPr marL="11430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1. He   </a:t>
            </a:r>
            <a:r>
              <a:rPr lang="cs-CZ" sz="2000" dirty="0" err="1" smtClean="0">
                <a:solidFill>
                  <a:schemeClr val="tx1"/>
                </a:solidFill>
              </a:rPr>
              <a:t>didn´t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look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out</a:t>
            </a:r>
            <a:r>
              <a:rPr lang="cs-CZ" sz="2000" dirty="0" smtClean="0">
                <a:solidFill>
                  <a:schemeClr val="tx1"/>
                </a:solidFill>
              </a:rPr>
              <a:t>   and </a:t>
            </a:r>
            <a:r>
              <a:rPr lang="cs-CZ" sz="2000" dirty="0" err="1" smtClean="0">
                <a:solidFill>
                  <a:schemeClr val="tx1"/>
                </a:solidFill>
              </a:rPr>
              <a:t>fell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off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chair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2.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manager</a:t>
            </a:r>
            <a:r>
              <a:rPr lang="cs-CZ" sz="2000" dirty="0" smtClean="0">
                <a:solidFill>
                  <a:schemeClr val="tx1"/>
                </a:solidFill>
              </a:rPr>
              <a:t>   </a:t>
            </a:r>
            <a:r>
              <a:rPr lang="cs-CZ" sz="2000" dirty="0" err="1" smtClean="0">
                <a:solidFill>
                  <a:schemeClr val="tx1"/>
                </a:solidFill>
              </a:rPr>
              <a:t>looked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into</a:t>
            </a:r>
            <a:r>
              <a:rPr lang="cs-CZ" sz="2000" dirty="0" smtClean="0">
                <a:solidFill>
                  <a:schemeClr val="tx1"/>
                </a:solidFill>
              </a:rPr>
              <a:t>    </a:t>
            </a:r>
            <a:r>
              <a:rPr lang="cs-CZ" sz="2000" dirty="0" err="1" smtClean="0">
                <a:solidFill>
                  <a:schemeClr val="tx1"/>
                </a:solidFill>
              </a:rPr>
              <a:t>your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complaint</a:t>
            </a:r>
            <a:r>
              <a:rPr lang="cs-CZ" sz="2000" dirty="0" smtClean="0">
                <a:solidFill>
                  <a:schemeClr val="tx1"/>
                </a:solidFill>
              </a:rPr>
              <a:t> and </a:t>
            </a:r>
            <a:r>
              <a:rPr lang="cs-CZ" sz="2000" dirty="0" err="1" smtClean="0">
                <a:solidFill>
                  <a:schemeClr val="tx1"/>
                </a:solidFill>
              </a:rPr>
              <a:t>found</a:t>
            </a:r>
            <a:r>
              <a:rPr lang="cs-CZ" sz="2000" dirty="0" smtClean="0">
                <a:solidFill>
                  <a:schemeClr val="tx1"/>
                </a:solidFill>
              </a:rPr>
              <a:t> a      </a:t>
            </a:r>
            <a:r>
              <a:rPr lang="cs-CZ" sz="2000" dirty="0" err="1" smtClean="0">
                <a:solidFill>
                  <a:schemeClr val="tx1"/>
                </a:solidFill>
              </a:rPr>
              <a:t>solution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3. He </a:t>
            </a:r>
            <a:r>
              <a:rPr lang="cs-CZ" sz="2000" dirty="0" err="1" smtClean="0">
                <a:solidFill>
                  <a:schemeClr val="tx1"/>
                </a:solidFill>
              </a:rPr>
              <a:t>told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me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that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>
                <a:solidFill>
                  <a:schemeClr val="tx1"/>
                </a:solidFill>
              </a:rPr>
              <a:t>s</a:t>
            </a:r>
            <a:r>
              <a:rPr lang="cs-CZ" sz="2000" dirty="0" err="1" smtClean="0">
                <a:solidFill>
                  <a:schemeClr val="tx1"/>
                </a:solidFill>
              </a:rPr>
              <a:t>he</a:t>
            </a:r>
            <a:r>
              <a:rPr lang="cs-CZ" sz="2000" dirty="0" smtClean="0">
                <a:solidFill>
                  <a:schemeClr val="tx1"/>
                </a:solidFill>
              </a:rPr>
              <a:t>  </a:t>
            </a:r>
            <a:r>
              <a:rPr lang="cs-CZ" sz="2000" dirty="0" err="1" smtClean="0">
                <a:solidFill>
                  <a:schemeClr val="tx1"/>
                </a:solidFill>
              </a:rPr>
              <a:t>looked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down</a:t>
            </a:r>
            <a:r>
              <a:rPr lang="cs-CZ" sz="2000" dirty="0" smtClean="0">
                <a:solidFill>
                  <a:schemeClr val="tx1"/>
                </a:solidFill>
              </a:rPr>
              <a:t> on  her </a:t>
            </a:r>
            <a:r>
              <a:rPr lang="cs-CZ" sz="2000" dirty="0" err="1" smtClean="0">
                <a:solidFill>
                  <a:schemeClr val="tx1"/>
                </a:solidFill>
              </a:rPr>
              <a:t>husband´s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friends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4. </a:t>
            </a:r>
            <a:r>
              <a:rPr lang="cs-CZ" sz="2000" dirty="0" err="1" smtClean="0">
                <a:solidFill>
                  <a:schemeClr val="tx1"/>
                </a:solidFill>
              </a:rPr>
              <a:t>They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wanted</a:t>
            </a:r>
            <a:r>
              <a:rPr lang="cs-CZ" sz="2000" dirty="0" smtClean="0">
                <a:solidFill>
                  <a:schemeClr val="tx1"/>
                </a:solidFill>
              </a:rPr>
              <a:t> to  </a:t>
            </a:r>
            <a:r>
              <a:rPr lang="cs-CZ" sz="2000" dirty="0" err="1" smtClean="0">
                <a:solidFill>
                  <a:schemeClr val="tx1"/>
                </a:solidFill>
              </a:rPr>
              <a:t>look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round</a:t>
            </a:r>
            <a:r>
              <a:rPr lang="cs-CZ" sz="2000" dirty="0" smtClean="0">
                <a:solidFill>
                  <a:schemeClr val="tx1"/>
                </a:solidFill>
              </a:rPr>
              <a:t>  </a:t>
            </a:r>
            <a:r>
              <a:rPr lang="cs-CZ" sz="2000" dirty="0" err="1" smtClean="0">
                <a:solidFill>
                  <a:schemeClr val="tx1"/>
                </a:solidFill>
              </a:rPr>
              <a:t>for</a:t>
            </a:r>
            <a:r>
              <a:rPr lang="cs-CZ" sz="2000" dirty="0" smtClean="0">
                <a:solidFill>
                  <a:schemeClr val="tx1"/>
                </a:solidFill>
              </a:rPr>
              <a:t> a </a:t>
            </a:r>
            <a:r>
              <a:rPr lang="cs-CZ" sz="2000" dirty="0" err="1" smtClean="0">
                <a:solidFill>
                  <a:schemeClr val="tx1"/>
                </a:solidFill>
              </a:rPr>
              <a:t>suitable</a:t>
            </a:r>
            <a:r>
              <a:rPr lang="cs-CZ" sz="2000" dirty="0" smtClean="0">
                <a:solidFill>
                  <a:schemeClr val="tx1"/>
                </a:solidFill>
              </a:rPr>
              <a:t> place </a:t>
            </a:r>
            <a:r>
              <a:rPr lang="cs-CZ" sz="2000" dirty="0" err="1" smtClean="0">
                <a:solidFill>
                  <a:schemeClr val="tx1"/>
                </a:solidFill>
              </a:rPr>
              <a:t>for</a:t>
            </a:r>
            <a:r>
              <a:rPr lang="cs-CZ" sz="2000" dirty="0" smtClean="0">
                <a:solidFill>
                  <a:schemeClr val="tx1"/>
                </a:solidFill>
              </a:rPr>
              <a:t> camping.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5. </a:t>
            </a:r>
            <a:r>
              <a:rPr lang="cs-CZ" sz="2000" dirty="0" err="1" smtClean="0">
                <a:solidFill>
                  <a:schemeClr val="tx1"/>
                </a:solidFill>
              </a:rPr>
              <a:t>We</a:t>
            </a:r>
            <a:r>
              <a:rPr lang="cs-CZ" sz="2000" dirty="0" smtClean="0">
                <a:solidFill>
                  <a:schemeClr val="tx1"/>
                </a:solidFill>
              </a:rPr>
              <a:t> had to </a:t>
            </a:r>
            <a:r>
              <a:rPr lang="cs-CZ" sz="2000" dirty="0" err="1" smtClean="0">
                <a:solidFill>
                  <a:schemeClr val="tx1"/>
                </a:solidFill>
              </a:rPr>
              <a:t>look</a:t>
            </a: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err="1">
                <a:solidFill>
                  <a:schemeClr val="tx1"/>
                </a:solidFill>
              </a:rPr>
              <a:t>the</a:t>
            </a: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word</a:t>
            </a:r>
            <a:r>
              <a:rPr lang="cs-CZ" sz="2000" dirty="0" smtClean="0">
                <a:solidFill>
                  <a:schemeClr val="tx1"/>
                </a:solidFill>
              </a:rPr>
              <a:t> up in a </a:t>
            </a:r>
            <a:r>
              <a:rPr lang="cs-CZ" sz="2000" dirty="0" err="1" smtClean="0">
                <a:solidFill>
                  <a:schemeClr val="tx1"/>
                </a:solidFill>
              </a:rPr>
              <a:t>dictionary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6. </a:t>
            </a:r>
            <a:r>
              <a:rPr lang="cs-CZ" sz="2000" dirty="0" err="1" smtClean="0">
                <a:solidFill>
                  <a:schemeClr val="tx1"/>
                </a:solidFill>
              </a:rPr>
              <a:t>They</a:t>
            </a:r>
            <a:r>
              <a:rPr lang="cs-CZ" sz="2000" dirty="0" smtClean="0">
                <a:solidFill>
                  <a:schemeClr val="tx1"/>
                </a:solidFill>
              </a:rPr>
              <a:t>   </a:t>
            </a:r>
            <a:r>
              <a:rPr lang="cs-CZ" sz="2000" dirty="0" err="1" smtClean="0">
                <a:solidFill>
                  <a:schemeClr val="tx1"/>
                </a:solidFill>
              </a:rPr>
              <a:t>looked</a:t>
            </a:r>
            <a:r>
              <a:rPr lang="cs-CZ" sz="2000" dirty="0" smtClean="0">
                <a:solidFill>
                  <a:schemeClr val="tx1"/>
                </a:solidFill>
              </a:rPr>
              <a:t> up   </a:t>
            </a:r>
            <a:r>
              <a:rPr lang="cs-CZ" sz="2000" dirty="0" err="1" smtClean="0">
                <a:solidFill>
                  <a:schemeClr val="tx1"/>
                </a:solidFill>
              </a:rPr>
              <a:t>several</a:t>
            </a:r>
            <a:r>
              <a:rPr lang="cs-CZ" sz="2000" dirty="0" smtClean="0">
                <a:solidFill>
                  <a:schemeClr val="tx1"/>
                </a:solidFill>
              </a:rPr>
              <a:t>  </a:t>
            </a:r>
            <a:r>
              <a:rPr lang="cs-CZ" sz="2000" dirty="0" err="1" smtClean="0">
                <a:solidFill>
                  <a:schemeClr val="tx1"/>
                </a:solidFill>
              </a:rPr>
              <a:t>old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friends</a:t>
            </a: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on </a:t>
            </a:r>
            <a:r>
              <a:rPr lang="cs-CZ" sz="2000" dirty="0" err="1" smtClean="0">
                <a:solidFill>
                  <a:schemeClr val="tx1"/>
                </a:solidFill>
              </a:rPr>
              <a:t>their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holiday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196752"/>
            <a:ext cx="864096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/>
              <a:t>l</a:t>
            </a:r>
            <a:r>
              <a:rPr lang="cs-CZ" b="1" dirty="0" err="1" smtClean="0"/>
              <a:t>ook</a:t>
            </a:r>
            <a:r>
              <a:rPr lang="cs-CZ" b="1" dirty="0" smtClean="0"/>
              <a:t> </a:t>
            </a:r>
            <a:r>
              <a:rPr lang="cs-CZ" b="1" dirty="0" err="1" smtClean="0"/>
              <a:t>down</a:t>
            </a:r>
            <a:r>
              <a:rPr lang="cs-CZ" b="1" dirty="0" smtClean="0"/>
              <a:t> on, </a:t>
            </a:r>
            <a:r>
              <a:rPr lang="cs-CZ" b="1" dirty="0" err="1" smtClean="0"/>
              <a:t>look</a:t>
            </a:r>
            <a:r>
              <a:rPr lang="cs-CZ" b="1" dirty="0" smtClean="0"/>
              <a:t> </a:t>
            </a:r>
            <a:r>
              <a:rPr lang="cs-CZ" b="1" dirty="0" err="1" smtClean="0"/>
              <a:t>out</a:t>
            </a:r>
            <a:r>
              <a:rPr lang="cs-CZ" b="1" dirty="0" smtClean="0"/>
              <a:t>, </a:t>
            </a:r>
            <a:r>
              <a:rPr lang="cs-CZ" b="1" dirty="0" err="1" smtClean="0"/>
              <a:t>look</a:t>
            </a:r>
            <a:r>
              <a:rPr lang="cs-CZ" b="1" dirty="0" smtClean="0"/>
              <a:t> up sb., </a:t>
            </a:r>
            <a:r>
              <a:rPr lang="cs-CZ" b="1" dirty="0" err="1" smtClean="0"/>
              <a:t>look</a:t>
            </a:r>
            <a:r>
              <a:rPr lang="cs-CZ" b="1" dirty="0" smtClean="0"/>
              <a:t> </a:t>
            </a:r>
            <a:r>
              <a:rPr lang="cs-CZ" b="1" dirty="0" err="1" smtClean="0"/>
              <a:t>into</a:t>
            </a:r>
            <a:r>
              <a:rPr lang="cs-CZ" b="1" dirty="0" smtClean="0"/>
              <a:t>, </a:t>
            </a:r>
            <a:r>
              <a:rPr lang="cs-CZ" b="1" dirty="0" err="1" smtClean="0"/>
              <a:t>look</a:t>
            </a:r>
            <a:r>
              <a:rPr lang="cs-CZ" b="1" dirty="0" smtClean="0"/>
              <a:t> up, </a:t>
            </a:r>
            <a:r>
              <a:rPr lang="cs-CZ" b="1" dirty="0" err="1" smtClean="0"/>
              <a:t>look</a:t>
            </a:r>
            <a:r>
              <a:rPr lang="cs-CZ" b="1" dirty="0" smtClean="0"/>
              <a:t> </a:t>
            </a:r>
            <a:r>
              <a:rPr lang="cs-CZ" b="1" dirty="0" err="1" smtClean="0"/>
              <a:t>round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3493546" y="3528096"/>
            <a:ext cx="2011477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637278" y="2777002"/>
            <a:ext cx="1790706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403648" y="2091202"/>
            <a:ext cx="1944216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915816" y="4225138"/>
            <a:ext cx="1512168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321750" y="4987543"/>
            <a:ext cx="2052228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552954" y="5661248"/>
            <a:ext cx="1645603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0871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"/>
            <a:ext cx="8219256" cy="83671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PHRASAL </a:t>
            </a:r>
            <a:r>
              <a:rPr lang="cs-CZ" dirty="0">
                <a:solidFill>
                  <a:srgbClr val="7030A0"/>
                </a:solidFill>
              </a:rPr>
              <a:t>VERBS</a:t>
            </a:r>
            <a:r>
              <a:rPr lang="cs-CZ" dirty="0"/>
              <a:t>	      </a:t>
            </a:r>
            <a:r>
              <a:rPr lang="cs-CZ" dirty="0">
                <a:solidFill>
                  <a:srgbClr val="7030A0"/>
                </a:solidFill>
              </a:rPr>
              <a:t>CZECH MEANING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599817899"/>
              </p:ext>
            </p:extLst>
          </p:nvPr>
        </p:nvGraphicFramePr>
        <p:xfrm>
          <a:off x="251521" y="620692"/>
          <a:ext cx="4176463" cy="6237312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4176463"/>
              </a:tblGrid>
              <a:tr h="519776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carry</a:t>
                      </a:r>
                      <a:r>
                        <a:rPr lang="cs-CZ" sz="2400" dirty="0" smtClean="0"/>
                        <a:t> on</a:t>
                      </a:r>
                      <a:endParaRPr lang="cs-CZ" sz="2400" dirty="0"/>
                    </a:p>
                  </a:txBody>
                  <a:tcPr/>
                </a:tc>
              </a:tr>
              <a:tr h="519776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fall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off</a:t>
                      </a:r>
                      <a:endParaRPr lang="cs-CZ" sz="2400" b="1" dirty="0"/>
                    </a:p>
                  </a:txBody>
                  <a:tcPr/>
                </a:tc>
              </a:tr>
              <a:tr h="519776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break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off</a:t>
                      </a:r>
                      <a:endParaRPr lang="cs-CZ" sz="2400" b="1" dirty="0"/>
                    </a:p>
                  </a:txBody>
                  <a:tcPr/>
                </a:tc>
              </a:tr>
              <a:tr h="519776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come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off</a:t>
                      </a:r>
                      <a:endParaRPr lang="cs-CZ" sz="2400" b="1" dirty="0"/>
                    </a:p>
                  </a:txBody>
                  <a:tcPr/>
                </a:tc>
              </a:tr>
              <a:tr h="519776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take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off</a:t>
                      </a:r>
                      <a:endParaRPr lang="cs-CZ" sz="2400" b="1" dirty="0"/>
                    </a:p>
                  </a:txBody>
                  <a:tcPr/>
                </a:tc>
              </a:tr>
              <a:tr h="519776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switch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off</a:t>
                      </a:r>
                      <a:endParaRPr lang="cs-CZ" sz="2400" b="1" dirty="0"/>
                    </a:p>
                  </a:txBody>
                  <a:tcPr/>
                </a:tc>
              </a:tr>
              <a:tr h="519776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turn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off</a:t>
                      </a:r>
                      <a:endParaRPr lang="cs-CZ" sz="2400" b="1" dirty="0"/>
                    </a:p>
                  </a:txBody>
                  <a:tcPr/>
                </a:tc>
              </a:tr>
              <a:tr h="519776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get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together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with</a:t>
                      </a:r>
                      <a:endParaRPr lang="cs-CZ" sz="2400" b="1" dirty="0"/>
                    </a:p>
                  </a:txBody>
                  <a:tcPr/>
                </a:tc>
              </a:tr>
              <a:tr h="519776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Get</a:t>
                      </a:r>
                      <a:r>
                        <a:rPr lang="cs-CZ" sz="2400" b="1" dirty="0" smtClean="0"/>
                        <a:t> on </a:t>
                      </a:r>
                      <a:r>
                        <a:rPr lang="cs-CZ" sz="2400" b="1" dirty="0" err="1" smtClean="0"/>
                        <a:t>with</a:t>
                      </a:r>
                      <a:endParaRPr lang="cs-CZ" sz="2400" b="1" dirty="0"/>
                    </a:p>
                  </a:txBody>
                  <a:tcPr/>
                </a:tc>
              </a:tr>
              <a:tr h="51977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Go </a:t>
                      </a:r>
                      <a:r>
                        <a:rPr lang="cs-CZ" sz="2400" b="1" dirty="0" err="1" smtClean="0"/>
                        <a:t>out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with</a:t>
                      </a:r>
                      <a:endParaRPr lang="cs-CZ" sz="2400" b="1" dirty="0"/>
                    </a:p>
                  </a:txBody>
                  <a:tcPr/>
                </a:tc>
              </a:tr>
              <a:tr h="51977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Run </a:t>
                      </a:r>
                      <a:r>
                        <a:rPr lang="cs-CZ" sz="2400" b="1" dirty="0" err="1" smtClean="0"/>
                        <a:t>out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of</a:t>
                      </a:r>
                      <a:endParaRPr lang="cs-CZ" sz="2400" b="1" dirty="0"/>
                    </a:p>
                  </a:txBody>
                  <a:tcPr/>
                </a:tc>
              </a:tr>
              <a:tr h="519776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Stand</a:t>
                      </a:r>
                      <a:r>
                        <a:rPr lang="cs-CZ" sz="2400" b="1" dirty="0" smtClean="0"/>
                        <a:t> in </a:t>
                      </a:r>
                      <a:r>
                        <a:rPr lang="cs-CZ" sz="2400" b="1" dirty="0" err="1" smtClean="0"/>
                        <a:t>for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380071040"/>
              </p:ext>
            </p:extLst>
          </p:nvPr>
        </p:nvGraphicFramePr>
        <p:xfrm>
          <a:off x="4499992" y="620690"/>
          <a:ext cx="4392488" cy="6237308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4392488"/>
              </a:tblGrid>
              <a:tr h="52294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pokračovat</a:t>
                      </a:r>
                      <a:endParaRPr lang="cs-CZ" dirty="0"/>
                    </a:p>
                  </a:txBody>
                  <a:tcPr/>
                </a:tc>
              </a:tr>
              <a:tr h="5229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upadnout, klesnout</a:t>
                      </a:r>
                      <a:endParaRPr lang="cs-CZ" sz="2400" b="1" dirty="0"/>
                    </a:p>
                  </a:txBody>
                  <a:tcPr/>
                </a:tc>
              </a:tr>
              <a:tr h="5229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ulomit se</a:t>
                      </a:r>
                      <a:endParaRPr lang="cs-CZ" sz="2400" b="1" dirty="0"/>
                    </a:p>
                  </a:txBody>
                  <a:tcPr/>
                </a:tc>
              </a:tr>
              <a:tr h="5229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vydařit se</a:t>
                      </a:r>
                      <a:endParaRPr lang="cs-CZ" sz="2400" b="1" dirty="0"/>
                    </a:p>
                  </a:txBody>
                  <a:tcPr/>
                </a:tc>
              </a:tr>
              <a:tr h="5229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odložit si, odstartovat</a:t>
                      </a:r>
                      <a:endParaRPr lang="cs-CZ" sz="2400" b="1" dirty="0"/>
                    </a:p>
                  </a:txBody>
                  <a:tcPr/>
                </a:tc>
              </a:tr>
              <a:tr h="5229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vypnout</a:t>
                      </a:r>
                      <a:endParaRPr lang="cs-CZ" sz="2400" b="1" dirty="0"/>
                    </a:p>
                  </a:txBody>
                  <a:tcPr/>
                </a:tc>
              </a:tr>
              <a:tr h="5229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vypnout, odbočit</a:t>
                      </a:r>
                      <a:endParaRPr lang="cs-CZ" sz="2400" b="1" dirty="0"/>
                    </a:p>
                  </a:txBody>
                  <a:tcPr/>
                </a:tc>
              </a:tr>
              <a:tr h="5229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setkat se, dát </a:t>
                      </a:r>
                      <a:r>
                        <a:rPr lang="cs-CZ" sz="2400" b="1" dirty="0" err="1" smtClean="0"/>
                        <a:t>dohrom</a:t>
                      </a:r>
                      <a:r>
                        <a:rPr lang="cs-CZ" sz="2400" b="1" dirty="0" smtClean="0"/>
                        <a:t>.</a:t>
                      </a:r>
                      <a:endParaRPr lang="cs-CZ" sz="2400" b="1" dirty="0"/>
                    </a:p>
                  </a:txBody>
                  <a:tcPr/>
                </a:tc>
              </a:tr>
              <a:tr h="5229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Vycházet s, dařit se</a:t>
                      </a:r>
                      <a:endParaRPr lang="cs-CZ" sz="2400" b="1" dirty="0"/>
                    </a:p>
                  </a:txBody>
                  <a:tcPr/>
                </a:tc>
              </a:tr>
              <a:tr h="5229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Chodit s kým</a:t>
                      </a:r>
                      <a:endParaRPr lang="cs-CZ" sz="2400" b="1" dirty="0"/>
                    </a:p>
                  </a:txBody>
                  <a:tcPr/>
                </a:tc>
              </a:tr>
              <a:tr h="52566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Vypotřebovat, dojít co</a:t>
                      </a:r>
                      <a:endParaRPr lang="cs-CZ" sz="2400" b="1" dirty="0"/>
                    </a:p>
                  </a:txBody>
                  <a:tcPr/>
                </a:tc>
              </a:tr>
              <a:tr h="48217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Zaskočit</a:t>
                      </a:r>
                      <a:r>
                        <a:rPr lang="cs-CZ" sz="2400" b="1" baseline="0" dirty="0" smtClean="0"/>
                        <a:t> za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4525371" y="6400800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551398" y="5852931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11761" y="5287608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525371" y="4822866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506722" y="4365104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499992" y="3789040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9992" y="3189731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06722" y="2711305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499992" y="2218672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499992" y="1714977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499992" y="1166809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499992" y="658510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39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6128" y="408373"/>
            <a:ext cx="8260672" cy="428339"/>
          </a:xfrm>
        </p:spPr>
        <p:txBody>
          <a:bodyPr>
            <a:noAutofit/>
          </a:bodyPr>
          <a:lstStyle/>
          <a:p>
            <a:pPr algn="l"/>
            <a:r>
              <a:rPr lang="cs-CZ" sz="2400" i="1" dirty="0" smtClean="0">
                <a:solidFill>
                  <a:srgbClr val="7030A0"/>
                </a:solidFill>
              </a:rPr>
              <a:t/>
            </a:r>
            <a:br>
              <a:rPr lang="cs-CZ" sz="2400" i="1" dirty="0" smtClean="0">
                <a:solidFill>
                  <a:srgbClr val="7030A0"/>
                </a:solidFill>
              </a:rPr>
            </a:br>
            <a:r>
              <a:rPr lang="cs-CZ" sz="2400" i="1" dirty="0" smtClean="0">
                <a:solidFill>
                  <a:srgbClr val="7030A0"/>
                </a:solidFill>
              </a:rPr>
              <a:t>Use </a:t>
            </a:r>
            <a:r>
              <a:rPr lang="cs-CZ" sz="2400" i="1" dirty="0" err="1" smtClean="0">
                <a:solidFill>
                  <a:srgbClr val="7030A0"/>
                </a:solidFill>
              </a:rPr>
              <a:t>the</a:t>
            </a:r>
            <a:r>
              <a:rPr lang="cs-CZ" sz="2400" i="1" dirty="0" smtClean="0">
                <a:solidFill>
                  <a:srgbClr val="7030A0"/>
                </a:solidFill>
              </a:rPr>
              <a:t> </a:t>
            </a:r>
            <a:r>
              <a:rPr lang="cs-CZ" sz="2400" i="1" dirty="0" err="1" smtClean="0">
                <a:solidFill>
                  <a:srgbClr val="7030A0"/>
                </a:solidFill>
              </a:rPr>
              <a:t>verbs</a:t>
            </a:r>
            <a:r>
              <a:rPr lang="cs-CZ" sz="2400" i="1" dirty="0" smtClean="0">
                <a:solidFill>
                  <a:srgbClr val="7030A0"/>
                </a:solidFill>
              </a:rPr>
              <a:t> in </a:t>
            </a:r>
            <a:r>
              <a:rPr lang="cs-CZ" sz="2400" i="1" dirty="0" err="1" smtClean="0">
                <a:solidFill>
                  <a:srgbClr val="7030A0"/>
                </a:solidFill>
              </a:rPr>
              <a:t>the</a:t>
            </a:r>
            <a:r>
              <a:rPr lang="cs-CZ" sz="2400" i="1" dirty="0" smtClean="0">
                <a:solidFill>
                  <a:srgbClr val="7030A0"/>
                </a:solidFill>
              </a:rPr>
              <a:t> table and </a:t>
            </a:r>
            <a:r>
              <a:rPr lang="cs-CZ" sz="2400" i="1" dirty="0" err="1" smtClean="0">
                <a:solidFill>
                  <a:srgbClr val="7030A0"/>
                </a:solidFill>
              </a:rPr>
              <a:t>Complete</a:t>
            </a:r>
            <a:r>
              <a:rPr lang="cs-CZ" sz="2400" i="1" dirty="0" smtClean="0">
                <a:solidFill>
                  <a:srgbClr val="7030A0"/>
                </a:solidFill>
              </a:rPr>
              <a:t> </a:t>
            </a:r>
            <a:r>
              <a:rPr lang="cs-CZ" sz="2400" i="1" dirty="0" err="1" smtClean="0">
                <a:solidFill>
                  <a:srgbClr val="7030A0"/>
                </a:solidFill>
              </a:rPr>
              <a:t>the</a:t>
            </a:r>
            <a:r>
              <a:rPr lang="cs-CZ" sz="2400" i="1" dirty="0" smtClean="0">
                <a:solidFill>
                  <a:srgbClr val="7030A0"/>
                </a:solidFill>
              </a:rPr>
              <a:t> </a:t>
            </a:r>
            <a:r>
              <a:rPr lang="cs-CZ" sz="2400" i="1" dirty="0" err="1" smtClean="0">
                <a:solidFill>
                  <a:srgbClr val="7030A0"/>
                </a:solidFill>
              </a:rPr>
              <a:t>sentences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smtClean="0">
                <a:solidFill>
                  <a:srgbClr val="7030A0"/>
                </a:solidFill>
              </a:rPr>
              <a:t>in </a:t>
            </a:r>
            <a:r>
              <a:rPr lang="cs-CZ" sz="2400" i="1" dirty="0" err="1" smtClean="0">
                <a:solidFill>
                  <a:srgbClr val="7030A0"/>
                </a:solidFill>
              </a:rPr>
              <a:t>the</a:t>
            </a:r>
            <a:r>
              <a:rPr lang="cs-CZ" sz="2400" i="1" dirty="0" smtClean="0">
                <a:solidFill>
                  <a:srgbClr val="7030A0"/>
                </a:solidFill>
              </a:rPr>
              <a:t> </a:t>
            </a:r>
            <a:r>
              <a:rPr lang="cs-CZ" sz="2400" i="1" dirty="0" err="1" smtClean="0">
                <a:solidFill>
                  <a:srgbClr val="7030A0"/>
                </a:solidFill>
              </a:rPr>
              <a:t>present</a:t>
            </a:r>
            <a:r>
              <a:rPr lang="cs-CZ" sz="2400" i="1" dirty="0" smtClean="0">
                <a:solidFill>
                  <a:srgbClr val="7030A0"/>
                </a:solidFill>
              </a:rPr>
              <a:t> </a:t>
            </a:r>
            <a:r>
              <a:rPr lang="cs-CZ" sz="2400" i="1" dirty="0" err="1" smtClean="0">
                <a:solidFill>
                  <a:srgbClr val="7030A0"/>
                </a:solidFill>
              </a:rPr>
              <a:t>perfect</a:t>
            </a:r>
            <a:r>
              <a:rPr lang="cs-CZ" sz="2400" i="1" dirty="0" smtClean="0">
                <a:solidFill>
                  <a:srgbClr val="7030A0"/>
                </a:solidFill>
              </a:rPr>
              <a:t>/past </a:t>
            </a:r>
            <a:r>
              <a:rPr lang="cs-CZ" sz="2400" i="1" dirty="0" err="1" smtClean="0">
                <a:solidFill>
                  <a:srgbClr val="7030A0"/>
                </a:solidFill>
              </a:rPr>
              <a:t>simple</a:t>
            </a:r>
            <a:r>
              <a:rPr lang="cs-CZ" sz="2400" i="1" dirty="0" smtClean="0">
                <a:solidFill>
                  <a:srgbClr val="7030A0"/>
                </a:solidFill>
              </a:rPr>
              <a:t>:</a:t>
            </a:r>
            <a:br>
              <a:rPr lang="cs-CZ" sz="2400" i="1" dirty="0" smtClean="0">
                <a:solidFill>
                  <a:srgbClr val="7030A0"/>
                </a:solidFill>
              </a:rPr>
            </a:br>
            <a:endParaRPr lang="cs-CZ" sz="2400" i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6985" y="1271275"/>
            <a:ext cx="8128426" cy="4929411"/>
          </a:xfrm>
        </p:spPr>
        <p:txBody>
          <a:bodyPr>
            <a:normAutofit lnSpcReduction="10000"/>
          </a:bodyPr>
          <a:lstStyle/>
          <a:p>
            <a:pPr marL="11430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11430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1. He </a:t>
            </a:r>
            <a:r>
              <a:rPr lang="cs-CZ" sz="2000" dirty="0" err="1" smtClean="0">
                <a:solidFill>
                  <a:schemeClr val="tx1"/>
                </a:solidFill>
              </a:rPr>
              <a:t>opened</a:t>
            </a:r>
            <a:r>
              <a:rPr lang="cs-CZ" sz="2000" dirty="0" smtClean="0">
                <a:solidFill>
                  <a:schemeClr val="tx1"/>
                </a:solidFill>
              </a:rPr>
              <a:t> his </a:t>
            </a:r>
            <a:r>
              <a:rPr lang="cs-CZ" sz="2000" dirty="0" err="1" smtClean="0">
                <a:solidFill>
                  <a:schemeClr val="tx1"/>
                </a:solidFill>
              </a:rPr>
              <a:t>book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again</a:t>
            </a:r>
            <a:r>
              <a:rPr lang="cs-CZ" sz="2000" dirty="0" smtClean="0">
                <a:solidFill>
                  <a:schemeClr val="tx1"/>
                </a:solidFill>
              </a:rPr>
              <a:t> and    </a:t>
            </a:r>
            <a:r>
              <a:rPr lang="cs-CZ" sz="2000" dirty="0" err="1" smtClean="0">
                <a:solidFill>
                  <a:schemeClr val="tx1"/>
                </a:solidFill>
              </a:rPr>
              <a:t>carried</a:t>
            </a:r>
            <a:r>
              <a:rPr lang="cs-CZ" sz="2000" dirty="0" smtClean="0">
                <a:solidFill>
                  <a:schemeClr val="tx1"/>
                </a:solidFill>
              </a:rPr>
              <a:t> on    </a:t>
            </a:r>
            <a:r>
              <a:rPr lang="cs-CZ" sz="2000" dirty="0" err="1" smtClean="0">
                <a:solidFill>
                  <a:schemeClr val="tx1"/>
                </a:solidFill>
              </a:rPr>
              <a:t>reading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story.</a:t>
            </a:r>
          </a:p>
          <a:p>
            <a:pPr marL="571500" indent="-457200">
              <a:buAutoNum type="arabicPeriod"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2. He  has </a:t>
            </a:r>
            <a:r>
              <a:rPr lang="cs-CZ" sz="2000" dirty="0" err="1" smtClean="0">
                <a:solidFill>
                  <a:schemeClr val="tx1"/>
                </a:solidFill>
              </a:rPr>
              <a:t>fallen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off</a:t>
            </a:r>
            <a:r>
              <a:rPr lang="cs-CZ" sz="2000" dirty="0" smtClean="0">
                <a:solidFill>
                  <a:schemeClr val="tx1"/>
                </a:solidFill>
              </a:rPr>
              <a:t>   his bike.</a:t>
            </a:r>
          </a:p>
          <a:p>
            <a:pPr marL="11430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3. I ´</a:t>
            </a:r>
            <a:r>
              <a:rPr lang="cs-CZ" sz="2000" dirty="0" err="1" smtClean="0">
                <a:solidFill>
                  <a:schemeClr val="tx1"/>
                </a:solidFill>
              </a:rPr>
              <a:t>ll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have</a:t>
            </a:r>
            <a:r>
              <a:rPr lang="cs-CZ" sz="2000" dirty="0" smtClean="0">
                <a:solidFill>
                  <a:schemeClr val="tx1"/>
                </a:solidFill>
              </a:rPr>
              <a:t> to go to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dentist</a:t>
            </a:r>
            <a:r>
              <a:rPr lang="cs-CZ" sz="2000" dirty="0" smtClean="0">
                <a:solidFill>
                  <a:schemeClr val="tx1"/>
                </a:solidFill>
              </a:rPr>
              <a:t>. Part </a:t>
            </a:r>
            <a:r>
              <a:rPr lang="cs-CZ" sz="2000" dirty="0" err="1" smtClean="0">
                <a:solidFill>
                  <a:schemeClr val="tx1"/>
                </a:solidFill>
              </a:rPr>
              <a:t>of</a:t>
            </a:r>
            <a:r>
              <a:rPr lang="cs-CZ" sz="2000" dirty="0" smtClean="0">
                <a:solidFill>
                  <a:schemeClr val="tx1"/>
                </a:solidFill>
              </a:rPr>
              <a:t> my </a:t>
            </a:r>
            <a:r>
              <a:rPr lang="cs-CZ" sz="2000" dirty="0" err="1" smtClean="0">
                <a:solidFill>
                  <a:schemeClr val="tx1"/>
                </a:solidFill>
              </a:rPr>
              <a:t>tooth</a:t>
            </a:r>
            <a:r>
              <a:rPr lang="cs-CZ" sz="2000" dirty="0" smtClean="0">
                <a:solidFill>
                  <a:schemeClr val="tx1"/>
                </a:solidFill>
              </a:rPr>
              <a:t> has </a:t>
            </a:r>
            <a:r>
              <a:rPr lang="cs-CZ" sz="2000" dirty="0" err="1">
                <a:solidFill>
                  <a:schemeClr val="tx1"/>
                </a:solidFill>
              </a:rPr>
              <a:t>broken</a:t>
            </a: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err="1">
                <a:solidFill>
                  <a:schemeClr val="tx1"/>
                </a:solidFill>
              </a:rPr>
              <a:t>off</a:t>
            </a:r>
            <a:r>
              <a:rPr lang="cs-CZ" sz="2000" dirty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4. Her </a:t>
            </a:r>
            <a:r>
              <a:rPr lang="cs-CZ" sz="2000" dirty="0" err="1" smtClean="0">
                <a:solidFill>
                  <a:schemeClr val="tx1"/>
                </a:solidFill>
              </a:rPr>
              <a:t>birthday</a:t>
            </a:r>
            <a:r>
              <a:rPr lang="cs-CZ" sz="2000" dirty="0" smtClean="0">
                <a:solidFill>
                  <a:schemeClr val="tx1"/>
                </a:solidFill>
              </a:rPr>
              <a:t> party </a:t>
            </a:r>
            <a:r>
              <a:rPr lang="cs-CZ" sz="2000" dirty="0" smtClean="0">
                <a:solidFill>
                  <a:schemeClr val="tx1"/>
                </a:solidFill>
              </a:rPr>
              <a:t>   </a:t>
            </a:r>
            <a:r>
              <a:rPr lang="cs-CZ" sz="2000" dirty="0" err="1" smtClean="0">
                <a:solidFill>
                  <a:schemeClr val="tx1"/>
                </a:solidFill>
              </a:rPr>
              <a:t>came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off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</a:t>
            </a:r>
            <a:r>
              <a:rPr lang="cs-CZ" sz="2000" dirty="0" smtClean="0">
                <a:solidFill>
                  <a:schemeClr val="tx1"/>
                </a:solidFill>
              </a:rPr>
              <a:t>very </a:t>
            </a:r>
            <a:r>
              <a:rPr lang="cs-CZ" sz="2000" dirty="0" err="1" smtClean="0">
                <a:solidFill>
                  <a:schemeClr val="tx1"/>
                </a:solidFill>
              </a:rPr>
              <a:t>well</a:t>
            </a: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yesterday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5.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plane  has </a:t>
            </a:r>
            <a:r>
              <a:rPr lang="cs-CZ" sz="2000" dirty="0" err="1" smtClean="0">
                <a:solidFill>
                  <a:schemeClr val="tx1"/>
                </a:solidFill>
              </a:rPr>
              <a:t>taken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off</a:t>
            </a:r>
            <a:r>
              <a:rPr lang="cs-CZ" sz="2000" dirty="0" smtClean="0">
                <a:solidFill>
                  <a:schemeClr val="tx1"/>
                </a:solidFill>
              </a:rPr>
              <a:t>  </a:t>
            </a:r>
            <a:r>
              <a:rPr lang="cs-CZ" sz="2000" dirty="0" err="1" smtClean="0">
                <a:solidFill>
                  <a:schemeClr val="tx1"/>
                </a:solidFill>
              </a:rPr>
              <a:t>for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Tokyo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6. </a:t>
            </a:r>
            <a:r>
              <a:rPr lang="cs-CZ" sz="2000" dirty="0" err="1" smtClean="0">
                <a:solidFill>
                  <a:schemeClr val="tx1"/>
                </a:solidFill>
              </a:rPr>
              <a:t>They</a:t>
            </a:r>
            <a:r>
              <a:rPr lang="cs-CZ" sz="2000" dirty="0" smtClean="0">
                <a:solidFill>
                  <a:schemeClr val="tx1"/>
                </a:solidFill>
              </a:rPr>
              <a:t>  </a:t>
            </a:r>
            <a:r>
              <a:rPr lang="cs-CZ" sz="2000" dirty="0" err="1" smtClean="0">
                <a:solidFill>
                  <a:schemeClr val="tx1"/>
                </a:solidFill>
              </a:rPr>
              <a:t>switched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off</a:t>
            </a:r>
            <a:r>
              <a:rPr lang="cs-CZ" sz="2000" dirty="0" smtClean="0">
                <a:solidFill>
                  <a:schemeClr val="tx1"/>
                </a:solidFill>
              </a:rPr>
              <a:t>    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electicity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before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going</a:t>
            </a:r>
            <a:r>
              <a:rPr lang="cs-CZ" sz="2000" dirty="0" smtClean="0">
                <a:solidFill>
                  <a:schemeClr val="tx1"/>
                </a:solidFill>
              </a:rPr>
              <a:t> on </a:t>
            </a:r>
            <a:r>
              <a:rPr lang="cs-CZ" sz="2000" dirty="0" err="1" smtClean="0">
                <a:solidFill>
                  <a:schemeClr val="tx1"/>
                </a:solidFill>
              </a:rPr>
              <a:t>holiday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11430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894887" y="1905140"/>
            <a:ext cx="1728192" cy="432048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75928" y="1629272"/>
            <a:ext cx="8363272" cy="46492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 pitchFamily="34" charset="0"/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114300" indent="0">
              <a:buFont typeface="Arial" pitchFamily="34" charset="0"/>
              <a:buNone/>
            </a:pP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31640" y="2838912"/>
            <a:ext cx="1800200" cy="432048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242013" y="4941168"/>
            <a:ext cx="1720190" cy="432048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382719" y="4149080"/>
            <a:ext cx="1512168" cy="432048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619672" y="5448990"/>
            <a:ext cx="1872207" cy="432048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623079" y="3415849"/>
            <a:ext cx="1925179" cy="432048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56176" y="4944134"/>
            <a:ext cx="1749299" cy="432048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51520" y="980728"/>
            <a:ext cx="871296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	</a:t>
            </a:r>
            <a:r>
              <a:rPr lang="cs-CZ" b="1" dirty="0" err="1"/>
              <a:t>c</a:t>
            </a:r>
            <a:r>
              <a:rPr lang="cs-CZ" b="1" dirty="0" err="1" smtClean="0"/>
              <a:t>ome</a:t>
            </a:r>
            <a:r>
              <a:rPr lang="cs-CZ" b="1" dirty="0" smtClean="0"/>
              <a:t> </a:t>
            </a:r>
            <a:r>
              <a:rPr lang="cs-CZ" b="1" dirty="0" err="1" smtClean="0"/>
              <a:t>off</a:t>
            </a:r>
            <a:r>
              <a:rPr lang="cs-CZ" b="1" dirty="0" smtClean="0"/>
              <a:t>, </a:t>
            </a:r>
            <a:r>
              <a:rPr lang="cs-CZ" b="1" dirty="0" err="1" smtClean="0"/>
              <a:t>switch</a:t>
            </a:r>
            <a:r>
              <a:rPr lang="cs-CZ" b="1" dirty="0" smtClean="0"/>
              <a:t> </a:t>
            </a:r>
            <a:r>
              <a:rPr lang="cs-CZ" b="1" dirty="0" err="1" smtClean="0"/>
              <a:t>off</a:t>
            </a:r>
            <a:r>
              <a:rPr lang="cs-CZ" b="1" dirty="0" smtClean="0"/>
              <a:t>, </a:t>
            </a:r>
            <a:r>
              <a:rPr lang="cs-CZ" b="1" dirty="0" err="1" smtClean="0"/>
              <a:t>carry</a:t>
            </a:r>
            <a:r>
              <a:rPr lang="cs-CZ" b="1" dirty="0" smtClean="0"/>
              <a:t> on, </a:t>
            </a:r>
            <a:r>
              <a:rPr lang="cs-CZ" b="1" dirty="0" err="1" smtClean="0"/>
              <a:t>take</a:t>
            </a:r>
            <a:r>
              <a:rPr lang="cs-CZ" b="1" dirty="0" smtClean="0"/>
              <a:t> </a:t>
            </a:r>
            <a:r>
              <a:rPr lang="cs-CZ" b="1" dirty="0" err="1" smtClean="0"/>
              <a:t>off</a:t>
            </a:r>
            <a:r>
              <a:rPr lang="cs-CZ" b="1" dirty="0" smtClean="0"/>
              <a:t>, </a:t>
            </a:r>
            <a:r>
              <a:rPr lang="cs-CZ" b="1" dirty="0" err="1" smtClean="0"/>
              <a:t>fall</a:t>
            </a:r>
            <a:r>
              <a:rPr lang="cs-CZ" b="1" dirty="0" smtClean="0"/>
              <a:t> </a:t>
            </a:r>
            <a:r>
              <a:rPr lang="cs-CZ" b="1" dirty="0" err="1" smtClean="0"/>
              <a:t>off</a:t>
            </a:r>
            <a:r>
              <a:rPr lang="cs-CZ" b="1" dirty="0" smtClean="0"/>
              <a:t>, </a:t>
            </a:r>
            <a:r>
              <a:rPr lang="cs-CZ" b="1" dirty="0" err="1" smtClean="0"/>
              <a:t>break</a:t>
            </a:r>
            <a:r>
              <a:rPr lang="cs-CZ" b="1" dirty="0" smtClean="0"/>
              <a:t> </a:t>
            </a:r>
            <a:r>
              <a:rPr lang="cs-CZ" b="1" dirty="0" err="1" smtClean="0"/>
              <a:t>off</a:t>
            </a:r>
            <a:r>
              <a:rPr lang="cs-CZ" b="1" dirty="0" smtClean="0"/>
              <a:t>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75697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9" grpId="0" animBg="1"/>
      <p:bldP spid="10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8374"/>
            <a:ext cx="7992888" cy="572354"/>
          </a:xfrm>
        </p:spPr>
        <p:txBody>
          <a:bodyPr>
            <a:noAutofit/>
          </a:bodyPr>
          <a:lstStyle/>
          <a:p>
            <a:r>
              <a:rPr lang="cs-CZ" sz="2400" i="1" dirty="0" smtClean="0">
                <a:solidFill>
                  <a:srgbClr val="7030A0"/>
                </a:solidFill>
              </a:rPr>
              <a:t/>
            </a:r>
            <a:br>
              <a:rPr lang="cs-CZ" sz="2400" i="1" dirty="0" smtClean="0">
                <a:solidFill>
                  <a:srgbClr val="7030A0"/>
                </a:solidFill>
              </a:rPr>
            </a:br>
            <a:r>
              <a:rPr lang="cs-CZ" sz="2400" i="1" dirty="0" smtClean="0">
                <a:solidFill>
                  <a:srgbClr val="7030A0"/>
                </a:solidFill>
              </a:rPr>
              <a:t>Use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verbs</a:t>
            </a:r>
            <a:r>
              <a:rPr lang="cs-CZ" sz="2400" i="1" dirty="0">
                <a:solidFill>
                  <a:srgbClr val="7030A0"/>
                </a:solidFill>
              </a:rPr>
              <a:t> in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table and </a:t>
            </a:r>
            <a:r>
              <a:rPr lang="cs-CZ" sz="2400" i="1" dirty="0" err="1">
                <a:solidFill>
                  <a:srgbClr val="7030A0"/>
                </a:solidFill>
              </a:rPr>
              <a:t>Complete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sentences</a:t>
            </a:r>
            <a:r>
              <a:rPr lang="cs-CZ" sz="2400" i="1" dirty="0">
                <a:solidFill>
                  <a:srgbClr val="7030A0"/>
                </a:solidFill>
              </a:rPr>
              <a:t> in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present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perfect</a:t>
            </a:r>
            <a:r>
              <a:rPr lang="cs-CZ" sz="2400" i="1" dirty="0">
                <a:solidFill>
                  <a:srgbClr val="7030A0"/>
                </a:solidFill>
              </a:rPr>
              <a:t>/past </a:t>
            </a:r>
            <a:r>
              <a:rPr lang="cs-CZ" sz="2400" i="1" dirty="0" err="1">
                <a:solidFill>
                  <a:srgbClr val="7030A0"/>
                </a:solidFill>
              </a:rPr>
              <a:t>simple</a:t>
            </a:r>
            <a:r>
              <a:rPr lang="cs-CZ" sz="2400" i="1" dirty="0">
                <a:solidFill>
                  <a:srgbClr val="7030A0"/>
                </a:solidFill>
              </a:rPr>
              <a:t>:</a:t>
            </a:r>
            <a:br>
              <a:rPr lang="cs-CZ" sz="2400" i="1" dirty="0">
                <a:solidFill>
                  <a:srgbClr val="7030A0"/>
                </a:solidFill>
              </a:rPr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22068"/>
            <a:ext cx="8147248" cy="4704095"/>
          </a:xfrm>
        </p:spPr>
        <p:txBody>
          <a:bodyPr>
            <a:normAutofit lnSpcReduction="10000"/>
          </a:bodyPr>
          <a:lstStyle/>
          <a:p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1. </a:t>
            </a:r>
            <a:r>
              <a:rPr lang="cs-CZ" sz="2000" dirty="0" err="1" smtClean="0">
                <a:solidFill>
                  <a:schemeClr val="tx1"/>
                </a:solidFill>
              </a:rPr>
              <a:t>She</a:t>
            </a:r>
            <a:r>
              <a:rPr lang="cs-CZ" sz="2000" dirty="0" smtClean="0">
                <a:solidFill>
                  <a:schemeClr val="tx1"/>
                </a:solidFill>
              </a:rPr>
              <a:t>    </a:t>
            </a:r>
            <a:r>
              <a:rPr lang="cs-CZ" sz="2000" dirty="0" err="1">
                <a:solidFill>
                  <a:schemeClr val="tx1"/>
                </a:solidFill>
              </a:rPr>
              <a:t>turned</a:t>
            </a: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err="1">
                <a:solidFill>
                  <a:schemeClr val="tx1"/>
                </a:solidFill>
              </a:rPr>
              <a:t>off</a:t>
            </a:r>
            <a:r>
              <a:rPr lang="cs-CZ" sz="2000" dirty="0">
                <a:solidFill>
                  <a:schemeClr val="tx1"/>
                </a:solidFill>
              </a:rPr>
              <a:t>   </a:t>
            </a:r>
            <a:r>
              <a:rPr lang="cs-CZ" sz="2000" dirty="0" err="1">
                <a:solidFill>
                  <a:schemeClr val="tx1"/>
                </a:solidFill>
              </a:rPr>
              <a:t>the</a:t>
            </a: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err="1">
                <a:solidFill>
                  <a:schemeClr val="tx1"/>
                </a:solidFill>
              </a:rPr>
              <a:t>light</a:t>
            </a:r>
            <a:r>
              <a:rPr lang="cs-CZ" sz="2000" dirty="0">
                <a:solidFill>
                  <a:schemeClr val="tx1"/>
                </a:solidFill>
              </a:rPr>
              <a:t> and </a:t>
            </a:r>
            <a:r>
              <a:rPr lang="cs-CZ" sz="2000" dirty="0" err="1">
                <a:solidFill>
                  <a:schemeClr val="tx1"/>
                </a:solidFill>
              </a:rPr>
              <a:t>went</a:t>
            </a:r>
            <a:r>
              <a:rPr lang="cs-CZ" sz="2000" dirty="0">
                <a:solidFill>
                  <a:schemeClr val="tx1"/>
                </a:solidFill>
              </a:rPr>
              <a:t> to </a:t>
            </a:r>
            <a:r>
              <a:rPr lang="cs-CZ" sz="2000" dirty="0" err="1">
                <a:solidFill>
                  <a:schemeClr val="tx1"/>
                </a:solidFill>
              </a:rPr>
              <a:t>bed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2. </a:t>
            </a:r>
            <a:r>
              <a:rPr lang="cs-CZ" sz="2000" dirty="0" err="1" smtClean="0">
                <a:solidFill>
                  <a:schemeClr val="tx1"/>
                </a:solidFill>
              </a:rPr>
              <a:t>We</a:t>
            </a:r>
            <a:r>
              <a:rPr lang="cs-CZ" sz="2000" dirty="0" smtClean="0">
                <a:solidFill>
                  <a:schemeClr val="tx1"/>
                </a:solidFill>
              </a:rPr>
              <a:t>  </a:t>
            </a:r>
            <a:r>
              <a:rPr lang="cs-CZ" sz="2000" dirty="0" err="1" smtClean="0">
                <a:solidFill>
                  <a:schemeClr val="tx1"/>
                </a:solidFill>
              </a:rPr>
              <a:t>got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together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with</a:t>
            </a:r>
            <a:r>
              <a:rPr lang="cs-CZ" sz="2000" dirty="0" smtClean="0">
                <a:solidFill>
                  <a:schemeClr val="tx1"/>
                </a:solidFill>
              </a:rPr>
              <a:t>  </a:t>
            </a:r>
            <a:r>
              <a:rPr lang="cs-CZ" sz="2000" dirty="0" err="1" smtClean="0">
                <a:solidFill>
                  <a:schemeClr val="tx1"/>
                </a:solidFill>
              </a:rPr>
              <a:t>our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friends</a:t>
            </a:r>
            <a:r>
              <a:rPr lang="cs-CZ" sz="2000" dirty="0" smtClean="0">
                <a:solidFill>
                  <a:schemeClr val="tx1"/>
                </a:solidFill>
              </a:rPr>
              <a:t> and had a game </a:t>
            </a:r>
            <a:r>
              <a:rPr lang="cs-CZ" sz="2000" dirty="0" err="1" smtClean="0">
                <a:solidFill>
                  <a:schemeClr val="tx1"/>
                </a:solidFill>
              </a:rPr>
              <a:t>of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football</a:t>
            </a: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yesterday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3. </a:t>
            </a:r>
            <a:r>
              <a:rPr lang="cs-CZ" sz="2000" dirty="0" err="1" smtClean="0">
                <a:solidFill>
                  <a:schemeClr val="tx1"/>
                </a:solidFill>
              </a:rPr>
              <a:t>Dad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told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me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that</a:t>
            </a:r>
            <a:r>
              <a:rPr lang="cs-CZ" sz="2000" dirty="0" smtClean="0">
                <a:solidFill>
                  <a:schemeClr val="tx1"/>
                </a:solidFill>
              </a:rPr>
              <a:t> he    </a:t>
            </a:r>
            <a:r>
              <a:rPr lang="cs-CZ" sz="2000" dirty="0" err="1" smtClean="0">
                <a:solidFill>
                  <a:schemeClr val="tx1"/>
                </a:solidFill>
              </a:rPr>
              <a:t>got</a:t>
            </a:r>
            <a:r>
              <a:rPr lang="cs-CZ" sz="2000" dirty="0" smtClean="0">
                <a:solidFill>
                  <a:schemeClr val="tx1"/>
                </a:solidFill>
              </a:rPr>
              <a:t> on </a:t>
            </a:r>
            <a:r>
              <a:rPr lang="cs-CZ" sz="2000" dirty="0" err="1" smtClean="0">
                <a:solidFill>
                  <a:schemeClr val="tx1"/>
                </a:solidFill>
              </a:rPr>
              <a:t>with</a:t>
            </a:r>
            <a:r>
              <a:rPr lang="cs-CZ" sz="2000" dirty="0" smtClean="0">
                <a:solidFill>
                  <a:schemeClr val="tx1"/>
                </a:solidFill>
              </a:rPr>
              <a:t>    his boss very </a:t>
            </a:r>
            <a:r>
              <a:rPr lang="cs-CZ" sz="2000" dirty="0" err="1" smtClean="0">
                <a:solidFill>
                  <a:schemeClr val="tx1"/>
                </a:solidFill>
              </a:rPr>
              <a:t>well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endParaRPr lang="cs-CZ" sz="2000" dirty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4. I </a:t>
            </a:r>
            <a:r>
              <a:rPr lang="cs-CZ" sz="2000" dirty="0" err="1" smtClean="0">
                <a:solidFill>
                  <a:schemeClr val="tx1"/>
                </a:solidFill>
              </a:rPr>
              <a:t>have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been</a:t>
            </a:r>
            <a:r>
              <a:rPr lang="cs-CZ" sz="2000" dirty="0" smtClean="0">
                <a:solidFill>
                  <a:schemeClr val="tx1"/>
                </a:solidFill>
              </a:rPr>
              <a:t>  </a:t>
            </a:r>
            <a:r>
              <a:rPr lang="cs-CZ" sz="2000" dirty="0" err="1" smtClean="0">
                <a:solidFill>
                  <a:schemeClr val="tx1"/>
                </a:solidFill>
              </a:rPr>
              <a:t>going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out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with</a:t>
            </a:r>
            <a:r>
              <a:rPr lang="cs-CZ" sz="2000" dirty="0" smtClean="0">
                <a:solidFill>
                  <a:schemeClr val="tx1"/>
                </a:solidFill>
              </a:rPr>
              <a:t>  her </a:t>
            </a:r>
            <a:r>
              <a:rPr lang="cs-CZ" sz="2000" dirty="0" err="1" smtClean="0">
                <a:solidFill>
                  <a:schemeClr val="tx1"/>
                </a:solidFill>
              </a:rPr>
              <a:t>for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six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months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endParaRPr lang="cs-CZ" sz="2000" dirty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5. </a:t>
            </a:r>
            <a:r>
              <a:rPr lang="cs-CZ" sz="2000" dirty="0" err="1">
                <a:solidFill>
                  <a:schemeClr val="tx1"/>
                </a:solidFill>
              </a:rPr>
              <a:t>We</a:t>
            </a: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have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>
                <a:solidFill>
                  <a:schemeClr val="tx1"/>
                </a:solidFill>
              </a:rPr>
              <a:t>run </a:t>
            </a:r>
            <a:r>
              <a:rPr lang="cs-CZ" sz="2000" dirty="0" err="1">
                <a:solidFill>
                  <a:schemeClr val="tx1"/>
                </a:solidFill>
              </a:rPr>
              <a:t>out</a:t>
            </a: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of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>
                <a:solidFill>
                  <a:schemeClr val="tx1"/>
                </a:solidFill>
              </a:rPr>
              <a:t>food </a:t>
            </a:r>
            <a:r>
              <a:rPr lang="cs-CZ" sz="2000" dirty="0" err="1" smtClean="0">
                <a:solidFill>
                  <a:schemeClr val="tx1"/>
                </a:solidFill>
              </a:rPr>
              <a:t>supplies</a:t>
            </a:r>
            <a:r>
              <a:rPr lang="cs-CZ" sz="2000" dirty="0" smtClean="0">
                <a:solidFill>
                  <a:schemeClr val="tx1"/>
                </a:solidFill>
              </a:rPr>
              <a:t>. </a:t>
            </a:r>
            <a:r>
              <a:rPr lang="cs-CZ" sz="2000" dirty="0" err="1" smtClean="0">
                <a:solidFill>
                  <a:schemeClr val="tx1"/>
                </a:solidFill>
              </a:rPr>
              <a:t>We´ll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have</a:t>
            </a:r>
            <a:r>
              <a:rPr lang="cs-CZ" sz="2000" dirty="0" smtClean="0">
                <a:solidFill>
                  <a:schemeClr val="tx1"/>
                </a:solidFill>
              </a:rPr>
              <a:t> to do </a:t>
            </a:r>
            <a:r>
              <a:rPr lang="cs-CZ" sz="2000" dirty="0" err="1" smtClean="0">
                <a:solidFill>
                  <a:schemeClr val="tx1"/>
                </a:solidFill>
              </a:rPr>
              <a:t>some</a:t>
            </a:r>
            <a:r>
              <a:rPr lang="cs-CZ" sz="2000" dirty="0" smtClean="0">
                <a:solidFill>
                  <a:schemeClr val="tx1"/>
                </a:solidFill>
              </a:rPr>
              <a:t> shopping.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6.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leading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actress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was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ill</a:t>
            </a:r>
            <a:r>
              <a:rPr lang="cs-CZ" sz="2000" dirty="0" smtClean="0">
                <a:solidFill>
                  <a:schemeClr val="tx1"/>
                </a:solidFill>
              </a:rPr>
              <a:t> and </a:t>
            </a:r>
            <a:r>
              <a:rPr lang="cs-CZ" sz="2000" dirty="0" err="1" smtClean="0">
                <a:solidFill>
                  <a:schemeClr val="tx1"/>
                </a:solidFill>
              </a:rPr>
              <a:t>another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actress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stood</a:t>
            </a:r>
            <a:r>
              <a:rPr lang="cs-CZ" sz="2000" dirty="0" smtClean="0">
                <a:solidFill>
                  <a:schemeClr val="tx1"/>
                </a:solidFill>
              </a:rPr>
              <a:t> in </a:t>
            </a:r>
            <a:r>
              <a:rPr lang="cs-CZ" sz="2000" dirty="0" err="1" smtClean="0">
                <a:solidFill>
                  <a:schemeClr val="tx1"/>
                </a:solidFill>
              </a:rPr>
              <a:t>for</a:t>
            </a:r>
            <a:r>
              <a:rPr lang="cs-CZ" sz="2000" dirty="0" smtClean="0">
                <a:solidFill>
                  <a:schemeClr val="tx1"/>
                </a:solidFill>
              </a:rPr>
              <a:t> her.</a:t>
            </a:r>
            <a:endParaRPr lang="cs-CZ" sz="2000" dirty="0"/>
          </a:p>
          <a:p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052736"/>
            <a:ext cx="84969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b="1" dirty="0" smtClean="0"/>
              <a:t>run </a:t>
            </a:r>
            <a:r>
              <a:rPr lang="cs-CZ" b="1" dirty="0" err="1" smtClean="0"/>
              <a:t>out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, </a:t>
            </a:r>
            <a:r>
              <a:rPr lang="cs-CZ" b="1" dirty="0" err="1"/>
              <a:t>t</a:t>
            </a:r>
            <a:r>
              <a:rPr lang="cs-CZ" b="1" dirty="0" err="1" smtClean="0"/>
              <a:t>urn</a:t>
            </a:r>
            <a:r>
              <a:rPr lang="cs-CZ" b="1" dirty="0" smtClean="0"/>
              <a:t> </a:t>
            </a:r>
            <a:r>
              <a:rPr lang="cs-CZ" b="1" dirty="0" err="1" smtClean="0"/>
              <a:t>off</a:t>
            </a:r>
            <a:r>
              <a:rPr lang="cs-CZ" b="1" dirty="0" smtClean="0"/>
              <a:t>, </a:t>
            </a:r>
            <a:r>
              <a:rPr lang="cs-CZ" b="1" dirty="0" err="1" smtClean="0"/>
              <a:t>get</a:t>
            </a:r>
            <a:r>
              <a:rPr lang="cs-CZ" b="1" dirty="0" smtClean="0"/>
              <a:t> on </a:t>
            </a:r>
            <a:r>
              <a:rPr lang="cs-CZ" b="1" dirty="0" err="1" smtClean="0"/>
              <a:t>with</a:t>
            </a:r>
            <a:r>
              <a:rPr lang="cs-CZ" b="1" dirty="0" smtClean="0"/>
              <a:t>, </a:t>
            </a:r>
            <a:r>
              <a:rPr lang="cs-CZ" b="1" dirty="0" err="1" smtClean="0"/>
              <a:t>stand</a:t>
            </a:r>
            <a:r>
              <a:rPr lang="cs-CZ" b="1" dirty="0" smtClean="0"/>
              <a:t> in </a:t>
            </a:r>
            <a:r>
              <a:rPr lang="cs-CZ" b="1" dirty="0" err="1" smtClean="0"/>
              <a:t>for</a:t>
            </a:r>
            <a:r>
              <a:rPr lang="cs-CZ" b="1" dirty="0" smtClean="0"/>
              <a:t>, go </a:t>
            </a:r>
            <a:r>
              <a:rPr lang="cs-CZ" b="1" dirty="0" err="1" smtClean="0"/>
              <a:t>out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, </a:t>
            </a:r>
            <a:r>
              <a:rPr lang="cs-CZ" b="1" dirty="0" err="1" smtClean="0"/>
              <a:t>get</a:t>
            </a:r>
            <a:r>
              <a:rPr lang="cs-CZ" b="1" dirty="0" smtClean="0"/>
              <a:t> </a:t>
            </a:r>
            <a:r>
              <a:rPr lang="cs-CZ" b="1" dirty="0" err="1" smtClean="0"/>
              <a:t>together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1763688" y="1700808"/>
            <a:ext cx="1656184" cy="432048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63688" y="2348880"/>
            <a:ext cx="2160240" cy="432048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801339" y="3304779"/>
            <a:ext cx="1917593" cy="432048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843808" y="3933056"/>
            <a:ext cx="1836204" cy="432048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763688" y="4653136"/>
            <a:ext cx="1800200" cy="432048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020272" y="5301208"/>
            <a:ext cx="1512168" cy="432048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238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6128" y="408373"/>
            <a:ext cx="8260672" cy="572355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7030A0"/>
                </a:solidFill>
              </a:rPr>
              <a:t>PHRASAL VERBS</a:t>
            </a:r>
            <a:r>
              <a:rPr lang="cs-CZ" dirty="0"/>
              <a:t>	      </a:t>
            </a:r>
            <a:r>
              <a:rPr lang="cs-CZ" dirty="0">
                <a:solidFill>
                  <a:srgbClr val="7030A0"/>
                </a:solidFill>
              </a:rPr>
              <a:t>CZECH MEANING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191758989"/>
              </p:ext>
            </p:extLst>
          </p:nvPr>
        </p:nvGraphicFramePr>
        <p:xfrm>
          <a:off x="251520" y="908727"/>
          <a:ext cx="4212530" cy="5688624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4212530"/>
              </a:tblGrid>
              <a:tr h="474052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break</a:t>
                      </a:r>
                      <a:r>
                        <a:rPr lang="cs-CZ" sz="2400" b="1" dirty="0" smtClean="0"/>
                        <a:t> up </a:t>
                      </a:r>
                      <a:endParaRPr lang="cs-CZ" sz="2400" b="1" dirty="0"/>
                    </a:p>
                  </a:txBody>
                  <a:tcPr/>
                </a:tc>
              </a:tr>
              <a:tr h="474052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fall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out</a:t>
                      </a:r>
                      <a:endParaRPr lang="cs-CZ" sz="2400" b="1" dirty="0"/>
                    </a:p>
                  </a:txBody>
                  <a:tcPr/>
                </a:tc>
              </a:tr>
              <a:tr h="474052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get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back</a:t>
                      </a:r>
                      <a:r>
                        <a:rPr lang="cs-CZ" sz="2400" b="1" dirty="0" smtClean="0"/>
                        <a:t> </a:t>
                      </a:r>
                      <a:endParaRPr lang="cs-CZ" sz="2400" b="1" dirty="0"/>
                    </a:p>
                  </a:txBody>
                  <a:tcPr/>
                </a:tc>
              </a:tr>
              <a:tr h="47405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make </a:t>
                      </a:r>
                      <a:r>
                        <a:rPr lang="cs-CZ" sz="2400" b="1" dirty="0" err="1" smtClean="0"/>
                        <a:t>things</a:t>
                      </a:r>
                      <a:r>
                        <a:rPr lang="cs-CZ" sz="2400" b="1" dirty="0" smtClean="0"/>
                        <a:t> up</a:t>
                      </a:r>
                      <a:endParaRPr lang="cs-CZ" sz="2400" b="1" dirty="0"/>
                    </a:p>
                  </a:txBody>
                  <a:tcPr/>
                </a:tc>
              </a:tr>
              <a:tr h="474052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get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over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sth</a:t>
                      </a:r>
                      <a:r>
                        <a:rPr lang="cs-CZ" sz="2400" b="1" dirty="0" smtClean="0"/>
                        <a:t>.</a:t>
                      </a:r>
                      <a:endParaRPr lang="cs-CZ" sz="2400" b="1" dirty="0"/>
                    </a:p>
                  </a:txBody>
                  <a:tcPr/>
                </a:tc>
              </a:tr>
              <a:tr h="47405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sort </a:t>
                      </a:r>
                      <a:r>
                        <a:rPr lang="cs-CZ" sz="2400" b="1" dirty="0" err="1" smtClean="0"/>
                        <a:t>out</a:t>
                      </a:r>
                      <a:endParaRPr lang="cs-CZ" sz="2400" b="1" dirty="0"/>
                    </a:p>
                  </a:txBody>
                  <a:tcPr/>
                </a:tc>
              </a:tr>
              <a:tr h="474052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put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away</a:t>
                      </a:r>
                      <a:endParaRPr lang="cs-CZ" sz="2400" b="1" dirty="0"/>
                    </a:p>
                  </a:txBody>
                  <a:tcPr/>
                </a:tc>
              </a:tr>
              <a:tr h="474052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work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out</a:t>
                      </a:r>
                      <a:endParaRPr lang="cs-CZ" sz="2400" b="1" dirty="0"/>
                    </a:p>
                  </a:txBody>
                  <a:tcPr/>
                </a:tc>
              </a:tr>
              <a:tr h="474052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write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down</a:t>
                      </a:r>
                      <a:endParaRPr lang="cs-CZ" sz="2400" b="1" dirty="0"/>
                    </a:p>
                  </a:txBody>
                  <a:tcPr/>
                </a:tc>
              </a:tr>
              <a:tr h="474052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get</a:t>
                      </a:r>
                      <a:r>
                        <a:rPr lang="cs-CZ" sz="2400" b="1" dirty="0" smtClean="0"/>
                        <a:t> on</a:t>
                      </a:r>
                      <a:endParaRPr lang="cs-CZ" sz="2400" b="1" dirty="0"/>
                    </a:p>
                  </a:txBody>
                  <a:tcPr/>
                </a:tc>
              </a:tr>
              <a:tr h="474052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get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off</a:t>
                      </a:r>
                      <a:endParaRPr lang="cs-CZ" sz="2400" b="1" dirty="0"/>
                    </a:p>
                  </a:txBody>
                  <a:tcPr/>
                </a:tc>
              </a:tr>
              <a:tr h="474052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get</a:t>
                      </a:r>
                      <a:r>
                        <a:rPr lang="cs-CZ" sz="2400" b="1" dirty="0" smtClean="0"/>
                        <a:t> in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373696404"/>
              </p:ext>
            </p:extLst>
          </p:nvPr>
        </p:nvGraphicFramePr>
        <p:xfrm>
          <a:off x="4644008" y="908720"/>
          <a:ext cx="4032448" cy="5688636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4032448"/>
              </a:tblGrid>
              <a:tr h="47405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rozejít se</a:t>
                      </a:r>
                      <a:endParaRPr lang="cs-CZ" sz="2400" b="1" dirty="0"/>
                    </a:p>
                  </a:txBody>
                  <a:tcPr/>
                </a:tc>
              </a:tr>
              <a:tr h="47405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pohádat se</a:t>
                      </a:r>
                      <a:endParaRPr lang="cs-CZ" sz="2400" b="1" dirty="0"/>
                    </a:p>
                  </a:txBody>
                  <a:tcPr/>
                </a:tc>
              </a:tr>
              <a:tr h="47405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vrátit</a:t>
                      </a:r>
                      <a:r>
                        <a:rPr lang="cs-CZ" sz="2400" b="1" baseline="0" dirty="0" smtClean="0"/>
                        <a:t> se </a:t>
                      </a:r>
                      <a:endParaRPr lang="cs-CZ" sz="2400" b="1" dirty="0"/>
                    </a:p>
                  </a:txBody>
                  <a:tcPr/>
                </a:tc>
              </a:tr>
              <a:tr h="47405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udobřit se</a:t>
                      </a:r>
                      <a:endParaRPr lang="cs-CZ" sz="2400" b="1" dirty="0"/>
                    </a:p>
                  </a:txBody>
                  <a:tcPr/>
                </a:tc>
              </a:tr>
              <a:tr h="47405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sebrat</a:t>
                      </a:r>
                      <a:r>
                        <a:rPr lang="cs-CZ" sz="2400" b="1" baseline="0" dirty="0" smtClean="0"/>
                        <a:t> se, mít to za sebou</a:t>
                      </a:r>
                      <a:endParaRPr lang="cs-CZ" sz="2400" b="1" dirty="0"/>
                    </a:p>
                  </a:txBody>
                  <a:tcPr/>
                </a:tc>
              </a:tr>
              <a:tr h="47405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vyřídit si, vyřešit, vytřídit</a:t>
                      </a:r>
                      <a:endParaRPr lang="cs-CZ" sz="2400" b="1" dirty="0"/>
                    </a:p>
                  </a:txBody>
                  <a:tcPr/>
                </a:tc>
              </a:tr>
              <a:tr h="47405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uložit</a:t>
                      </a:r>
                      <a:endParaRPr lang="cs-CZ" sz="2400" b="1" dirty="0"/>
                    </a:p>
                  </a:txBody>
                  <a:tcPr/>
                </a:tc>
              </a:tr>
              <a:tr h="47405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</a:t>
                      </a:r>
                      <a:r>
                        <a:rPr lang="cs-CZ" sz="2400" b="1" smtClean="0"/>
                        <a:t>ypracovat</a:t>
                      </a:r>
                      <a:r>
                        <a:rPr lang="cs-CZ" sz="2400" b="1" dirty="0" smtClean="0"/>
                        <a:t>, vyřešit</a:t>
                      </a:r>
                      <a:endParaRPr lang="cs-CZ" sz="2400" b="1" dirty="0"/>
                    </a:p>
                  </a:txBody>
                  <a:tcPr/>
                </a:tc>
              </a:tr>
              <a:tr h="47405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zapsat</a:t>
                      </a:r>
                      <a:endParaRPr lang="cs-CZ" sz="2400" b="1" dirty="0"/>
                    </a:p>
                  </a:txBody>
                  <a:tcPr/>
                </a:tc>
              </a:tr>
              <a:tr h="47405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nastoupit (vlak,</a:t>
                      </a:r>
                      <a:r>
                        <a:rPr lang="cs-CZ" sz="2400" b="1" baseline="0" dirty="0" smtClean="0"/>
                        <a:t> autobus)</a:t>
                      </a:r>
                      <a:endParaRPr lang="cs-CZ" sz="2400" b="1" dirty="0"/>
                    </a:p>
                  </a:txBody>
                  <a:tcPr/>
                </a:tc>
              </a:tr>
              <a:tr h="47405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vystoupit</a:t>
                      </a:r>
                      <a:endParaRPr lang="cs-CZ" sz="2400" b="1" dirty="0"/>
                    </a:p>
                  </a:txBody>
                  <a:tcPr/>
                </a:tc>
              </a:tr>
              <a:tr h="47405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dorazit, nastoupit (auto)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4643044" y="881608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43044" y="1350600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643044" y="1877710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28197" y="2356822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628197" y="2873389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643044" y="3310136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628197" y="3767336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663709" y="4265529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643044" y="4725144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663709" y="5182344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643044" y="5639544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628197" y="6096744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6773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6128" y="408373"/>
            <a:ext cx="8260672" cy="716372"/>
          </a:xfrm>
        </p:spPr>
        <p:txBody>
          <a:bodyPr>
            <a:noAutofit/>
          </a:bodyPr>
          <a:lstStyle/>
          <a:p>
            <a:r>
              <a:rPr lang="cs-CZ" sz="2400" i="1" dirty="0" smtClean="0">
                <a:solidFill>
                  <a:srgbClr val="7030A0"/>
                </a:solidFill>
              </a:rPr>
              <a:t/>
            </a:r>
            <a:br>
              <a:rPr lang="cs-CZ" sz="2400" i="1" dirty="0" smtClean="0">
                <a:solidFill>
                  <a:srgbClr val="7030A0"/>
                </a:solidFill>
              </a:rPr>
            </a:br>
            <a:r>
              <a:rPr lang="cs-CZ" sz="2400" i="1" dirty="0" smtClean="0">
                <a:solidFill>
                  <a:srgbClr val="7030A0"/>
                </a:solidFill>
              </a:rPr>
              <a:t>Use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verbs</a:t>
            </a:r>
            <a:r>
              <a:rPr lang="cs-CZ" sz="2400" i="1" dirty="0">
                <a:solidFill>
                  <a:srgbClr val="7030A0"/>
                </a:solidFill>
              </a:rPr>
              <a:t> in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table and </a:t>
            </a:r>
            <a:r>
              <a:rPr lang="cs-CZ" sz="2400" i="1" dirty="0" err="1">
                <a:solidFill>
                  <a:srgbClr val="7030A0"/>
                </a:solidFill>
              </a:rPr>
              <a:t>Complete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sentences</a:t>
            </a:r>
            <a:r>
              <a:rPr lang="cs-CZ" sz="2400" i="1" dirty="0">
                <a:solidFill>
                  <a:srgbClr val="7030A0"/>
                </a:solidFill>
              </a:rPr>
              <a:t> in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present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perfect</a:t>
            </a:r>
            <a:r>
              <a:rPr lang="cs-CZ" sz="2400" i="1" dirty="0">
                <a:solidFill>
                  <a:srgbClr val="7030A0"/>
                </a:solidFill>
              </a:rPr>
              <a:t>/past </a:t>
            </a:r>
            <a:r>
              <a:rPr lang="cs-CZ" sz="2400" i="1" dirty="0" err="1">
                <a:solidFill>
                  <a:srgbClr val="7030A0"/>
                </a:solidFill>
              </a:rPr>
              <a:t>simple</a:t>
            </a:r>
            <a:r>
              <a:rPr lang="cs-CZ" sz="2400" i="1" dirty="0">
                <a:solidFill>
                  <a:srgbClr val="7030A0"/>
                </a:solidFill>
              </a:rPr>
              <a:t>:</a:t>
            </a:r>
            <a:br>
              <a:rPr lang="cs-CZ" sz="2400" i="1" dirty="0">
                <a:solidFill>
                  <a:srgbClr val="7030A0"/>
                </a:solidFill>
              </a:rPr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52600"/>
            <a:ext cx="8363272" cy="4628728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1. </a:t>
            </a:r>
            <a:r>
              <a:rPr lang="cs-CZ" sz="2000" dirty="0" err="1" smtClean="0">
                <a:solidFill>
                  <a:schemeClr val="tx1"/>
                </a:solidFill>
              </a:rPr>
              <a:t>It´s</a:t>
            </a:r>
            <a:r>
              <a:rPr lang="cs-CZ" sz="2000" dirty="0" smtClean="0">
                <a:solidFill>
                  <a:schemeClr val="tx1"/>
                </a:solidFill>
              </a:rPr>
              <a:t> a pity </a:t>
            </a:r>
            <a:r>
              <a:rPr lang="cs-CZ" sz="2000" dirty="0" err="1" smtClean="0">
                <a:solidFill>
                  <a:schemeClr val="tx1"/>
                </a:solidFill>
              </a:rPr>
              <a:t>that</a:t>
            </a:r>
            <a:r>
              <a:rPr lang="cs-CZ" sz="2000" dirty="0" smtClean="0">
                <a:solidFill>
                  <a:schemeClr val="tx1"/>
                </a:solidFill>
              </a:rPr>
              <a:t> Paul and Susan      </a:t>
            </a:r>
            <a:r>
              <a:rPr lang="cs-CZ" sz="2000" dirty="0" err="1" smtClean="0">
                <a:solidFill>
                  <a:schemeClr val="tx1"/>
                </a:solidFill>
              </a:rPr>
              <a:t>broke</a:t>
            </a:r>
            <a:r>
              <a:rPr lang="cs-CZ" sz="2000" dirty="0" smtClean="0">
                <a:solidFill>
                  <a:schemeClr val="tx1"/>
                </a:solidFill>
              </a:rPr>
              <a:t> up     last </a:t>
            </a:r>
            <a:r>
              <a:rPr lang="cs-CZ" sz="2000" dirty="0" err="1" smtClean="0">
                <a:solidFill>
                  <a:schemeClr val="tx1"/>
                </a:solidFill>
              </a:rPr>
              <a:t>week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571500" indent="-457200">
              <a:buAutoNum type="arabicPeriod"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2. I   </a:t>
            </a:r>
            <a:r>
              <a:rPr lang="cs-CZ" sz="2000" dirty="0" err="1" smtClean="0">
                <a:solidFill>
                  <a:schemeClr val="tx1"/>
                </a:solidFill>
              </a:rPr>
              <a:t>have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fallen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out</a:t>
            </a:r>
            <a:r>
              <a:rPr lang="cs-CZ" sz="2000" dirty="0" smtClean="0">
                <a:solidFill>
                  <a:schemeClr val="tx1"/>
                </a:solidFill>
              </a:rPr>
              <a:t>    </a:t>
            </a:r>
            <a:r>
              <a:rPr lang="cs-CZ" sz="2000" dirty="0" err="1" smtClean="0">
                <a:solidFill>
                  <a:schemeClr val="tx1"/>
                </a:solidFill>
              </a:rPr>
              <a:t>with</a:t>
            </a:r>
            <a:r>
              <a:rPr lang="cs-CZ" sz="2000" dirty="0" smtClean="0">
                <a:solidFill>
                  <a:schemeClr val="tx1"/>
                </a:solidFill>
              </a:rPr>
              <a:t> my </a:t>
            </a:r>
            <a:r>
              <a:rPr lang="cs-CZ" sz="2000" dirty="0" err="1" smtClean="0">
                <a:solidFill>
                  <a:schemeClr val="tx1"/>
                </a:solidFill>
              </a:rPr>
              <a:t>sister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3. </a:t>
            </a:r>
            <a:r>
              <a:rPr lang="cs-CZ" sz="2000" dirty="0" err="1" smtClean="0">
                <a:solidFill>
                  <a:schemeClr val="tx1"/>
                </a:solidFill>
              </a:rPr>
              <a:t>They´ve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finally</a:t>
            </a:r>
            <a:r>
              <a:rPr lang="cs-CZ" sz="2000" dirty="0" smtClean="0">
                <a:solidFill>
                  <a:schemeClr val="tx1"/>
                </a:solidFill>
              </a:rPr>
              <a:t> made </a:t>
            </a:r>
            <a:r>
              <a:rPr lang="cs-CZ" sz="2000" dirty="0" err="1" smtClean="0">
                <a:solidFill>
                  <a:schemeClr val="tx1"/>
                </a:solidFill>
              </a:rPr>
              <a:t>things</a:t>
            </a:r>
            <a:r>
              <a:rPr lang="cs-CZ" sz="2000" dirty="0" smtClean="0">
                <a:solidFill>
                  <a:schemeClr val="tx1"/>
                </a:solidFill>
              </a:rPr>
              <a:t> up </a:t>
            </a:r>
            <a:r>
              <a:rPr lang="cs-CZ" sz="2000" dirty="0" err="1" smtClean="0">
                <a:solidFill>
                  <a:schemeClr val="tx1"/>
                </a:solidFill>
              </a:rPr>
              <a:t>after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their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disagreement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4. I  </a:t>
            </a:r>
            <a:r>
              <a:rPr lang="cs-CZ" sz="2000" dirty="0" err="1" smtClean="0">
                <a:solidFill>
                  <a:schemeClr val="tx1"/>
                </a:solidFill>
              </a:rPr>
              <a:t>have</a:t>
            </a:r>
            <a:r>
              <a:rPr lang="cs-CZ" sz="2000" dirty="0" smtClean="0">
                <a:solidFill>
                  <a:schemeClr val="tx1"/>
                </a:solidFill>
              </a:rPr>
              <a:t>  </a:t>
            </a:r>
            <a:r>
              <a:rPr lang="cs-CZ" sz="2000" dirty="0" err="1" smtClean="0">
                <a:solidFill>
                  <a:schemeClr val="tx1"/>
                </a:solidFill>
              </a:rPr>
              <a:t>got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over</a:t>
            </a:r>
            <a:r>
              <a:rPr lang="cs-CZ" sz="2000" dirty="0" smtClean="0">
                <a:solidFill>
                  <a:schemeClr val="tx1"/>
                </a:solidFill>
              </a:rPr>
              <a:t>   my </a:t>
            </a:r>
            <a:r>
              <a:rPr lang="cs-CZ" sz="2000" dirty="0" err="1" smtClean="0">
                <a:solidFill>
                  <a:schemeClr val="tx1"/>
                </a:solidFill>
              </a:rPr>
              <a:t>cold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now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5. </a:t>
            </a:r>
            <a:r>
              <a:rPr lang="cs-CZ" sz="2000" dirty="0" err="1" smtClean="0">
                <a:solidFill>
                  <a:schemeClr val="tx1"/>
                </a:solidFill>
              </a:rPr>
              <a:t>She</a:t>
            </a:r>
            <a:r>
              <a:rPr lang="cs-CZ" sz="2000" dirty="0" smtClean="0">
                <a:solidFill>
                  <a:schemeClr val="tx1"/>
                </a:solidFill>
              </a:rPr>
              <a:t>  has </a:t>
            </a:r>
            <a:r>
              <a:rPr lang="cs-CZ" sz="2000" dirty="0" err="1" smtClean="0">
                <a:solidFill>
                  <a:schemeClr val="tx1"/>
                </a:solidFill>
              </a:rPr>
              <a:t>sorted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out</a:t>
            </a:r>
            <a:r>
              <a:rPr lang="cs-CZ" sz="2000" dirty="0" smtClean="0">
                <a:solidFill>
                  <a:schemeClr val="tx1"/>
                </a:solidFill>
              </a:rPr>
              <a:t>  her business </a:t>
            </a:r>
            <a:r>
              <a:rPr lang="cs-CZ" sz="2000" dirty="0" err="1" smtClean="0">
                <a:solidFill>
                  <a:schemeClr val="tx1"/>
                </a:solidFill>
              </a:rPr>
              <a:t>problems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6.  </a:t>
            </a:r>
            <a:r>
              <a:rPr lang="cs-CZ" sz="2000" dirty="0" err="1" smtClean="0">
                <a:solidFill>
                  <a:schemeClr val="tx1"/>
                </a:solidFill>
              </a:rPr>
              <a:t>Have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you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heard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that</a:t>
            </a:r>
            <a:r>
              <a:rPr lang="cs-CZ" sz="2000" dirty="0" smtClean="0">
                <a:solidFill>
                  <a:schemeClr val="tx1"/>
                </a:solidFill>
              </a:rPr>
              <a:t> Paul and Susan </a:t>
            </a:r>
            <a:r>
              <a:rPr lang="cs-CZ" sz="2000" dirty="0" err="1" smtClean="0">
                <a:solidFill>
                  <a:schemeClr val="tx1"/>
                </a:solidFill>
              </a:rPr>
              <a:t>have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got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back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together</a:t>
            </a:r>
            <a:r>
              <a:rPr lang="cs-CZ" sz="2000" dirty="0">
                <a:solidFill>
                  <a:schemeClr val="tx1"/>
                </a:solidFill>
              </a:rPr>
              <a:t>?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</a:p>
          <a:p>
            <a:pPr marL="571500" indent="-457200">
              <a:buAutoNum type="arabicPeriod"/>
            </a:pP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96752"/>
            <a:ext cx="856895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Get</a:t>
            </a:r>
            <a:r>
              <a:rPr lang="cs-CZ" b="1" dirty="0" smtClean="0"/>
              <a:t> </a:t>
            </a:r>
            <a:r>
              <a:rPr lang="cs-CZ" b="1" dirty="0" err="1" smtClean="0"/>
              <a:t>back</a:t>
            </a:r>
            <a:r>
              <a:rPr lang="cs-CZ" b="1" dirty="0" smtClean="0"/>
              <a:t> </a:t>
            </a:r>
            <a:r>
              <a:rPr lang="cs-CZ" b="1" dirty="0" err="1" smtClean="0"/>
              <a:t>together</a:t>
            </a:r>
            <a:r>
              <a:rPr lang="cs-CZ" b="1" dirty="0" smtClean="0"/>
              <a:t>, </a:t>
            </a:r>
            <a:r>
              <a:rPr lang="cs-CZ" b="1" dirty="0" err="1" smtClean="0"/>
              <a:t>get</a:t>
            </a:r>
            <a:r>
              <a:rPr lang="cs-CZ" b="1" dirty="0" smtClean="0"/>
              <a:t> </a:t>
            </a:r>
            <a:r>
              <a:rPr lang="cs-CZ" b="1" dirty="0" err="1" smtClean="0"/>
              <a:t>over</a:t>
            </a:r>
            <a:r>
              <a:rPr lang="cs-CZ" b="1" dirty="0" smtClean="0"/>
              <a:t> </a:t>
            </a:r>
            <a:r>
              <a:rPr lang="cs-CZ" b="1" dirty="0" err="1" smtClean="0"/>
              <a:t>sth</a:t>
            </a:r>
            <a:r>
              <a:rPr lang="cs-CZ" b="1" dirty="0" smtClean="0"/>
              <a:t>., sort </a:t>
            </a:r>
            <a:r>
              <a:rPr lang="cs-CZ" b="1" dirty="0" err="1" smtClean="0"/>
              <a:t>out</a:t>
            </a:r>
            <a:r>
              <a:rPr lang="cs-CZ" b="1" dirty="0" smtClean="0"/>
              <a:t>, </a:t>
            </a:r>
            <a:r>
              <a:rPr lang="cs-CZ" b="1" dirty="0" err="1" smtClean="0"/>
              <a:t>break</a:t>
            </a:r>
            <a:r>
              <a:rPr lang="cs-CZ" b="1" dirty="0" smtClean="0"/>
              <a:t> up, make </a:t>
            </a:r>
            <a:r>
              <a:rPr lang="cs-CZ" b="1" dirty="0" err="1" smtClean="0"/>
              <a:t>sth</a:t>
            </a:r>
            <a:r>
              <a:rPr lang="cs-CZ" b="1" dirty="0" smtClean="0"/>
              <a:t>. up, </a:t>
            </a:r>
            <a:r>
              <a:rPr lang="cs-CZ" b="1" dirty="0" err="1" smtClean="0"/>
              <a:t>fall</a:t>
            </a:r>
            <a:r>
              <a:rPr lang="cs-CZ" b="1" dirty="0" smtClean="0"/>
              <a:t> </a:t>
            </a:r>
            <a:r>
              <a:rPr lang="cs-CZ" b="1" dirty="0" err="1" smtClean="0"/>
              <a:t>out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4579680" y="2113933"/>
            <a:ext cx="1656184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017534" y="2858517"/>
            <a:ext cx="2114306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627784" y="3546619"/>
            <a:ext cx="1980220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403648" y="5038375"/>
            <a:ext cx="1857402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940815" y="4232419"/>
            <a:ext cx="1975001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508104" y="5733256"/>
            <a:ext cx="2915816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0785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6128" y="408373"/>
            <a:ext cx="8260672" cy="644364"/>
          </a:xfrm>
        </p:spPr>
        <p:txBody>
          <a:bodyPr>
            <a:noAutofit/>
          </a:bodyPr>
          <a:lstStyle/>
          <a:p>
            <a:r>
              <a:rPr lang="cs-CZ" sz="2400" i="1" dirty="0" smtClean="0">
                <a:solidFill>
                  <a:srgbClr val="7030A0"/>
                </a:solidFill>
              </a:rPr>
              <a:t/>
            </a:r>
            <a:br>
              <a:rPr lang="cs-CZ" sz="2400" i="1" dirty="0" smtClean="0">
                <a:solidFill>
                  <a:srgbClr val="7030A0"/>
                </a:solidFill>
              </a:rPr>
            </a:br>
            <a:r>
              <a:rPr lang="cs-CZ" sz="2400" i="1" dirty="0" smtClean="0">
                <a:solidFill>
                  <a:srgbClr val="7030A0"/>
                </a:solidFill>
              </a:rPr>
              <a:t>Use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verbs</a:t>
            </a:r>
            <a:r>
              <a:rPr lang="cs-CZ" sz="2400" i="1" dirty="0">
                <a:solidFill>
                  <a:srgbClr val="7030A0"/>
                </a:solidFill>
              </a:rPr>
              <a:t> in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table and </a:t>
            </a:r>
            <a:r>
              <a:rPr lang="cs-CZ" sz="2400" i="1" dirty="0" err="1">
                <a:solidFill>
                  <a:srgbClr val="7030A0"/>
                </a:solidFill>
              </a:rPr>
              <a:t>Complete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sentences</a:t>
            </a:r>
            <a:r>
              <a:rPr lang="cs-CZ" sz="2400" i="1" dirty="0">
                <a:solidFill>
                  <a:srgbClr val="7030A0"/>
                </a:solidFill>
              </a:rPr>
              <a:t> in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present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perfect</a:t>
            </a:r>
            <a:r>
              <a:rPr lang="cs-CZ" sz="2400" i="1" dirty="0">
                <a:solidFill>
                  <a:srgbClr val="7030A0"/>
                </a:solidFill>
              </a:rPr>
              <a:t>/past </a:t>
            </a:r>
            <a:r>
              <a:rPr lang="cs-CZ" sz="2400" i="1" dirty="0" err="1">
                <a:solidFill>
                  <a:srgbClr val="7030A0"/>
                </a:solidFill>
              </a:rPr>
              <a:t>simple</a:t>
            </a:r>
            <a:r>
              <a:rPr lang="cs-CZ" sz="2400" i="1" dirty="0">
                <a:solidFill>
                  <a:srgbClr val="7030A0"/>
                </a:solidFill>
              </a:rPr>
              <a:t>:</a:t>
            </a:r>
            <a:br>
              <a:rPr lang="cs-CZ" sz="2400" i="1" dirty="0">
                <a:solidFill>
                  <a:srgbClr val="7030A0"/>
                </a:solidFill>
              </a:rPr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>
            <a:normAutofit fontScale="92500"/>
          </a:bodyPr>
          <a:lstStyle/>
          <a:p>
            <a:pPr marL="11430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1. </a:t>
            </a:r>
            <a:r>
              <a:rPr lang="cs-CZ" sz="2000" dirty="0" err="1" smtClean="0">
                <a:solidFill>
                  <a:schemeClr val="tx1"/>
                </a:solidFill>
              </a:rPr>
              <a:t>When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she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ironed</a:t>
            </a:r>
            <a:r>
              <a:rPr lang="cs-CZ" sz="2000" dirty="0" smtClean="0">
                <a:solidFill>
                  <a:schemeClr val="tx1"/>
                </a:solidFill>
              </a:rPr>
              <a:t> her </a:t>
            </a:r>
            <a:r>
              <a:rPr lang="cs-CZ" sz="2000" dirty="0" err="1" smtClean="0">
                <a:solidFill>
                  <a:schemeClr val="tx1"/>
                </a:solidFill>
              </a:rPr>
              <a:t>clothes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she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put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them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away</a:t>
            </a:r>
            <a:r>
              <a:rPr lang="cs-CZ" sz="2000" dirty="0" smtClean="0">
                <a:solidFill>
                  <a:schemeClr val="tx1"/>
                </a:solidFill>
              </a:rPr>
              <a:t> in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drawer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</a:t>
            </a: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2. </a:t>
            </a:r>
            <a:r>
              <a:rPr lang="cs-CZ" sz="2000" dirty="0" err="1" smtClean="0">
                <a:solidFill>
                  <a:schemeClr val="tx1"/>
                </a:solidFill>
              </a:rPr>
              <a:t>She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didn´t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know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word</a:t>
            </a:r>
            <a:r>
              <a:rPr lang="cs-CZ" sz="2000" dirty="0" smtClean="0">
                <a:solidFill>
                  <a:schemeClr val="tx1"/>
                </a:solidFill>
              </a:rPr>
              <a:t>, but </a:t>
            </a:r>
            <a:r>
              <a:rPr lang="cs-CZ" sz="2000" dirty="0" err="1" smtClean="0">
                <a:solidFill>
                  <a:schemeClr val="tx1"/>
                </a:solidFill>
              </a:rPr>
              <a:t>she</a:t>
            </a:r>
            <a:r>
              <a:rPr lang="cs-CZ" sz="2000" dirty="0" smtClean="0">
                <a:solidFill>
                  <a:schemeClr val="tx1"/>
                </a:solidFill>
              </a:rPr>
              <a:t>    </a:t>
            </a:r>
            <a:r>
              <a:rPr lang="cs-CZ" sz="2000" dirty="0" err="1" smtClean="0">
                <a:solidFill>
                  <a:schemeClr val="tx1"/>
                </a:solidFill>
              </a:rPr>
              <a:t>worked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out</a:t>
            </a:r>
            <a:r>
              <a:rPr lang="cs-CZ" sz="2000" dirty="0" smtClean="0">
                <a:solidFill>
                  <a:schemeClr val="tx1"/>
                </a:solidFill>
              </a:rPr>
              <a:t>   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meaning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from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context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3. </a:t>
            </a:r>
            <a:r>
              <a:rPr lang="cs-CZ" sz="2000" dirty="0" err="1" smtClean="0">
                <a:solidFill>
                  <a:schemeClr val="tx1"/>
                </a:solidFill>
              </a:rPr>
              <a:t>She</a:t>
            </a:r>
            <a:r>
              <a:rPr lang="cs-CZ" sz="2000" dirty="0" smtClean="0">
                <a:solidFill>
                  <a:schemeClr val="tx1"/>
                </a:solidFill>
              </a:rPr>
              <a:t>   </a:t>
            </a:r>
            <a:r>
              <a:rPr lang="cs-CZ" sz="2000" dirty="0" err="1" smtClean="0">
                <a:solidFill>
                  <a:schemeClr val="tx1"/>
                </a:solidFill>
              </a:rPr>
              <a:t>wrote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down</a:t>
            </a:r>
            <a:r>
              <a:rPr lang="cs-CZ" sz="2000" dirty="0" smtClean="0">
                <a:solidFill>
                  <a:schemeClr val="tx1"/>
                </a:solidFill>
              </a:rPr>
              <a:t>   </a:t>
            </a:r>
            <a:r>
              <a:rPr lang="cs-CZ" sz="2000" dirty="0" err="1" smtClean="0">
                <a:solidFill>
                  <a:schemeClr val="tx1"/>
                </a:solidFill>
              </a:rPr>
              <a:t>every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word</a:t>
            </a:r>
            <a:r>
              <a:rPr lang="cs-CZ" sz="2000" dirty="0" smtClean="0">
                <a:solidFill>
                  <a:schemeClr val="tx1"/>
                </a:solidFill>
              </a:rPr>
              <a:t> he </a:t>
            </a:r>
            <a:r>
              <a:rPr lang="cs-CZ" sz="2000" dirty="0" err="1" smtClean="0">
                <a:solidFill>
                  <a:schemeClr val="tx1"/>
                </a:solidFill>
              </a:rPr>
              <a:t>said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4. </a:t>
            </a:r>
            <a:r>
              <a:rPr lang="cs-CZ" sz="2000" dirty="0" err="1" smtClean="0">
                <a:solidFill>
                  <a:schemeClr val="tx1"/>
                </a:solidFill>
              </a:rPr>
              <a:t>We</a:t>
            </a:r>
            <a:r>
              <a:rPr lang="cs-CZ" sz="2000" dirty="0" smtClean="0">
                <a:solidFill>
                  <a:schemeClr val="tx1"/>
                </a:solidFill>
              </a:rPr>
              <a:t> had to        </a:t>
            </a:r>
            <a:r>
              <a:rPr lang="cs-CZ" sz="2000" dirty="0" err="1" smtClean="0">
                <a:solidFill>
                  <a:schemeClr val="tx1"/>
                </a:solidFill>
              </a:rPr>
              <a:t>get</a:t>
            </a:r>
            <a:r>
              <a:rPr lang="cs-CZ" sz="2000" dirty="0" smtClean="0">
                <a:solidFill>
                  <a:schemeClr val="tx1"/>
                </a:solidFill>
              </a:rPr>
              <a:t> on     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bus.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5. </a:t>
            </a:r>
            <a:r>
              <a:rPr lang="cs-CZ" sz="2000" dirty="0" err="1" smtClean="0">
                <a:solidFill>
                  <a:schemeClr val="tx1"/>
                </a:solidFill>
              </a:rPr>
              <a:t>When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plane </a:t>
            </a:r>
            <a:r>
              <a:rPr lang="cs-CZ" sz="2000" dirty="0" err="1" smtClean="0">
                <a:solidFill>
                  <a:schemeClr val="tx1"/>
                </a:solidFill>
              </a:rPr>
              <a:t>landed</a:t>
            </a:r>
            <a:r>
              <a:rPr lang="cs-CZ" sz="2000" dirty="0" smtClean="0">
                <a:solidFill>
                  <a:schemeClr val="tx1"/>
                </a:solidFill>
              </a:rPr>
              <a:t>, </a:t>
            </a:r>
            <a:r>
              <a:rPr lang="cs-CZ" sz="2000" dirty="0" err="1" smtClean="0">
                <a:solidFill>
                  <a:schemeClr val="tx1"/>
                </a:solidFill>
              </a:rPr>
              <a:t>all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passengers</a:t>
            </a:r>
            <a:r>
              <a:rPr lang="cs-CZ" sz="2000" dirty="0" smtClean="0">
                <a:solidFill>
                  <a:schemeClr val="tx1"/>
                </a:solidFill>
              </a:rPr>
              <a:t>    </a:t>
            </a:r>
            <a:r>
              <a:rPr lang="cs-CZ" sz="2000" dirty="0" err="1" smtClean="0">
                <a:solidFill>
                  <a:schemeClr val="tx1"/>
                </a:solidFill>
              </a:rPr>
              <a:t>got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off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6. He      </a:t>
            </a:r>
            <a:r>
              <a:rPr lang="cs-CZ" sz="2000" dirty="0" err="1" smtClean="0">
                <a:solidFill>
                  <a:schemeClr val="tx1"/>
                </a:solidFill>
              </a:rPr>
              <a:t>got</a:t>
            </a:r>
            <a:r>
              <a:rPr lang="cs-CZ" sz="2000" dirty="0" smtClean="0">
                <a:solidFill>
                  <a:schemeClr val="tx1"/>
                </a:solidFill>
              </a:rPr>
              <a:t> in               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car and </a:t>
            </a:r>
            <a:r>
              <a:rPr lang="cs-CZ" sz="2000" dirty="0" err="1" smtClean="0">
                <a:solidFill>
                  <a:schemeClr val="tx1"/>
                </a:solidFill>
              </a:rPr>
              <a:t>drove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away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  <a:endParaRPr lang="cs-CZ" sz="2000" dirty="0">
              <a:solidFill>
                <a:schemeClr val="tx1"/>
              </a:solidFill>
            </a:endParaRPr>
          </a:p>
          <a:p>
            <a:pPr marL="571500" indent="-457200">
              <a:buAutoNum type="arabicPeriod"/>
            </a:pP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052736"/>
            <a:ext cx="864096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/>
              <a:t>w</a:t>
            </a:r>
            <a:r>
              <a:rPr lang="cs-CZ" b="1" dirty="0" err="1" smtClean="0"/>
              <a:t>ork</a:t>
            </a:r>
            <a:r>
              <a:rPr lang="cs-CZ" b="1" dirty="0" smtClean="0"/>
              <a:t> </a:t>
            </a:r>
            <a:r>
              <a:rPr lang="cs-CZ" b="1" dirty="0" err="1" smtClean="0"/>
              <a:t>out</a:t>
            </a:r>
            <a:r>
              <a:rPr lang="cs-CZ" b="1" dirty="0" smtClean="0"/>
              <a:t>, </a:t>
            </a:r>
            <a:r>
              <a:rPr lang="cs-CZ" b="1" dirty="0" err="1" smtClean="0"/>
              <a:t>get</a:t>
            </a:r>
            <a:r>
              <a:rPr lang="cs-CZ" b="1" dirty="0" smtClean="0"/>
              <a:t> on, </a:t>
            </a:r>
            <a:r>
              <a:rPr lang="cs-CZ" b="1" dirty="0" err="1" smtClean="0"/>
              <a:t>put</a:t>
            </a:r>
            <a:r>
              <a:rPr lang="cs-CZ" b="1" dirty="0" smtClean="0"/>
              <a:t> </a:t>
            </a:r>
            <a:r>
              <a:rPr lang="cs-CZ" b="1" dirty="0" err="1" smtClean="0"/>
              <a:t>away</a:t>
            </a:r>
            <a:r>
              <a:rPr lang="cs-CZ" b="1" dirty="0" smtClean="0"/>
              <a:t>, </a:t>
            </a:r>
            <a:r>
              <a:rPr lang="cs-CZ" b="1" dirty="0" err="1" smtClean="0"/>
              <a:t>get</a:t>
            </a:r>
            <a:r>
              <a:rPr lang="cs-CZ" b="1" dirty="0" smtClean="0"/>
              <a:t> in, </a:t>
            </a:r>
            <a:r>
              <a:rPr lang="cs-CZ" b="1" dirty="0" err="1" smtClean="0"/>
              <a:t>write</a:t>
            </a:r>
            <a:r>
              <a:rPr lang="cs-CZ" b="1" dirty="0" smtClean="0"/>
              <a:t> </a:t>
            </a:r>
            <a:r>
              <a:rPr lang="cs-CZ" b="1" dirty="0" err="1" smtClean="0"/>
              <a:t>down</a:t>
            </a:r>
            <a:r>
              <a:rPr lang="cs-CZ" b="1" dirty="0" smtClean="0"/>
              <a:t>, </a:t>
            </a:r>
            <a:r>
              <a:rPr lang="cs-CZ" b="1" dirty="0" err="1" smtClean="0"/>
              <a:t>get</a:t>
            </a:r>
            <a:r>
              <a:rPr lang="cs-CZ" b="1" dirty="0" smtClean="0"/>
              <a:t> </a:t>
            </a:r>
            <a:r>
              <a:rPr lang="cs-CZ" b="1" dirty="0" err="1" smtClean="0"/>
              <a:t>off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2306303" y="4194259"/>
            <a:ext cx="1473609" cy="504056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709192"/>
            <a:ext cx="8229600" cy="45693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 pitchFamily="34" charset="0"/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571500" indent="-457200">
              <a:buFont typeface="Arial" pitchFamily="34" charset="0"/>
              <a:buAutoNum type="arabicPeriod"/>
            </a:pP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24400" y="1880828"/>
            <a:ext cx="1885528" cy="504056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004048" y="2614679"/>
            <a:ext cx="1800200" cy="504056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408153" y="3489821"/>
            <a:ext cx="1872208" cy="504056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12160" y="4941168"/>
            <a:ext cx="2160240" cy="504056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332244" y="5661248"/>
            <a:ext cx="1948118" cy="504056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8532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6128" y="408373"/>
            <a:ext cx="8260672" cy="500348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7030A0"/>
                </a:solidFill>
              </a:rPr>
              <a:t>PHRASAL VERBS</a:t>
            </a:r>
            <a:r>
              <a:rPr lang="cs-CZ" dirty="0"/>
              <a:t>	      </a:t>
            </a:r>
            <a:r>
              <a:rPr lang="cs-CZ" dirty="0">
                <a:solidFill>
                  <a:srgbClr val="7030A0"/>
                </a:solidFill>
              </a:rPr>
              <a:t>CZECH MEANING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397137119"/>
              </p:ext>
            </p:extLst>
          </p:nvPr>
        </p:nvGraphicFramePr>
        <p:xfrm>
          <a:off x="0" y="980732"/>
          <a:ext cx="4427984" cy="5893191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4427984"/>
              </a:tblGrid>
              <a:tr h="485459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get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out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of</a:t>
                      </a:r>
                      <a:endParaRPr lang="cs-CZ" sz="2400" dirty="0"/>
                    </a:p>
                  </a:txBody>
                  <a:tcPr/>
                </a:tc>
              </a:tr>
              <a:tr h="485459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get</a:t>
                      </a:r>
                      <a:r>
                        <a:rPr lang="cs-CZ" sz="2400" b="1" dirty="0" smtClean="0"/>
                        <a:t> up</a:t>
                      </a:r>
                      <a:endParaRPr lang="cs-CZ" sz="2400" b="1" dirty="0"/>
                    </a:p>
                  </a:txBody>
                  <a:tcPr/>
                </a:tc>
              </a:tr>
              <a:tr h="485459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bring</a:t>
                      </a:r>
                      <a:r>
                        <a:rPr lang="cs-CZ" sz="2400" b="1" baseline="0" dirty="0" smtClean="0"/>
                        <a:t> </a:t>
                      </a:r>
                      <a:r>
                        <a:rPr lang="cs-CZ" sz="2400" b="1" baseline="0" dirty="0" err="1" smtClean="0"/>
                        <a:t>back</a:t>
                      </a:r>
                      <a:endParaRPr lang="cs-CZ" sz="2400" b="1" dirty="0"/>
                    </a:p>
                  </a:txBody>
                  <a:tcPr/>
                </a:tc>
              </a:tr>
              <a:tr h="485459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come</a:t>
                      </a:r>
                      <a:r>
                        <a:rPr lang="cs-CZ" sz="2400" b="1" baseline="0" dirty="0" smtClean="0"/>
                        <a:t> </a:t>
                      </a:r>
                      <a:r>
                        <a:rPr lang="cs-CZ" sz="2400" b="1" baseline="0" dirty="0" err="1" smtClean="0"/>
                        <a:t>round</a:t>
                      </a:r>
                      <a:endParaRPr lang="cs-CZ" sz="2400" b="1" dirty="0"/>
                    </a:p>
                  </a:txBody>
                  <a:tcPr/>
                </a:tc>
              </a:tr>
              <a:tr h="485459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take</a:t>
                      </a:r>
                      <a:r>
                        <a:rPr lang="cs-CZ" sz="2400" b="1" dirty="0" smtClean="0"/>
                        <a:t> care </a:t>
                      </a:r>
                      <a:r>
                        <a:rPr lang="cs-CZ" sz="2400" b="1" dirty="0" err="1" smtClean="0"/>
                        <a:t>of</a:t>
                      </a:r>
                      <a:endParaRPr lang="cs-CZ" sz="2400" b="1" dirty="0"/>
                    </a:p>
                  </a:txBody>
                  <a:tcPr/>
                </a:tc>
              </a:tr>
              <a:tr h="48545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make up</a:t>
                      </a:r>
                      <a:endParaRPr lang="cs-CZ" sz="2400" b="1" dirty="0"/>
                    </a:p>
                  </a:txBody>
                  <a:tcPr/>
                </a:tc>
              </a:tr>
              <a:tr h="485459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think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of</a:t>
                      </a:r>
                      <a:endParaRPr lang="cs-CZ" sz="2400" b="1" dirty="0"/>
                    </a:p>
                  </a:txBody>
                  <a:tcPr/>
                </a:tc>
              </a:tr>
              <a:tr h="485459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think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about</a:t>
                      </a:r>
                      <a:endParaRPr lang="cs-CZ" sz="2400" b="1" dirty="0"/>
                    </a:p>
                  </a:txBody>
                  <a:tcPr/>
                </a:tc>
              </a:tr>
              <a:tr h="485459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keep</a:t>
                      </a:r>
                      <a:r>
                        <a:rPr lang="cs-CZ" sz="2400" b="1" dirty="0" smtClean="0"/>
                        <a:t> sb. in </a:t>
                      </a:r>
                      <a:endParaRPr lang="cs-CZ" sz="2400" b="1" dirty="0"/>
                    </a:p>
                  </a:txBody>
                  <a:tcPr/>
                </a:tc>
              </a:tr>
              <a:tr h="485459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fall</a:t>
                      </a:r>
                      <a:r>
                        <a:rPr lang="cs-CZ" sz="2400" b="1" dirty="0" smtClean="0"/>
                        <a:t> in love </a:t>
                      </a:r>
                      <a:r>
                        <a:rPr lang="cs-CZ" sz="2400" b="1" dirty="0" err="1" smtClean="0"/>
                        <a:t>with</a:t>
                      </a:r>
                      <a:endParaRPr lang="cs-CZ" sz="2400" b="1" dirty="0"/>
                    </a:p>
                  </a:txBody>
                  <a:tcPr/>
                </a:tc>
              </a:tr>
              <a:tr h="54600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split up</a:t>
                      </a:r>
                      <a:endParaRPr lang="cs-CZ" sz="2400" b="1" dirty="0"/>
                    </a:p>
                  </a:txBody>
                  <a:tcPr/>
                </a:tc>
              </a:tr>
              <a:tr h="492595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pull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down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100359926"/>
              </p:ext>
            </p:extLst>
          </p:nvPr>
        </p:nvGraphicFramePr>
        <p:xfrm>
          <a:off x="4499991" y="976564"/>
          <a:ext cx="4536505" cy="5923936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4536505"/>
              </a:tblGrid>
              <a:tr h="505896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vystoupit ( auto)</a:t>
                      </a:r>
                      <a:endParaRPr lang="cs-CZ" sz="2200" dirty="0"/>
                    </a:p>
                  </a:txBody>
                  <a:tcPr marL="106231" marR="106231" marT="53118" marB="53118"/>
                </a:tc>
              </a:tr>
              <a:tr h="488940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vstát</a:t>
                      </a:r>
                      <a:endParaRPr lang="cs-CZ" sz="2200" b="1" dirty="0"/>
                    </a:p>
                  </a:txBody>
                  <a:tcPr marL="106231" marR="106231" marT="53118" marB="53118"/>
                </a:tc>
              </a:tr>
              <a:tr h="488940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vrátit</a:t>
                      </a:r>
                      <a:endParaRPr lang="cs-CZ" sz="2200" b="1" dirty="0"/>
                    </a:p>
                  </a:txBody>
                  <a:tcPr marL="106231" marR="106231" marT="53118" marB="53118"/>
                </a:tc>
              </a:tr>
              <a:tr h="488940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zastavit se, zajít</a:t>
                      </a:r>
                      <a:r>
                        <a:rPr lang="cs-CZ" sz="2200" b="1" baseline="0" dirty="0" smtClean="0"/>
                        <a:t> za kým</a:t>
                      </a:r>
                      <a:endParaRPr lang="cs-CZ" sz="2200" b="1" dirty="0"/>
                    </a:p>
                  </a:txBody>
                  <a:tcPr marL="106231" marR="106231" marT="53118" marB="53118"/>
                </a:tc>
              </a:tr>
              <a:tr h="488940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starat se, pečovat o</a:t>
                      </a:r>
                      <a:endParaRPr lang="cs-CZ" sz="2200" b="1" dirty="0"/>
                    </a:p>
                  </a:txBody>
                  <a:tcPr marL="106231" marR="106231" marT="53118" marB="53118"/>
                </a:tc>
              </a:tr>
              <a:tr h="488940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vymyslet, nalíčit se</a:t>
                      </a:r>
                      <a:endParaRPr lang="cs-CZ" sz="2200" b="1" dirty="0"/>
                    </a:p>
                  </a:txBody>
                  <a:tcPr marL="106231" marR="106231" marT="53118" marB="53118"/>
                </a:tc>
              </a:tr>
              <a:tr h="437944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představit si,</a:t>
                      </a:r>
                      <a:r>
                        <a:rPr lang="cs-CZ" sz="2200" b="1" baseline="0" dirty="0" smtClean="0"/>
                        <a:t> mít na paměti</a:t>
                      </a:r>
                      <a:endParaRPr lang="cs-CZ" sz="2200" b="1" dirty="0"/>
                    </a:p>
                  </a:txBody>
                  <a:tcPr marL="106231" marR="106231" marT="53118" marB="53118"/>
                </a:tc>
              </a:tr>
              <a:tr h="453060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myslet na</a:t>
                      </a:r>
                      <a:endParaRPr lang="cs-CZ" sz="2200" b="1" dirty="0"/>
                    </a:p>
                  </a:txBody>
                  <a:tcPr marL="106231" marR="106231" marT="53118" marB="53118"/>
                </a:tc>
              </a:tr>
              <a:tr h="488940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nechat po škole</a:t>
                      </a:r>
                      <a:endParaRPr lang="cs-CZ" sz="2200" b="1" dirty="0"/>
                    </a:p>
                  </a:txBody>
                  <a:tcPr marL="106231" marR="106231" marT="53118" marB="53118"/>
                </a:tc>
              </a:tr>
              <a:tr h="494588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zamilovat se</a:t>
                      </a:r>
                      <a:endParaRPr lang="cs-CZ" sz="2200" b="1" dirty="0"/>
                    </a:p>
                  </a:txBody>
                  <a:tcPr marL="106231" marR="106231" marT="53118" marB="53118"/>
                </a:tc>
              </a:tr>
              <a:tr h="581712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rozejít se, jít od sebe</a:t>
                      </a:r>
                      <a:endParaRPr lang="cs-CZ" sz="2200" b="1" dirty="0"/>
                    </a:p>
                  </a:txBody>
                  <a:tcPr marL="106231" marR="106231" marT="53118" marB="53118"/>
                </a:tc>
              </a:tr>
              <a:tr h="513524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strhnout, zbořit</a:t>
                      </a:r>
                      <a:endParaRPr lang="cs-CZ" sz="2200" b="1" dirty="0"/>
                    </a:p>
                  </a:txBody>
                  <a:tcPr marL="106231" marR="106231" marT="53118" marB="53118"/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4517670" y="1058346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533119" y="6400800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533119" y="1531640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533119" y="1988840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17670" y="2525108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33119" y="2998655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33119" y="3455855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15296" y="3913055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33119" y="4386808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515296" y="4844008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533119" y="5334983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501852" y="5876141"/>
            <a:ext cx="41044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5202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6128" y="408373"/>
            <a:ext cx="8260672" cy="644364"/>
          </a:xfrm>
        </p:spPr>
        <p:txBody>
          <a:bodyPr>
            <a:noAutofit/>
          </a:bodyPr>
          <a:lstStyle/>
          <a:p>
            <a:r>
              <a:rPr lang="cs-CZ" sz="2400" i="1" dirty="0" smtClean="0">
                <a:solidFill>
                  <a:srgbClr val="7030A0"/>
                </a:solidFill>
              </a:rPr>
              <a:t/>
            </a:r>
            <a:br>
              <a:rPr lang="cs-CZ" sz="2400" i="1" dirty="0" smtClean="0">
                <a:solidFill>
                  <a:srgbClr val="7030A0"/>
                </a:solidFill>
              </a:rPr>
            </a:br>
            <a:r>
              <a:rPr lang="cs-CZ" sz="2400" i="1" dirty="0" smtClean="0">
                <a:solidFill>
                  <a:srgbClr val="7030A0"/>
                </a:solidFill>
              </a:rPr>
              <a:t>Use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verbs</a:t>
            </a:r>
            <a:r>
              <a:rPr lang="cs-CZ" sz="2400" i="1" dirty="0">
                <a:solidFill>
                  <a:srgbClr val="7030A0"/>
                </a:solidFill>
              </a:rPr>
              <a:t> in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table and </a:t>
            </a:r>
            <a:r>
              <a:rPr lang="cs-CZ" sz="2400" i="1" dirty="0" err="1">
                <a:solidFill>
                  <a:srgbClr val="7030A0"/>
                </a:solidFill>
              </a:rPr>
              <a:t>Complete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sentences</a:t>
            </a:r>
            <a:r>
              <a:rPr lang="cs-CZ" sz="2400" i="1" dirty="0">
                <a:solidFill>
                  <a:srgbClr val="7030A0"/>
                </a:solidFill>
              </a:rPr>
              <a:t> in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present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perfect</a:t>
            </a:r>
            <a:r>
              <a:rPr lang="cs-CZ" sz="2400" i="1" dirty="0">
                <a:solidFill>
                  <a:srgbClr val="7030A0"/>
                </a:solidFill>
              </a:rPr>
              <a:t>/past </a:t>
            </a:r>
            <a:r>
              <a:rPr lang="cs-CZ" sz="2400" i="1" dirty="0" err="1">
                <a:solidFill>
                  <a:srgbClr val="7030A0"/>
                </a:solidFill>
              </a:rPr>
              <a:t>simple</a:t>
            </a:r>
            <a:r>
              <a:rPr lang="cs-CZ" sz="2400" i="1" dirty="0">
                <a:solidFill>
                  <a:srgbClr val="7030A0"/>
                </a:solidFill>
              </a:rPr>
              <a:t>:</a:t>
            </a:r>
            <a:br>
              <a:rPr lang="cs-CZ" sz="2400" i="1" dirty="0">
                <a:solidFill>
                  <a:srgbClr val="7030A0"/>
                </a:solidFill>
              </a:rPr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1. </a:t>
            </a:r>
            <a:r>
              <a:rPr lang="cs-CZ" sz="2000" dirty="0" err="1" smtClean="0">
                <a:solidFill>
                  <a:schemeClr val="tx1"/>
                </a:solidFill>
              </a:rPr>
              <a:t>She</a:t>
            </a:r>
            <a:r>
              <a:rPr lang="cs-CZ" sz="2000" dirty="0" smtClean="0">
                <a:solidFill>
                  <a:schemeClr val="tx1"/>
                </a:solidFill>
              </a:rPr>
              <a:t>   </a:t>
            </a:r>
            <a:r>
              <a:rPr lang="cs-CZ" sz="2000" dirty="0" err="1" smtClean="0">
                <a:solidFill>
                  <a:schemeClr val="tx1"/>
                </a:solidFill>
              </a:rPr>
              <a:t>brought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back</a:t>
            </a:r>
            <a:r>
              <a:rPr lang="cs-CZ" sz="2000" dirty="0" smtClean="0">
                <a:solidFill>
                  <a:schemeClr val="tx1"/>
                </a:solidFill>
              </a:rPr>
              <a:t>   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umbrella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she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borrowed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2. My </a:t>
            </a:r>
            <a:r>
              <a:rPr lang="cs-CZ" sz="2000" dirty="0" err="1" smtClean="0">
                <a:solidFill>
                  <a:schemeClr val="tx1"/>
                </a:solidFill>
              </a:rPr>
              <a:t>parents</a:t>
            </a:r>
            <a:r>
              <a:rPr lang="cs-CZ" sz="2000" dirty="0" smtClean="0">
                <a:solidFill>
                  <a:schemeClr val="tx1"/>
                </a:solidFill>
              </a:rPr>
              <a:t>      </a:t>
            </a:r>
            <a:r>
              <a:rPr lang="cs-CZ" sz="2000" dirty="0" err="1" smtClean="0">
                <a:solidFill>
                  <a:schemeClr val="tx1"/>
                </a:solidFill>
              </a:rPr>
              <a:t>got</a:t>
            </a:r>
            <a:r>
              <a:rPr lang="cs-CZ" sz="2000" dirty="0" smtClean="0">
                <a:solidFill>
                  <a:schemeClr val="tx1"/>
                </a:solidFill>
              </a:rPr>
              <a:t> up     </a:t>
            </a:r>
            <a:r>
              <a:rPr lang="cs-CZ" sz="2000" dirty="0" err="1" smtClean="0">
                <a:solidFill>
                  <a:schemeClr val="tx1"/>
                </a:solidFill>
              </a:rPr>
              <a:t>late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yesterday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3. He   </a:t>
            </a:r>
            <a:r>
              <a:rPr lang="cs-CZ" sz="2000" dirty="0" err="1" smtClean="0">
                <a:solidFill>
                  <a:schemeClr val="tx1"/>
                </a:solidFill>
              </a:rPr>
              <a:t>got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out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of</a:t>
            </a:r>
            <a:r>
              <a:rPr lang="cs-CZ" sz="2000" dirty="0" smtClean="0">
                <a:solidFill>
                  <a:schemeClr val="tx1"/>
                </a:solidFill>
              </a:rPr>
              <a:t>    his car and </a:t>
            </a:r>
            <a:r>
              <a:rPr lang="cs-CZ" sz="2000" dirty="0" err="1" smtClean="0">
                <a:solidFill>
                  <a:schemeClr val="tx1"/>
                </a:solidFill>
              </a:rPr>
              <a:t>went</a:t>
            </a:r>
            <a:r>
              <a:rPr lang="cs-CZ" sz="2000" dirty="0" smtClean="0">
                <a:solidFill>
                  <a:schemeClr val="tx1"/>
                </a:solidFill>
              </a:rPr>
              <a:t> to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terminal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4. He </a:t>
            </a:r>
            <a:r>
              <a:rPr lang="cs-CZ" sz="2000" dirty="0" err="1" smtClean="0">
                <a:solidFill>
                  <a:schemeClr val="tx1"/>
                </a:solidFill>
              </a:rPr>
              <a:t>hasn´t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come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round</a:t>
            </a:r>
            <a:r>
              <a:rPr lang="cs-CZ" sz="2000" dirty="0" smtClean="0">
                <a:solidFill>
                  <a:schemeClr val="tx1"/>
                </a:solidFill>
              </a:rPr>
              <a:t> and </a:t>
            </a:r>
            <a:r>
              <a:rPr lang="cs-CZ" sz="2000" dirty="0" err="1" smtClean="0">
                <a:solidFill>
                  <a:schemeClr val="tx1"/>
                </a:solidFill>
              </a:rPr>
              <a:t>see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us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for</a:t>
            </a:r>
            <a:r>
              <a:rPr lang="cs-CZ" sz="2000" dirty="0" smtClean="0">
                <a:solidFill>
                  <a:schemeClr val="tx1"/>
                </a:solidFill>
              </a:rPr>
              <a:t> a long </a:t>
            </a:r>
            <a:r>
              <a:rPr lang="cs-CZ" sz="2000" dirty="0" err="1" smtClean="0">
                <a:solidFill>
                  <a:schemeClr val="tx1"/>
                </a:solidFill>
              </a:rPr>
              <a:t>time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5. </a:t>
            </a:r>
            <a:r>
              <a:rPr lang="cs-CZ" sz="2000" dirty="0" err="1" smtClean="0">
                <a:solidFill>
                  <a:schemeClr val="tx1"/>
                </a:solidFill>
              </a:rPr>
              <a:t>She</a:t>
            </a:r>
            <a:r>
              <a:rPr lang="cs-CZ" sz="2000" dirty="0" smtClean="0">
                <a:solidFill>
                  <a:schemeClr val="tx1"/>
                </a:solidFill>
              </a:rPr>
              <a:t>    </a:t>
            </a:r>
            <a:r>
              <a:rPr lang="cs-CZ" sz="2000" dirty="0" err="1" smtClean="0">
                <a:solidFill>
                  <a:schemeClr val="tx1"/>
                </a:solidFill>
              </a:rPr>
              <a:t>took</a:t>
            </a:r>
            <a:r>
              <a:rPr lang="cs-CZ" sz="2000" dirty="0" smtClean="0">
                <a:solidFill>
                  <a:schemeClr val="tx1"/>
                </a:solidFill>
              </a:rPr>
              <a:t> care </a:t>
            </a:r>
            <a:r>
              <a:rPr lang="cs-CZ" sz="2000" dirty="0" err="1" smtClean="0">
                <a:solidFill>
                  <a:schemeClr val="tx1"/>
                </a:solidFill>
              </a:rPr>
              <a:t>of</a:t>
            </a:r>
            <a:r>
              <a:rPr lang="cs-CZ" sz="2000" dirty="0" smtClean="0">
                <a:solidFill>
                  <a:schemeClr val="tx1"/>
                </a:solidFill>
              </a:rPr>
              <a:t>   her </a:t>
            </a:r>
            <a:r>
              <a:rPr lang="cs-CZ" sz="2000" dirty="0" err="1" smtClean="0">
                <a:solidFill>
                  <a:schemeClr val="tx1"/>
                </a:solidFill>
              </a:rPr>
              <a:t>grandpa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when</a:t>
            </a:r>
            <a:r>
              <a:rPr lang="cs-CZ" sz="2000" dirty="0" smtClean="0">
                <a:solidFill>
                  <a:schemeClr val="tx1"/>
                </a:solidFill>
              </a:rPr>
              <a:t> he </a:t>
            </a:r>
            <a:r>
              <a:rPr lang="cs-CZ" sz="2000" dirty="0" err="1" smtClean="0">
                <a:solidFill>
                  <a:schemeClr val="tx1"/>
                </a:solidFill>
              </a:rPr>
              <a:t>was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alive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6. </a:t>
            </a:r>
            <a:r>
              <a:rPr lang="cs-CZ" sz="2000" dirty="0" err="1" smtClean="0">
                <a:solidFill>
                  <a:schemeClr val="tx1"/>
                </a:solidFill>
              </a:rPr>
              <a:t>She</a:t>
            </a:r>
            <a:r>
              <a:rPr lang="cs-CZ" sz="2000" dirty="0" smtClean="0">
                <a:solidFill>
                  <a:schemeClr val="tx1"/>
                </a:solidFill>
              </a:rPr>
              <a:t>    made up   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whole</a:t>
            </a:r>
            <a:r>
              <a:rPr lang="cs-CZ" sz="2000" dirty="0" smtClean="0">
                <a:solidFill>
                  <a:schemeClr val="tx1"/>
                </a:solidFill>
              </a:rPr>
              <a:t> story </a:t>
            </a:r>
            <a:r>
              <a:rPr lang="cs-CZ" sz="2000" dirty="0" err="1" smtClean="0">
                <a:solidFill>
                  <a:schemeClr val="tx1"/>
                </a:solidFill>
              </a:rPr>
              <a:t>about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dwarfs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124744"/>
            <a:ext cx="864096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/>
              <a:t>b</a:t>
            </a:r>
            <a:r>
              <a:rPr lang="cs-CZ" b="1" dirty="0" err="1" smtClean="0"/>
              <a:t>ring</a:t>
            </a:r>
            <a:r>
              <a:rPr lang="cs-CZ" b="1" dirty="0" smtClean="0"/>
              <a:t> </a:t>
            </a:r>
            <a:r>
              <a:rPr lang="cs-CZ" b="1" dirty="0" err="1" smtClean="0"/>
              <a:t>back</a:t>
            </a:r>
            <a:r>
              <a:rPr lang="cs-CZ" b="1" dirty="0" smtClean="0"/>
              <a:t>, make up, </a:t>
            </a:r>
            <a:r>
              <a:rPr lang="cs-CZ" b="1" dirty="0" err="1" smtClean="0"/>
              <a:t>get</a:t>
            </a:r>
            <a:r>
              <a:rPr lang="cs-CZ" b="1" dirty="0" smtClean="0"/>
              <a:t> </a:t>
            </a:r>
            <a:r>
              <a:rPr lang="cs-CZ" b="1" dirty="0" err="1" smtClean="0"/>
              <a:t>out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, </a:t>
            </a:r>
            <a:r>
              <a:rPr lang="cs-CZ" b="1" dirty="0" err="1" smtClean="0"/>
              <a:t>take</a:t>
            </a:r>
            <a:r>
              <a:rPr lang="cs-CZ" b="1" dirty="0" smtClean="0"/>
              <a:t> care </a:t>
            </a:r>
            <a:r>
              <a:rPr lang="cs-CZ" b="1" dirty="0" err="1" smtClean="0"/>
              <a:t>of</a:t>
            </a:r>
            <a:r>
              <a:rPr lang="cs-CZ" b="1" dirty="0" smtClean="0"/>
              <a:t>, </a:t>
            </a:r>
            <a:r>
              <a:rPr lang="cs-CZ" b="1" dirty="0" err="1" smtClean="0"/>
              <a:t>get</a:t>
            </a:r>
            <a:r>
              <a:rPr lang="cs-CZ" b="1" dirty="0" smtClean="0"/>
              <a:t> up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1331640" y="3199969"/>
            <a:ext cx="1597328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362604" y="2530624"/>
            <a:ext cx="1512168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564079" y="1759664"/>
            <a:ext cx="1944216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390496" y="3942534"/>
            <a:ext cx="2317408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405530" y="4629317"/>
            <a:ext cx="1944216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464022" y="5344616"/>
            <a:ext cx="1610568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59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6128" y="408373"/>
            <a:ext cx="8260672" cy="644364"/>
          </a:xfrm>
        </p:spPr>
        <p:txBody>
          <a:bodyPr>
            <a:noAutofit/>
          </a:bodyPr>
          <a:lstStyle/>
          <a:p>
            <a:r>
              <a:rPr lang="cs-CZ" sz="2400" i="1" dirty="0" smtClean="0">
                <a:solidFill>
                  <a:srgbClr val="7030A0"/>
                </a:solidFill>
              </a:rPr>
              <a:t/>
            </a:r>
            <a:br>
              <a:rPr lang="cs-CZ" sz="2400" i="1" dirty="0" smtClean="0">
                <a:solidFill>
                  <a:srgbClr val="7030A0"/>
                </a:solidFill>
              </a:rPr>
            </a:br>
            <a:r>
              <a:rPr lang="cs-CZ" sz="2400" i="1" dirty="0" smtClean="0">
                <a:solidFill>
                  <a:srgbClr val="7030A0"/>
                </a:solidFill>
              </a:rPr>
              <a:t>Use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verbs</a:t>
            </a:r>
            <a:r>
              <a:rPr lang="cs-CZ" sz="2400" i="1" dirty="0">
                <a:solidFill>
                  <a:srgbClr val="7030A0"/>
                </a:solidFill>
              </a:rPr>
              <a:t> in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table and </a:t>
            </a:r>
            <a:r>
              <a:rPr lang="cs-CZ" sz="2400" i="1" dirty="0" err="1">
                <a:solidFill>
                  <a:srgbClr val="7030A0"/>
                </a:solidFill>
              </a:rPr>
              <a:t>Complete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sentences</a:t>
            </a:r>
            <a:r>
              <a:rPr lang="cs-CZ" sz="2400" i="1" dirty="0">
                <a:solidFill>
                  <a:srgbClr val="7030A0"/>
                </a:solidFill>
              </a:rPr>
              <a:t> in </a:t>
            </a:r>
            <a:r>
              <a:rPr lang="cs-CZ" sz="2400" i="1" dirty="0" err="1">
                <a:solidFill>
                  <a:srgbClr val="7030A0"/>
                </a:solidFill>
              </a:rPr>
              <a:t>the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present</a:t>
            </a:r>
            <a:r>
              <a:rPr lang="cs-CZ" sz="2400" i="1" dirty="0">
                <a:solidFill>
                  <a:srgbClr val="7030A0"/>
                </a:solidFill>
              </a:rPr>
              <a:t> </a:t>
            </a:r>
            <a:r>
              <a:rPr lang="cs-CZ" sz="2400" i="1" dirty="0" err="1">
                <a:solidFill>
                  <a:srgbClr val="7030A0"/>
                </a:solidFill>
              </a:rPr>
              <a:t>perfect</a:t>
            </a:r>
            <a:r>
              <a:rPr lang="cs-CZ" sz="2400" i="1" dirty="0">
                <a:solidFill>
                  <a:srgbClr val="7030A0"/>
                </a:solidFill>
              </a:rPr>
              <a:t>/past </a:t>
            </a:r>
            <a:r>
              <a:rPr lang="cs-CZ" sz="2400" i="1" dirty="0" err="1">
                <a:solidFill>
                  <a:srgbClr val="7030A0"/>
                </a:solidFill>
              </a:rPr>
              <a:t>simple</a:t>
            </a:r>
            <a:r>
              <a:rPr lang="cs-CZ" sz="2400" i="1" dirty="0">
                <a:solidFill>
                  <a:srgbClr val="7030A0"/>
                </a:solidFill>
              </a:rPr>
              <a:t>:</a:t>
            </a:r>
            <a:br>
              <a:rPr lang="cs-CZ" sz="2400" i="1" dirty="0">
                <a:solidFill>
                  <a:srgbClr val="7030A0"/>
                </a:solidFill>
              </a:rPr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1. </a:t>
            </a:r>
            <a:r>
              <a:rPr lang="cs-CZ" sz="2000" dirty="0" err="1" smtClean="0">
                <a:solidFill>
                  <a:schemeClr val="tx1"/>
                </a:solidFill>
              </a:rPr>
              <a:t>She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used</a:t>
            </a:r>
            <a:r>
              <a:rPr lang="cs-CZ" sz="2000" dirty="0" smtClean="0">
                <a:solidFill>
                  <a:schemeClr val="tx1"/>
                </a:solidFill>
              </a:rPr>
              <a:t> to   </a:t>
            </a:r>
            <a:r>
              <a:rPr lang="cs-CZ" sz="2000" dirty="0" err="1" smtClean="0">
                <a:solidFill>
                  <a:schemeClr val="tx1"/>
                </a:solidFill>
              </a:rPr>
              <a:t>think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about</a:t>
            </a:r>
            <a:r>
              <a:rPr lang="cs-CZ" sz="2000" dirty="0" smtClean="0">
                <a:solidFill>
                  <a:schemeClr val="tx1"/>
                </a:solidFill>
              </a:rPr>
              <a:t>    her </a:t>
            </a:r>
            <a:r>
              <a:rPr lang="cs-CZ" sz="2000" dirty="0" err="1" smtClean="0">
                <a:solidFill>
                  <a:schemeClr val="tx1"/>
                </a:solidFill>
              </a:rPr>
              <a:t>mum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when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she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was</a:t>
            </a:r>
            <a:r>
              <a:rPr lang="cs-CZ" sz="2000" dirty="0" smtClean="0">
                <a:solidFill>
                  <a:schemeClr val="tx1"/>
                </a:solidFill>
              </a:rPr>
              <a:t> a baby.</a:t>
            </a:r>
          </a:p>
          <a:p>
            <a:pPr marL="11430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2. I </a:t>
            </a:r>
            <a:r>
              <a:rPr lang="cs-CZ" sz="2000" dirty="0" err="1" smtClean="0">
                <a:solidFill>
                  <a:schemeClr val="tx1"/>
                </a:solidFill>
              </a:rPr>
              <a:t>couldn´t</a:t>
            </a:r>
            <a:r>
              <a:rPr lang="cs-CZ" sz="2000" dirty="0" smtClean="0">
                <a:solidFill>
                  <a:schemeClr val="tx1"/>
                </a:solidFill>
              </a:rPr>
              <a:t>    </a:t>
            </a:r>
            <a:r>
              <a:rPr lang="cs-CZ" sz="2000" dirty="0" err="1" smtClean="0">
                <a:solidFill>
                  <a:schemeClr val="tx1"/>
                </a:solidFill>
              </a:rPr>
              <a:t>think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of</a:t>
            </a:r>
            <a:r>
              <a:rPr lang="cs-CZ" sz="2000" dirty="0" smtClean="0">
                <a:solidFill>
                  <a:schemeClr val="tx1"/>
                </a:solidFill>
              </a:rPr>
              <a:t>    her </a:t>
            </a:r>
            <a:r>
              <a:rPr lang="cs-CZ" sz="2000" dirty="0" err="1" smtClean="0">
                <a:solidFill>
                  <a:schemeClr val="tx1"/>
                </a:solidFill>
              </a:rPr>
              <a:t>name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when</a:t>
            </a:r>
            <a:r>
              <a:rPr lang="cs-CZ" sz="2000" dirty="0" smtClean="0">
                <a:solidFill>
                  <a:schemeClr val="tx1"/>
                </a:solidFill>
              </a:rPr>
              <a:t> I met her </a:t>
            </a:r>
            <a:r>
              <a:rPr lang="cs-CZ" sz="2000" dirty="0" err="1" smtClean="0">
                <a:solidFill>
                  <a:schemeClr val="tx1"/>
                </a:solidFill>
              </a:rPr>
              <a:t>at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party.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3.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teacher</a:t>
            </a:r>
            <a:r>
              <a:rPr lang="cs-CZ" sz="2000" dirty="0" smtClean="0">
                <a:solidFill>
                  <a:schemeClr val="tx1"/>
                </a:solidFill>
              </a:rPr>
              <a:t>    </a:t>
            </a:r>
            <a:r>
              <a:rPr lang="cs-CZ" sz="2000" dirty="0" err="1" smtClean="0">
                <a:solidFill>
                  <a:schemeClr val="tx1"/>
                </a:solidFill>
              </a:rPr>
              <a:t>kept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him</a:t>
            </a:r>
            <a:r>
              <a:rPr lang="cs-CZ" sz="2000" dirty="0" smtClean="0">
                <a:solidFill>
                  <a:schemeClr val="tx1"/>
                </a:solidFill>
              </a:rPr>
              <a:t> in    </a:t>
            </a:r>
            <a:r>
              <a:rPr lang="cs-CZ" sz="2000" dirty="0" err="1" smtClean="0">
                <a:solidFill>
                  <a:schemeClr val="tx1"/>
                </a:solidFill>
              </a:rPr>
              <a:t>because</a:t>
            </a:r>
            <a:r>
              <a:rPr lang="cs-CZ" sz="2000" dirty="0" smtClean="0">
                <a:solidFill>
                  <a:schemeClr val="tx1"/>
                </a:solidFill>
              </a:rPr>
              <a:t> he </a:t>
            </a:r>
            <a:r>
              <a:rPr lang="cs-CZ" sz="2000" dirty="0" err="1" smtClean="0">
                <a:solidFill>
                  <a:schemeClr val="tx1"/>
                </a:solidFill>
              </a:rPr>
              <a:t>didn´t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finish</a:t>
            </a:r>
            <a:r>
              <a:rPr lang="cs-CZ" sz="2000" dirty="0" smtClean="0">
                <a:solidFill>
                  <a:schemeClr val="tx1"/>
                </a:solidFill>
              </a:rPr>
              <a:t> his </a:t>
            </a:r>
            <a:r>
              <a:rPr lang="cs-CZ" sz="2000" dirty="0" err="1" smtClean="0">
                <a:solidFill>
                  <a:schemeClr val="tx1"/>
                </a:solidFill>
              </a:rPr>
              <a:t>schoolwork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4. Paul and Susan     split up     </a:t>
            </a:r>
            <a:r>
              <a:rPr lang="cs-CZ" sz="2000" dirty="0" err="1" smtClean="0">
                <a:solidFill>
                  <a:schemeClr val="tx1"/>
                </a:solidFill>
              </a:rPr>
              <a:t>because</a:t>
            </a:r>
            <a:r>
              <a:rPr lang="cs-CZ" sz="2000" dirty="0" smtClean="0">
                <a:solidFill>
                  <a:schemeClr val="tx1"/>
                </a:solidFill>
              </a:rPr>
              <a:t> he had </a:t>
            </a:r>
            <a:r>
              <a:rPr lang="cs-CZ" sz="2000" dirty="0" err="1" smtClean="0">
                <a:solidFill>
                  <a:schemeClr val="tx1"/>
                </a:solidFill>
              </a:rPr>
              <a:t>found</a:t>
            </a:r>
            <a:r>
              <a:rPr lang="cs-CZ" sz="2000" dirty="0" smtClean="0">
                <a:solidFill>
                  <a:schemeClr val="tx1"/>
                </a:solidFill>
              </a:rPr>
              <a:t> a </a:t>
            </a:r>
            <a:r>
              <a:rPr lang="cs-CZ" sz="2000" dirty="0" err="1" smtClean="0">
                <a:solidFill>
                  <a:schemeClr val="tx1"/>
                </a:solidFill>
              </a:rPr>
              <a:t>new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girlfriend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5. He   </a:t>
            </a:r>
            <a:r>
              <a:rPr lang="cs-CZ" sz="2000" dirty="0" err="1" smtClean="0">
                <a:solidFill>
                  <a:schemeClr val="tx1"/>
                </a:solidFill>
              </a:rPr>
              <a:t>fell</a:t>
            </a:r>
            <a:r>
              <a:rPr lang="cs-CZ" sz="2000" dirty="0" smtClean="0">
                <a:solidFill>
                  <a:schemeClr val="tx1"/>
                </a:solidFill>
              </a:rPr>
              <a:t> in love </a:t>
            </a:r>
            <a:r>
              <a:rPr lang="cs-CZ" sz="2000" dirty="0" err="1" smtClean="0">
                <a:solidFill>
                  <a:schemeClr val="tx1"/>
                </a:solidFill>
              </a:rPr>
              <a:t>with</a:t>
            </a:r>
            <a:r>
              <a:rPr lang="cs-CZ" sz="2000" dirty="0" smtClean="0">
                <a:solidFill>
                  <a:schemeClr val="tx1"/>
                </a:solidFill>
              </a:rPr>
              <a:t>  his </a:t>
            </a:r>
            <a:r>
              <a:rPr lang="cs-CZ" sz="2000" dirty="0" err="1" smtClean="0">
                <a:solidFill>
                  <a:schemeClr val="tx1"/>
                </a:solidFill>
              </a:rPr>
              <a:t>schoolmate</a:t>
            </a:r>
            <a:r>
              <a:rPr lang="cs-CZ" sz="2000" dirty="0" smtClean="0">
                <a:solidFill>
                  <a:schemeClr val="tx1"/>
                </a:solidFill>
              </a:rPr>
              <a:t> Sarah.</a:t>
            </a:r>
          </a:p>
          <a:p>
            <a:pPr marL="114300" indent="0">
              <a:buNone/>
            </a:pPr>
            <a:endParaRPr lang="cs-CZ" sz="2000" dirty="0">
              <a:solidFill>
                <a:schemeClr val="tx1"/>
              </a:solidFill>
            </a:endParaRP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6.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workers</a:t>
            </a:r>
            <a:r>
              <a:rPr lang="cs-CZ" sz="2000" dirty="0" smtClean="0">
                <a:solidFill>
                  <a:schemeClr val="tx1"/>
                </a:solidFill>
              </a:rPr>
              <a:t>   </a:t>
            </a:r>
            <a:r>
              <a:rPr lang="cs-CZ" sz="2000" dirty="0" err="1" smtClean="0">
                <a:solidFill>
                  <a:schemeClr val="tx1"/>
                </a:solidFill>
              </a:rPr>
              <a:t>pulled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down</a:t>
            </a:r>
            <a:r>
              <a:rPr lang="cs-CZ" sz="2000" dirty="0" smtClean="0">
                <a:solidFill>
                  <a:schemeClr val="tx1"/>
                </a:solidFill>
              </a:rPr>
              <a:t>   </a:t>
            </a:r>
            <a:r>
              <a:rPr lang="cs-CZ" sz="2000" dirty="0" err="1" smtClean="0">
                <a:solidFill>
                  <a:schemeClr val="tx1"/>
                </a:solidFill>
              </a:rPr>
              <a:t>two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old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buildings</a:t>
            </a:r>
            <a:r>
              <a:rPr lang="cs-CZ" sz="2000" dirty="0" smtClean="0">
                <a:solidFill>
                  <a:schemeClr val="tx1"/>
                </a:solidFill>
              </a:rPr>
              <a:t> in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centre.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124744"/>
            <a:ext cx="864096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/>
              <a:t>f</a:t>
            </a:r>
            <a:r>
              <a:rPr lang="cs-CZ" b="1" dirty="0" err="1" smtClean="0"/>
              <a:t>all</a:t>
            </a:r>
            <a:r>
              <a:rPr lang="cs-CZ" b="1" dirty="0" smtClean="0"/>
              <a:t> in love </a:t>
            </a:r>
            <a:r>
              <a:rPr lang="cs-CZ" b="1" dirty="0" err="1" smtClean="0"/>
              <a:t>with</a:t>
            </a:r>
            <a:r>
              <a:rPr lang="cs-CZ" b="1" dirty="0" smtClean="0"/>
              <a:t>, </a:t>
            </a:r>
            <a:r>
              <a:rPr lang="cs-CZ" b="1" dirty="0" err="1" smtClean="0"/>
              <a:t>think</a:t>
            </a:r>
            <a:r>
              <a:rPr lang="cs-CZ" b="1" dirty="0" smtClean="0"/>
              <a:t> </a:t>
            </a:r>
            <a:r>
              <a:rPr lang="cs-CZ" b="1" dirty="0" err="1" smtClean="0"/>
              <a:t>about</a:t>
            </a:r>
            <a:r>
              <a:rPr lang="cs-CZ" b="1" dirty="0" smtClean="0"/>
              <a:t>, </a:t>
            </a:r>
            <a:r>
              <a:rPr lang="cs-CZ" b="1" dirty="0" err="1" smtClean="0"/>
              <a:t>keep</a:t>
            </a:r>
            <a:r>
              <a:rPr lang="cs-CZ" b="1" dirty="0" smtClean="0"/>
              <a:t> in, split up, </a:t>
            </a:r>
            <a:r>
              <a:rPr lang="cs-CZ" b="1" dirty="0" err="1" smtClean="0"/>
              <a:t>pull</a:t>
            </a:r>
            <a:r>
              <a:rPr lang="cs-CZ" b="1" dirty="0" smtClean="0"/>
              <a:t> </a:t>
            </a:r>
            <a:r>
              <a:rPr lang="cs-CZ" b="1" dirty="0" err="1" smtClean="0"/>
              <a:t>down</a:t>
            </a:r>
            <a:r>
              <a:rPr lang="cs-CZ" b="1" dirty="0" smtClean="0"/>
              <a:t>, </a:t>
            </a:r>
            <a:r>
              <a:rPr lang="cs-CZ" b="1" dirty="0" err="1" smtClean="0"/>
              <a:t>think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2488737" y="3043808"/>
            <a:ext cx="1728192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95736" y="2412159"/>
            <a:ext cx="1368152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483768" y="1749635"/>
            <a:ext cx="1728192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879812" y="3928527"/>
            <a:ext cx="1517137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403648" y="4869160"/>
            <a:ext cx="1944216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11915" y="5589240"/>
            <a:ext cx="1728192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423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620688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0389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680</TotalTime>
  <Words>1188</Words>
  <Application>Microsoft Office PowerPoint</Application>
  <PresentationFormat>Předvádění na obrazovce (4:3)</PresentationFormat>
  <Paragraphs>233</Paragraphs>
  <Slides>16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Lékárna</vt:lpstr>
      <vt:lpstr>Prezentace aplikace PowerPoint</vt:lpstr>
      <vt:lpstr>Prezentace aplikace PowerPoint</vt:lpstr>
      <vt:lpstr>PHRASAL VERBS 1 REVISION</vt:lpstr>
      <vt:lpstr>          PHRASAL VERBS       CZECH MEANING            </vt:lpstr>
      <vt:lpstr> Use the verbs in the table and Complete the sentences in the present perfect/past simple: </vt:lpstr>
      <vt:lpstr> Use the verbs in the table and Complete the sentences in the present perfect/past simple: </vt:lpstr>
      <vt:lpstr>PHRASAL VERBS       CZECH MEANING</vt:lpstr>
      <vt:lpstr> Use the verbs in the table and Complete the sentences in the present perfect/past simple: </vt:lpstr>
      <vt:lpstr> Use the verbs in the table and Complete the sentences in the present perfect/past simple: </vt:lpstr>
      <vt:lpstr>PHRASAL VERBS       CZECH MEANING</vt:lpstr>
      <vt:lpstr> Use the verbs in the table and Complete the sentences in the present perfect/past simple: </vt:lpstr>
      <vt:lpstr> Use the verbs in the table and Complete the sentences in the present perfect/past simple: </vt:lpstr>
      <vt:lpstr>PHRASAL VERBS       CZECH MEANING</vt:lpstr>
      <vt:lpstr> Use the verbs in the table and Complete the sentences in the present perfect/past simple: </vt:lpstr>
      <vt:lpstr> Use the verbs in the table and Complete the sentences in the present perfect/past simple: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PHRASAL VERBS</dc:title>
  <dc:creator>Lenka</dc:creator>
  <cp:lastModifiedBy>Lenka</cp:lastModifiedBy>
  <cp:revision>112</cp:revision>
  <dcterms:created xsi:type="dcterms:W3CDTF">2011-12-27T21:38:50Z</dcterms:created>
  <dcterms:modified xsi:type="dcterms:W3CDTF">2012-02-12T16:53:11Z</dcterms:modified>
</cp:coreProperties>
</file>