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5" r:id="rId2"/>
    <p:sldId id="260" r:id="rId3"/>
    <p:sldId id="256" r:id="rId4"/>
    <p:sldId id="257" r:id="rId5"/>
    <p:sldId id="258" r:id="rId6"/>
    <p:sldId id="261" r:id="rId7"/>
    <p:sldId id="263" r:id="rId8"/>
    <p:sldId id="264" r:id="rId9"/>
    <p:sldId id="262"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Styl s motivem 1 – zvýraznění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VY_32_INOVACE_3.2.2.2 O 09</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smtClean="0"/>
            <a:t>TEMA: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3DE23666-A7F7-41F2-8A0E-0AD3F2C19A1E}" type="presOf" srcId="{D1D4F407-5343-4D3F-B5B9-D407B03CAEB4}" destId="{AED2198E-93D5-4001-81B4-73124B309672}"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AB906E97-3CD9-4E05-91AE-864F8E394536}" srcId="{757F3AB3-0718-4624-B441-E567A8F0AB56}" destId="{D1B46980-6531-4606-95E6-44980827E919}" srcOrd="1" destOrd="0" parTransId="{4F7B2CF5-A270-4D61-A510-1C1C5A4DCD3B}" sibTransId="{CFF69701-2866-4EF5-BFB5-F3F9B72EB817}"/>
    <dgm:cxn modelId="{7307B926-27BA-458C-918E-A6FD0DDF2CCB}" type="presOf" srcId="{B651F6E3-6281-48DB-9319-2AEAFDAE7572}" destId="{6BB5E863-4638-4E1D-BFDE-399D028AC4ED}" srcOrd="1" destOrd="0" presId="urn:microsoft.com/office/officeart/2005/8/layout/target3"/>
    <dgm:cxn modelId="{9225B271-4D15-42D7-9FA4-4EDDB6A74413}" type="presOf" srcId="{4C35D32F-0EAB-4CD7-82EE-45574DC2A586}" destId="{8BEBB6EC-1DAA-4CAC-8A25-BC0FCBD5DBD5}" srcOrd="0" destOrd="0" presId="urn:microsoft.com/office/officeart/2005/8/layout/target3"/>
    <dgm:cxn modelId="{F43945DB-F879-40E3-A4A4-A9F682A5BDBD}" type="presOf" srcId="{D8197B8C-B260-4A16-BDF4-0947B075E274}" destId="{5A5FFA88-C948-4069-8E93-59FA12366E83}" srcOrd="1" destOrd="0" presId="urn:microsoft.com/office/officeart/2005/8/layout/target3"/>
    <dgm:cxn modelId="{4E662FE8-36A7-4437-B898-1903E25B0400}" type="presOf" srcId="{D1D4F407-5343-4D3F-B5B9-D407B03CAEB4}" destId="{D005CE8C-CC26-4C3E-AC11-E15060ECD759}" srcOrd="0" destOrd="0" presId="urn:microsoft.com/office/officeart/2005/8/layout/target3"/>
    <dgm:cxn modelId="{B378D1F8-D02D-4B22-9024-5F2FE62FCF1E}" type="presOf" srcId="{B651F6E3-6281-48DB-9319-2AEAFDAE7572}" destId="{619D679B-A015-4ECF-8348-D1034C574F40}" srcOrd="0" destOrd="0" presId="urn:microsoft.com/office/officeart/2005/8/layout/target3"/>
    <dgm:cxn modelId="{6FB47EF4-3F5E-4365-BC1E-0A3E8F10C057}" type="presOf" srcId="{757F3AB3-0718-4624-B441-E567A8F0AB56}" destId="{333A1088-737F-45CB-B68E-254E46348037}"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93C9C503-CF3A-4B4D-AC7B-EFC5CB6C0F5A}" type="presOf" srcId="{D1B46980-6531-4606-95E6-44980827E919}" destId="{2BE915AB-18AA-4053-B92C-3BFC9ED204BB}" srcOrd="1" destOrd="0" presId="urn:microsoft.com/office/officeart/2005/8/layout/target3"/>
    <dgm:cxn modelId="{C801E999-E728-4E0F-97AD-87AE17879A47}" type="presOf" srcId="{D1B46980-6531-4606-95E6-44980827E919}" destId="{6140AFEC-043D-4C43-A2F9-D0F5331DF3A3}" srcOrd="0" destOrd="0" presId="urn:microsoft.com/office/officeart/2005/8/layout/target3"/>
    <dgm:cxn modelId="{33F18F49-92E7-400F-9B32-39542631CB5D}" type="presOf" srcId="{4C35D32F-0EAB-4CD7-82EE-45574DC2A586}" destId="{890E4F0B-2866-4A3F-A3C7-2A14B1797930}" srcOrd="1" destOrd="0" presId="urn:microsoft.com/office/officeart/2005/8/layout/target3"/>
    <dgm:cxn modelId="{A756A554-E865-4B79-8C19-E6EF0ECDD618}" type="presOf" srcId="{D8197B8C-B260-4A16-BDF4-0947B075E274}" destId="{25B08C86-7E15-44DC-BE7F-FFB55DD49D12}" srcOrd="0"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179F1B26-203E-4166-9FAB-605A1181889E}" type="presParOf" srcId="{333A1088-737F-45CB-B68E-254E46348037}" destId="{F5ABB229-8D3B-4694-996A-96F23CF14429}" srcOrd="0" destOrd="0" presId="urn:microsoft.com/office/officeart/2005/8/layout/target3"/>
    <dgm:cxn modelId="{5BA217FD-FF44-48FB-8DA0-92FF8100A38A}" type="presParOf" srcId="{333A1088-737F-45CB-B68E-254E46348037}" destId="{F41139FD-01EE-4571-8B17-4FB00FC51163}" srcOrd="1" destOrd="0" presId="urn:microsoft.com/office/officeart/2005/8/layout/target3"/>
    <dgm:cxn modelId="{966C0B37-C7FD-4970-AEBA-DBE233AFBC50}" type="presParOf" srcId="{333A1088-737F-45CB-B68E-254E46348037}" destId="{D005CE8C-CC26-4C3E-AC11-E15060ECD759}" srcOrd="2" destOrd="0" presId="urn:microsoft.com/office/officeart/2005/8/layout/target3"/>
    <dgm:cxn modelId="{74230B27-7AD8-4BFC-B7C3-6045A7B13652}" type="presParOf" srcId="{333A1088-737F-45CB-B68E-254E46348037}" destId="{2C702D82-9B77-49B7-9568-BB8EB47C3372}" srcOrd="3" destOrd="0" presId="urn:microsoft.com/office/officeart/2005/8/layout/target3"/>
    <dgm:cxn modelId="{DEE65478-49B1-4751-B83C-BFEE9443236D}" type="presParOf" srcId="{333A1088-737F-45CB-B68E-254E46348037}" destId="{A52A0455-90FF-4808-ABD0-F02540D31D5A}" srcOrd="4" destOrd="0" presId="urn:microsoft.com/office/officeart/2005/8/layout/target3"/>
    <dgm:cxn modelId="{E372504D-3128-427A-A855-83E84C7CF4FD}" type="presParOf" srcId="{333A1088-737F-45CB-B68E-254E46348037}" destId="{6140AFEC-043D-4C43-A2F9-D0F5331DF3A3}" srcOrd="5" destOrd="0" presId="urn:microsoft.com/office/officeart/2005/8/layout/target3"/>
    <dgm:cxn modelId="{69455FEE-A270-4BB0-98E3-4527CF725FBD}" type="presParOf" srcId="{333A1088-737F-45CB-B68E-254E46348037}" destId="{9358AC05-5D7D-4327-9F80-1AD486AEA664}" srcOrd="6" destOrd="0" presId="urn:microsoft.com/office/officeart/2005/8/layout/target3"/>
    <dgm:cxn modelId="{B7AC46C2-EE04-4264-91F3-0CF45B38F753}" type="presParOf" srcId="{333A1088-737F-45CB-B68E-254E46348037}" destId="{313FC574-E1CD-4FB4-B054-0B805CE0447D}" srcOrd="7" destOrd="0" presId="urn:microsoft.com/office/officeart/2005/8/layout/target3"/>
    <dgm:cxn modelId="{8AA6755D-D15F-45B6-92E3-64922558F48F}" type="presParOf" srcId="{333A1088-737F-45CB-B68E-254E46348037}" destId="{619D679B-A015-4ECF-8348-D1034C574F40}" srcOrd="8" destOrd="0" presId="urn:microsoft.com/office/officeart/2005/8/layout/target3"/>
    <dgm:cxn modelId="{FDD8F1A1-C80E-4AFD-ACA1-C917AE480369}" type="presParOf" srcId="{333A1088-737F-45CB-B68E-254E46348037}" destId="{322283A8-4A27-4CDA-BAE3-F381106A9174}" srcOrd="9" destOrd="0" presId="urn:microsoft.com/office/officeart/2005/8/layout/target3"/>
    <dgm:cxn modelId="{341ABEB4-7F8B-477B-A0F2-4A30BE33281D}" type="presParOf" srcId="{333A1088-737F-45CB-B68E-254E46348037}" destId="{FFC9F71D-1B4F-4AD9-A4A6-86ADEFC8AF5C}" srcOrd="10" destOrd="0" presId="urn:microsoft.com/office/officeart/2005/8/layout/target3"/>
    <dgm:cxn modelId="{06731D7C-0AD9-40BE-938E-9F35FB08BDF1}" type="presParOf" srcId="{333A1088-737F-45CB-B68E-254E46348037}" destId="{25B08C86-7E15-44DC-BE7F-FFB55DD49D12}" srcOrd="11" destOrd="0" presId="urn:microsoft.com/office/officeart/2005/8/layout/target3"/>
    <dgm:cxn modelId="{7F69A25C-5816-48C7-943D-E0EF952D1C92}" type="presParOf" srcId="{333A1088-737F-45CB-B68E-254E46348037}" destId="{76644BE8-9D7C-4C09-B250-3D10AF48CBB7}" srcOrd="12" destOrd="0" presId="urn:microsoft.com/office/officeart/2005/8/layout/target3"/>
    <dgm:cxn modelId="{95BB005B-E0F8-4547-9A6B-210297E5DFAB}" type="presParOf" srcId="{333A1088-737F-45CB-B68E-254E46348037}" destId="{EE85B701-7295-41C0-BA7A-34D3756A2AE6}" srcOrd="13" destOrd="0" presId="urn:microsoft.com/office/officeart/2005/8/layout/target3"/>
    <dgm:cxn modelId="{5CB4A8B1-EE3F-4D08-AB24-BB6464BF98F8}" type="presParOf" srcId="{333A1088-737F-45CB-B68E-254E46348037}" destId="{8BEBB6EC-1DAA-4CAC-8A25-BC0FCBD5DBD5}" srcOrd="14" destOrd="0" presId="urn:microsoft.com/office/officeart/2005/8/layout/target3"/>
    <dgm:cxn modelId="{6FB47C11-EE84-42A8-95B7-136A01FE013A}" type="presParOf" srcId="{333A1088-737F-45CB-B68E-254E46348037}" destId="{AED2198E-93D5-4001-81B4-73124B309672}" srcOrd="15" destOrd="0" presId="urn:microsoft.com/office/officeart/2005/8/layout/target3"/>
    <dgm:cxn modelId="{2664AC66-D4BE-4F8F-80FE-49D3AE060F76}" type="presParOf" srcId="{333A1088-737F-45CB-B68E-254E46348037}" destId="{2BE915AB-18AA-4053-B92C-3BFC9ED204BB}" srcOrd="16" destOrd="0" presId="urn:microsoft.com/office/officeart/2005/8/layout/target3"/>
    <dgm:cxn modelId="{853626C3-EB1C-4029-A92A-DA25C98E7CCB}" type="presParOf" srcId="{333A1088-737F-45CB-B68E-254E46348037}" destId="{6BB5E863-4638-4E1D-BFDE-399D028AC4ED}" srcOrd="17" destOrd="0" presId="urn:microsoft.com/office/officeart/2005/8/layout/target3"/>
    <dgm:cxn modelId="{0044959B-896F-4D1A-A3E0-D125A12025B6}" type="presParOf" srcId="{333A1088-737F-45CB-B68E-254E46348037}" destId="{5A5FFA88-C948-4069-8E93-59FA12366E83}" srcOrd="18" destOrd="0" presId="urn:microsoft.com/office/officeart/2005/8/layout/target3"/>
    <dgm:cxn modelId="{C58674B2-AA13-483E-95AC-7BBBC90B6F39}"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VY_32_INOVACE_3.2.2.2 O 09</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TEMA: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A1DAB3B-4CAC-4865-9D05-FEE2EBC68EF9}" type="datetimeFigureOut">
              <a:rPr lang="cs-CZ" smtClean="0"/>
              <a:t>12.2.2012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9C78BB-4502-4E9F-906F-71BF46849981}" type="slidenum">
              <a:rPr lang="cs-CZ" smtClean="0"/>
              <a:t>‹#›</a:t>
            </a:fld>
            <a:endParaRPr lang="cs-CZ"/>
          </a:p>
        </p:txBody>
      </p:sp>
    </p:spTree>
    <p:extLst>
      <p:ext uri="{BB962C8B-B14F-4D97-AF65-F5344CB8AC3E}">
        <p14:creationId xmlns:p14="http://schemas.microsoft.com/office/powerpoint/2010/main" val="3197866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val="2778340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3B9C78BB-4502-4E9F-906F-71BF46849981}" type="slidenum">
              <a:rPr lang="cs-CZ" smtClean="0"/>
              <a:t>4</a:t>
            </a:fld>
            <a:endParaRPr lang="cs-CZ"/>
          </a:p>
        </p:txBody>
      </p:sp>
    </p:spTree>
    <p:extLst>
      <p:ext uri="{BB962C8B-B14F-4D97-AF65-F5344CB8AC3E}">
        <p14:creationId xmlns:p14="http://schemas.microsoft.com/office/powerpoint/2010/main" val="21091132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EAFF0E3E-E8D5-4E27-82BD-F5A8C30197E1}"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3461391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AFF0E3E-E8D5-4E27-82BD-F5A8C30197E1}"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2129113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EAFF0E3E-E8D5-4E27-82BD-F5A8C30197E1}"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1944431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AFF0E3E-E8D5-4E27-82BD-F5A8C30197E1}"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593605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AFF0E3E-E8D5-4E27-82BD-F5A8C30197E1}" type="datetimeFigureOut">
              <a:rPr lang="cs-CZ" smtClean="0"/>
              <a:t>12.2.2012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1167757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EAFF0E3E-E8D5-4E27-82BD-F5A8C30197E1}" type="datetimeFigureOut">
              <a:rPr lang="cs-CZ" smtClean="0"/>
              <a:t>12.2.2012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26499416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AFF0E3E-E8D5-4E27-82BD-F5A8C30197E1}" type="datetimeFigureOut">
              <a:rPr lang="cs-CZ" smtClean="0"/>
              <a:t>12.2.2012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1916610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AFF0E3E-E8D5-4E27-82BD-F5A8C30197E1}"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1740560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EAFF0E3E-E8D5-4E27-82BD-F5A8C30197E1}" type="datetimeFigureOut">
              <a:rPr lang="cs-CZ" smtClean="0"/>
              <a:t>12.2.2012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2309996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AFF0E3E-E8D5-4E27-82BD-F5A8C30197E1}"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37163244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AFF0E3E-E8D5-4E27-82BD-F5A8C30197E1}" type="datetimeFigureOut">
              <a:rPr lang="cs-CZ" smtClean="0"/>
              <a:t>12.2.2012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1842A95-DAA3-42B5-A1C2-3D853A15947E}" type="slidenum">
              <a:rPr lang="cs-CZ" smtClean="0"/>
              <a:t>‹#›</a:t>
            </a:fld>
            <a:endParaRPr lang="cs-CZ"/>
          </a:p>
        </p:txBody>
      </p:sp>
    </p:spTree>
    <p:extLst>
      <p:ext uri="{BB962C8B-B14F-4D97-AF65-F5344CB8AC3E}">
        <p14:creationId xmlns:p14="http://schemas.microsoft.com/office/powerpoint/2010/main" val="19405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FF0E3E-E8D5-4E27-82BD-F5A8C30197E1}" type="datetimeFigureOut">
              <a:rPr lang="cs-CZ" smtClean="0"/>
              <a:t>12.2.2012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842A95-DAA3-42B5-A1C2-3D853A15947E}" type="slidenum">
              <a:rPr lang="cs-CZ" smtClean="0"/>
              <a:t>‹#›</a:t>
            </a:fld>
            <a:endParaRPr lang="cs-CZ"/>
          </a:p>
        </p:txBody>
      </p:sp>
    </p:spTree>
    <p:extLst>
      <p:ext uri="{BB962C8B-B14F-4D97-AF65-F5344CB8AC3E}">
        <p14:creationId xmlns:p14="http://schemas.microsoft.com/office/powerpoint/2010/main" val="1494928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857670411"/>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3" name="TextovéPole 2"/>
          <p:cNvSpPr txBox="1"/>
          <p:nvPr/>
        </p:nvSpPr>
        <p:spPr>
          <a:xfrm>
            <a:off x="3739196" y="2564904"/>
            <a:ext cx="2404826" cy="369332"/>
          </a:xfrm>
          <a:prstGeom prst="rect">
            <a:avLst/>
          </a:prstGeom>
          <a:noFill/>
        </p:spPr>
        <p:txBody>
          <a:bodyPr wrap="none" rtlCol="0">
            <a:spAutoFit/>
          </a:bodyPr>
          <a:lstStyle/>
          <a:p>
            <a:r>
              <a:rPr lang="cs-CZ" dirty="0">
                <a:solidFill>
                  <a:prstClr val="black"/>
                </a:solidFill>
              </a:rPr>
              <a:t>CZ.1.07/1.4.00/21.2976</a:t>
            </a:r>
          </a:p>
        </p:txBody>
      </p:sp>
    </p:spTree>
    <p:extLst>
      <p:ext uri="{BB962C8B-B14F-4D97-AF65-F5344CB8AC3E}">
        <p14:creationId xmlns:p14="http://schemas.microsoft.com/office/powerpoint/2010/main" val="35090138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323528" y="260648"/>
            <a:ext cx="8568952" cy="6336704"/>
          </a:xfrm>
          <a:prstGeom prst="rect">
            <a:avLst/>
          </a:prstGeom>
          <a:solidFill>
            <a:schemeClr val="accent3">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Podnadpis 2"/>
          <p:cNvSpPr>
            <a:spLocks noGrp="1"/>
          </p:cNvSpPr>
          <p:nvPr>
            <p:ph type="subTitle" idx="1"/>
          </p:nvPr>
        </p:nvSpPr>
        <p:spPr>
          <a:xfrm>
            <a:off x="1407604" y="692696"/>
            <a:ext cx="6836804" cy="5472608"/>
          </a:xfrm>
        </p:spPr>
        <p:txBody>
          <a:bodyPr>
            <a:normAutofit fontScale="92500"/>
          </a:bodyPr>
          <a:lstStyle/>
          <a:p>
            <a:pPr algn="l"/>
            <a:r>
              <a:rPr lang="cs-CZ" sz="2400" b="1" u="sng" dirty="0" smtClean="0">
                <a:solidFill>
                  <a:schemeClr val="tx1"/>
                </a:solidFill>
              </a:rPr>
              <a:t>Anotace</a:t>
            </a:r>
            <a:r>
              <a:rPr lang="cs-CZ" sz="2000" dirty="0" smtClean="0">
                <a:solidFill>
                  <a:schemeClr val="tx1"/>
                </a:solidFill>
              </a:rPr>
              <a:t>: </a:t>
            </a:r>
          </a:p>
          <a:p>
            <a:pPr marL="342900" indent="-342900" algn="l">
              <a:buFont typeface="Courier New" pitchFamily="49" charset="0"/>
              <a:buChar char="o"/>
            </a:pPr>
            <a:r>
              <a:rPr lang="cs-CZ" sz="2000" dirty="0" smtClean="0">
                <a:solidFill>
                  <a:schemeClr val="tx1"/>
                </a:solidFill>
              </a:rPr>
              <a:t>Prezentace je určena pro žáky 8. a 9.tříd ZŠ k procvičování, případně k ověřování znalostí nepravidelných sloves (úroveň znalostí z učebnic Project 4 a Project Plus).</a:t>
            </a:r>
          </a:p>
          <a:p>
            <a:pPr marL="342900" indent="-342900" algn="l">
              <a:buFont typeface="Courier New" pitchFamily="49" charset="0"/>
              <a:buChar char="o"/>
            </a:pPr>
            <a:r>
              <a:rPr lang="cs-CZ" sz="2000" dirty="0" smtClean="0">
                <a:solidFill>
                  <a:schemeClr val="tx1"/>
                </a:solidFill>
              </a:rPr>
              <a:t>Žáci vyplňují vynechané tvary nepravidelných sloves fixem na tabuli, čímž si zároveň procvičují jak znalost, tak pravopis sloves.</a:t>
            </a:r>
          </a:p>
          <a:p>
            <a:pPr marL="342900" indent="-342900" algn="l">
              <a:buFont typeface="Courier New" pitchFamily="49" charset="0"/>
              <a:buChar char="o"/>
            </a:pPr>
            <a:r>
              <a:rPr lang="cs-CZ" sz="2000" dirty="0" smtClean="0">
                <a:solidFill>
                  <a:schemeClr val="tx1"/>
                </a:solidFill>
              </a:rPr>
              <a:t>Tato forma doplňování sloves umožňuje i slabším žákům být poměrně úspěšní, neboť pracují s určitou nápovědou (mají daný v řádku 1 tvar slovesa ze tří sloupců).</a:t>
            </a:r>
          </a:p>
          <a:p>
            <a:pPr marL="342900" indent="-342900" algn="l">
              <a:buFont typeface="Courier New" pitchFamily="49" charset="0"/>
              <a:buChar char="o"/>
            </a:pPr>
            <a:r>
              <a:rPr lang="cs-CZ" sz="2000" dirty="0" smtClean="0">
                <a:solidFill>
                  <a:schemeClr val="tx1"/>
                </a:solidFill>
              </a:rPr>
              <a:t>Je třeba, aby žáci také znali český význam sloves a výslovnost, proto by je měli vždy říci nahlas.</a:t>
            </a:r>
          </a:p>
          <a:p>
            <a:pPr marL="342900" indent="-342900" algn="l">
              <a:buFont typeface="Courier New" pitchFamily="49" charset="0"/>
              <a:buChar char="o"/>
            </a:pPr>
            <a:r>
              <a:rPr lang="cs-CZ" sz="2000" dirty="0" smtClean="0">
                <a:solidFill>
                  <a:schemeClr val="tx1"/>
                </a:solidFill>
              </a:rPr>
              <a:t>Tuto doplňovačku lze také využít jako soutěž mezi skupinami, např. mohou soutěžit žáci ve dvou skupinách, které se při psaní střídají. Učitel zapisuje správné pokusy, pokud některá skupina neví, dostane možnost skupina druhá, apod. Pravidla si lze upravit podle svého.</a:t>
            </a:r>
          </a:p>
          <a:p>
            <a:pPr marL="342900" indent="-342900" algn="l">
              <a:buFont typeface="Courier New" pitchFamily="49" charset="0"/>
              <a:buChar char="o"/>
            </a:pPr>
            <a:r>
              <a:rPr lang="cs-CZ" sz="2000" dirty="0" smtClean="0">
                <a:solidFill>
                  <a:schemeClr val="tx1"/>
                </a:solidFill>
              </a:rPr>
              <a:t>Není třeba procvičit všechny tabulky v jedné vyučovací hodině.   </a:t>
            </a:r>
          </a:p>
          <a:p>
            <a:pPr marL="342900" indent="-342900" algn="l">
              <a:buFont typeface="Courier New" pitchFamily="49" charset="0"/>
              <a:buChar char="o"/>
            </a:pPr>
            <a:endParaRPr lang="cs-CZ" sz="2000" dirty="0">
              <a:solidFill>
                <a:schemeClr val="tx1"/>
              </a:solidFill>
            </a:endParaRPr>
          </a:p>
        </p:txBody>
      </p:sp>
    </p:spTree>
    <p:extLst>
      <p:ext uri="{BB962C8B-B14F-4D97-AF65-F5344CB8AC3E}">
        <p14:creationId xmlns:p14="http://schemas.microsoft.com/office/powerpoint/2010/main" val="316901915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548680"/>
            <a:ext cx="7772400" cy="3051771"/>
          </a:xfrm>
          <a:solidFill>
            <a:schemeClr val="accent3">
              <a:lumMod val="60000"/>
              <a:lumOff val="40000"/>
            </a:schemeClr>
          </a:solidFill>
          <a:ln>
            <a:solidFill>
              <a:schemeClr val="accent3">
                <a:lumMod val="50000"/>
              </a:schemeClr>
            </a:solidFill>
          </a:ln>
        </p:spPr>
        <p:txBody>
          <a:bodyPr>
            <a:normAutofit/>
          </a:bodyPr>
          <a:lstStyle/>
          <a:p>
            <a:r>
              <a:rPr lang="cs-CZ" dirty="0" smtClean="0"/>
              <a:t>IRREGULAR VERBS</a:t>
            </a:r>
            <a:br>
              <a:rPr lang="cs-CZ" dirty="0" smtClean="0"/>
            </a:br>
            <a:r>
              <a:rPr lang="cs-CZ" dirty="0"/>
              <a:t/>
            </a:r>
            <a:br>
              <a:rPr lang="cs-CZ" dirty="0"/>
            </a:br>
            <a:r>
              <a:rPr lang="cs-CZ" dirty="0" err="1" smtClean="0"/>
              <a:t>Running</a:t>
            </a:r>
            <a:r>
              <a:rPr lang="cs-CZ" dirty="0" smtClean="0"/>
              <a:t> </a:t>
            </a:r>
            <a:r>
              <a:rPr lang="cs-CZ" dirty="0" err="1" smtClean="0"/>
              <a:t>dictation</a:t>
            </a:r>
            <a:endParaRPr lang="cs-CZ" dirty="0"/>
          </a:p>
        </p:txBody>
      </p:sp>
      <p:sp>
        <p:nvSpPr>
          <p:cNvPr id="3" name="Podnadpis 2"/>
          <p:cNvSpPr>
            <a:spLocks noGrp="1"/>
          </p:cNvSpPr>
          <p:nvPr>
            <p:ph type="subTitle" idx="1"/>
          </p:nvPr>
        </p:nvSpPr>
        <p:spPr>
          <a:xfrm>
            <a:off x="1259632" y="3886200"/>
            <a:ext cx="6512768" cy="2423120"/>
          </a:xfrm>
          <a:solidFill>
            <a:schemeClr val="accent2">
              <a:lumMod val="75000"/>
            </a:schemeClr>
          </a:solidFill>
          <a:ln>
            <a:solidFill>
              <a:schemeClr val="accent2">
                <a:lumMod val="50000"/>
              </a:schemeClr>
            </a:solidFill>
          </a:ln>
        </p:spPr>
        <p:txBody>
          <a:bodyPr/>
          <a:lstStyle/>
          <a:p>
            <a:r>
              <a:rPr lang="cs-CZ" dirty="0" smtClean="0"/>
              <a:t>Lenka Kulhavá</a:t>
            </a:r>
            <a:endParaRPr lang="cs-CZ" dirty="0"/>
          </a:p>
        </p:txBody>
      </p:sp>
      <p:sp>
        <p:nvSpPr>
          <p:cNvPr id="4" name="TextovéPole 3"/>
          <p:cNvSpPr txBox="1"/>
          <p:nvPr/>
        </p:nvSpPr>
        <p:spPr>
          <a:xfrm rot="1265917">
            <a:off x="1835696" y="4653136"/>
            <a:ext cx="1080120" cy="461665"/>
          </a:xfrm>
          <a:prstGeom prst="rect">
            <a:avLst/>
          </a:prstGeom>
          <a:noFill/>
        </p:spPr>
        <p:txBody>
          <a:bodyPr wrap="square" rtlCol="0">
            <a:spAutoFit/>
          </a:bodyPr>
          <a:lstStyle/>
          <a:p>
            <a:r>
              <a:rPr lang="cs-CZ" sz="2400" dirty="0" err="1" smtClean="0">
                <a:solidFill>
                  <a:schemeClr val="bg1"/>
                </a:solidFill>
              </a:rPr>
              <a:t>spoken</a:t>
            </a:r>
            <a:endParaRPr lang="cs-CZ" sz="2400" dirty="0">
              <a:solidFill>
                <a:schemeClr val="bg1"/>
              </a:solidFill>
            </a:endParaRPr>
          </a:p>
        </p:txBody>
      </p:sp>
      <p:sp>
        <p:nvSpPr>
          <p:cNvPr id="5" name="TextovéPole 4"/>
          <p:cNvSpPr txBox="1"/>
          <p:nvPr/>
        </p:nvSpPr>
        <p:spPr>
          <a:xfrm rot="20488862">
            <a:off x="6300192" y="4293096"/>
            <a:ext cx="1296144" cy="523220"/>
          </a:xfrm>
          <a:prstGeom prst="rect">
            <a:avLst/>
          </a:prstGeom>
          <a:noFill/>
        </p:spPr>
        <p:txBody>
          <a:bodyPr wrap="square" rtlCol="0">
            <a:spAutoFit/>
          </a:bodyPr>
          <a:lstStyle/>
          <a:p>
            <a:r>
              <a:rPr lang="cs-CZ" sz="2800" dirty="0" err="1" smtClean="0">
                <a:solidFill>
                  <a:schemeClr val="bg1"/>
                </a:solidFill>
              </a:rPr>
              <a:t>bought</a:t>
            </a:r>
            <a:endParaRPr lang="cs-CZ" sz="2800" dirty="0">
              <a:solidFill>
                <a:schemeClr val="bg1"/>
              </a:solidFill>
            </a:endParaRPr>
          </a:p>
        </p:txBody>
      </p:sp>
      <p:sp>
        <p:nvSpPr>
          <p:cNvPr id="6" name="TextovéPole 5"/>
          <p:cNvSpPr txBox="1"/>
          <p:nvPr/>
        </p:nvSpPr>
        <p:spPr>
          <a:xfrm rot="2132248">
            <a:off x="3610403" y="5313959"/>
            <a:ext cx="906998" cy="523220"/>
          </a:xfrm>
          <a:prstGeom prst="rect">
            <a:avLst/>
          </a:prstGeom>
          <a:noFill/>
        </p:spPr>
        <p:txBody>
          <a:bodyPr wrap="square" rtlCol="0">
            <a:spAutoFit/>
          </a:bodyPr>
          <a:lstStyle/>
          <a:p>
            <a:r>
              <a:rPr lang="cs-CZ" sz="2800" dirty="0" err="1" smtClean="0">
                <a:solidFill>
                  <a:schemeClr val="bg1"/>
                </a:solidFill>
              </a:rPr>
              <a:t>said</a:t>
            </a:r>
            <a:endParaRPr lang="cs-CZ" sz="2800" dirty="0">
              <a:solidFill>
                <a:schemeClr val="bg1"/>
              </a:solidFill>
            </a:endParaRPr>
          </a:p>
        </p:txBody>
      </p:sp>
      <p:sp>
        <p:nvSpPr>
          <p:cNvPr id="7" name="TextovéPole 6"/>
          <p:cNvSpPr txBox="1"/>
          <p:nvPr/>
        </p:nvSpPr>
        <p:spPr>
          <a:xfrm rot="783593">
            <a:off x="5004048" y="5099098"/>
            <a:ext cx="1512168" cy="523220"/>
          </a:xfrm>
          <a:prstGeom prst="rect">
            <a:avLst/>
          </a:prstGeom>
          <a:noFill/>
        </p:spPr>
        <p:txBody>
          <a:bodyPr wrap="square" rtlCol="0">
            <a:spAutoFit/>
          </a:bodyPr>
          <a:lstStyle/>
          <a:p>
            <a:r>
              <a:rPr lang="cs-CZ" sz="2800" dirty="0" err="1" smtClean="0">
                <a:solidFill>
                  <a:schemeClr val="bg1"/>
                </a:solidFill>
              </a:rPr>
              <a:t>taken</a:t>
            </a:r>
            <a:endParaRPr lang="cs-CZ" sz="2800" dirty="0">
              <a:solidFill>
                <a:schemeClr val="bg1"/>
              </a:solidFill>
            </a:endParaRPr>
          </a:p>
        </p:txBody>
      </p:sp>
      <p:sp>
        <p:nvSpPr>
          <p:cNvPr id="8" name="TextovéPole 7"/>
          <p:cNvSpPr txBox="1"/>
          <p:nvPr/>
        </p:nvSpPr>
        <p:spPr>
          <a:xfrm rot="865139">
            <a:off x="1619672" y="5759652"/>
            <a:ext cx="1343034" cy="584775"/>
          </a:xfrm>
          <a:prstGeom prst="rect">
            <a:avLst/>
          </a:prstGeom>
          <a:noFill/>
        </p:spPr>
        <p:txBody>
          <a:bodyPr wrap="square" rtlCol="0">
            <a:spAutoFit/>
          </a:bodyPr>
          <a:lstStyle/>
          <a:p>
            <a:r>
              <a:rPr lang="cs-CZ" sz="3200" dirty="0" err="1" smtClean="0">
                <a:solidFill>
                  <a:schemeClr val="bg1"/>
                </a:solidFill>
              </a:rPr>
              <a:t>won</a:t>
            </a:r>
            <a:endParaRPr lang="cs-CZ" sz="3200" dirty="0">
              <a:solidFill>
                <a:schemeClr val="bg1"/>
              </a:solidFill>
            </a:endParaRPr>
          </a:p>
        </p:txBody>
      </p:sp>
      <p:sp>
        <p:nvSpPr>
          <p:cNvPr id="9" name="TextovéPole 8"/>
          <p:cNvSpPr txBox="1"/>
          <p:nvPr/>
        </p:nvSpPr>
        <p:spPr>
          <a:xfrm rot="20620890">
            <a:off x="6555776" y="5786404"/>
            <a:ext cx="1090095" cy="523220"/>
          </a:xfrm>
          <a:prstGeom prst="rect">
            <a:avLst/>
          </a:prstGeom>
          <a:noFill/>
        </p:spPr>
        <p:txBody>
          <a:bodyPr wrap="square" rtlCol="0">
            <a:spAutoFit/>
          </a:bodyPr>
          <a:lstStyle/>
          <a:p>
            <a:r>
              <a:rPr lang="cs-CZ" sz="2800" dirty="0" err="1" smtClean="0">
                <a:solidFill>
                  <a:schemeClr val="bg1"/>
                </a:solidFill>
              </a:rPr>
              <a:t>came</a:t>
            </a:r>
            <a:endParaRPr lang="cs-CZ" sz="2800" dirty="0">
              <a:solidFill>
                <a:schemeClr val="bg1"/>
              </a:solidFill>
            </a:endParaRPr>
          </a:p>
        </p:txBody>
      </p:sp>
    </p:spTree>
    <p:extLst>
      <p:ext uri="{BB962C8B-B14F-4D97-AF65-F5344CB8AC3E}">
        <p14:creationId xmlns:p14="http://schemas.microsoft.com/office/powerpoint/2010/main" val="1417758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Effect transition="in" filter="fade">
                                      <p:cBhvr>
                                        <p:cTn id="11" dur="1000"/>
                                        <p:tgtEl>
                                          <p:spTgt spid="3">
                                            <p:bg/>
                                          </p:spTgt>
                                        </p:tgtEl>
                                      </p:cBhvr>
                                    </p:animEffect>
                                    <p:anim calcmode="lin" valueType="num">
                                      <p:cBhvr>
                                        <p:cTn id="12" dur="1000" fill="hold"/>
                                        <p:tgtEl>
                                          <p:spTgt spid="3">
                                            <p:bg/>
                                          </p:spTgt>
                                        </p:tgtEl>
                                        <p:attrNameLst>
                                          <p:attrName>ppt_x</p:attrName>
                                        </p:attrNameLst>
                                      </p:cBhvr>
                                      <p:tavLst>
                                        <p:tav tm="0">
                                          <p:val>
                                            <p:strVal val="#ppt_x"/>
                                          </p:val>
                                        </p:tav>
                                        <p:tav tm="100000">
                                          <p:val>
                                            <p:strVal val="#ppt_x"/>
                                          </p:val>
                                        </p:tav>
                                      </p:tavLst>
                                    </p:anim>
                                    <p:anim calcmode="lin" valueType="num">
                                      <p:cBhvr>
                                        <p:cTn id="13"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fade">
                                      <p:cBhvr>
                                        <p:cTn id="18" dur="1000"/>
                                        <p:tgtEl>
                                          <p:spTgt spid="3">
                                            <p:txEl>
                                              <p:pRg st="0" end="0"/>
                                            </p:txEl>
                                          </p:spTgt>
                                        </p:tgtEl>
                                      </p:cBhvr>
                                    </p:animEffect>
                                    <p:anim calcmode="lin" valueType="num">
                                      <p:cBhvr>
                                        <p:cTn id="19"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901615973"/>
              </p:ext>
            </p:extLst>
          </p:nvPr>
        </p:nvGraphicFramePr>
        <p:xfrm>
          <a:off x="1002376" y="0"/>
          <a:ext cx="7098016" cy="7038980"/>
        </p:xfrm>
        <a:graphic>
          <a:graphicData uri="http://schemas.openxmlformats.org/drawingml/2006/table">
            <a:tbl>
              <a:tblPr firstRow="1" firstCol="1" bandRow="1">
                <a:tableStyleId>{69C7853C-536D-4A76-A0AE-DD22124D55A5}</a:tableStyleId>
              </a:tblPr>
              <a:tblGrid>
                <a:gridCol w="2366479"/>
                <a:gridCol w="2514118"/>
                <a:gridCol w="2217419"/>
              </a:tblGrid>
              <a:tr h="428624">
                <a:tc>
                  <a:txBody>
                    <a:bodyPr/>
                    <a:lstStyle/>
                    <a:p>
                      <a:pPr fontAlgn="auto" hangingPunct="1">
                        <a:spcAft>
                          <a:spcPts val="0"/>
                        </a:spcAft>
                      </a:pPr>
                      <a:r>
                        <a:rPr lang="cs-CZ" sz="2000" kern="0" dirty="0" smtClean="0">
                          <a:effectLst/>
                        </a:rPr>
                        <a:t>    </a:t>
                      </a:r>
                      <a:r>
                        <a:rPr lang="cs-CZ" sz="2000" kern="0" dirty="0" smtClean="0">
                          <a:solidFill>
                            <a:schemeClr val="accent2">
                              <a:lumMod val="50000"/>
                            </a:schemeClr>
                          </a:solidFill>
                          <a:effectLst/>
                        </a:rPr>
                        <a:t>PRESENT/INFINITIVE</a:t>
                      </a:r>
                      <a:endParaRPr lang="cs-CZ" sz="20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2000" kern="0" dirty="0" smtClean="0">
                          <a:effectLst/>
                        </a:rPr>
                        <a:t>             </a:t>
                      </a:r>
                      <a:r>
                        <a:rPr lang="cs-CZ" sz="2000" kern="0" dirty="0" smtClean="0">
                          <a:solidFill>
                            <a:schemeClr val="accent2">
                              <a:lumMod val="50000"/>
                            </a:schemeClr>
                          </a:solidFill>
                          <a:effectLst/>
                        </a:rPr>
                        <a:t>PAST </a:t>
                      </a:r>
                      <a:r>
                        <a:rPr lang="cs-CZ" sz="2000" kern="0" dirty="0">
                          <a:solidFill>
                            <a:schemeClr val="accent2">
                              <a:lumMod val="50000"/>
                            </a:schemeClr>
                          </a:solidFill>
                          <a:effectLst/>
                        </a:rPr>
                        <a:t>SIMPLE</a:t>
                      </a:r>
                      <a:endParaRPr lang="cs-CZ" sz="20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2000" kern="0" dirty="0">
                          <a:effectLst/>
                        </a:rPr>
                        <a:t> </a:t>
                      </a:r>
                      <a:r>
                        <a:rPr lang="cs-CZ" sz="2000" kern="0" dirty="0" smtClean="0">
                          <a:effectLst/>
                        </a:rPr>
                        <a:t>    </a:t>
                      </a:r>
                      <a:r>
                        <a:rPr lang="cs-CZ" sz="2000" kern="0" dirty="0" smtClean="0">
                          <a:solidFill>
                            <a:schemeClr val="accent2">
                              <a:lumMod val="50000"/>
                            </a:schemeClr>
                          </a:solidFill>
                          <a:effectLst/>
                        </a:rPr>
                        <a:t>PAST</a:t>
                      </a:r>
                      <a:r>
                        <a:rPr lang="cs-CZ" sz="2000" kern="0" baseline="0" dirty="0" smtClean="0">
                          <a:solidFill>
                            <a:schemeClr val="accent2">
                              <a:lumMod val="50000"/>
                            </a:schemeClr>
                          </a:solidFill>
                          <a:effectLst/>
                        </a:rPr>
                        <a:t> </a:t>
                      </a:r>
                      <a:r>
                        <a:rPr lang="cs-CZ" sz="2000" kern="0" dirty="0" smtClean="0">
                          <a:solidFill>
                            <a:schemeClr val="accent2">
                              <a:lumMod val="50000"/>
                            </a:schemeClr>
                          </a:solidFill>
                          <a:effectLst/>
                        </a:rPr>
                        <a:t>PARTICIPLE</a:t>
                      </a:r>
                      <a:endParaRPr lang="cs-CZ" sz="2000" kern="50" dirty="0">
                        <a:solidFill>
                          <a:schemeClr val="accent2">
                            <a:lumMod val="50000"/>
                          </a:schemeClr>
                        </a:solidFill>
                        <a:effectLst/>
                        <a:latin typeface="Times New Roman"/>
                        <a:ea typeface="Times New Roman"/>
                      </a:endParaRPr>
                    </a:p>
                  </a:txBody>
                  <a:tcPr marL="55563" marR="55563" marT="0" marB="0" anchor="b"/>
                </a:tc>
              </a:tr>
              <a:tr h="321469">
                <a:tc>
                  <a:txBody>
                    <a:bodyPr/>
                    <a:lstStyle/>
                    <a:p>
                      <a:pPr algn="ctr" fontAlgn="auto" hangingPunct="1">
                        <a:spcAft>
                          <a:spcPts val="0"/>
                        </a:spcAft>
                      </a:pPr>
                      <a:r>
                        <a:rPr lang="cs-CZ" sz="2000" b="1" kern="0" dirty="0" err="1" smtClean="0">
                          <a:effectLst/>
                          <a:latin typeface="+mn-lt"/>
                          <a:ea typeface="+mn-ea"/>
                        </a:rPr>
                        <a:t>buy</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a:effectLst/>
                        </a:rPr>
                        <a:t>bought</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err="1" smtClean="0">
                          <a:effectLst/>
                        </a:rPr>
                        <a:t>threw</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err="1" smtClean="0">
                          <a:effectLst/>
                        </a:rPr>
                        <a:t>bring</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err="1" smtClean="0">
                          <a:effectLst/>
                        </a:rPr>
                        <a:t>told</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err="1" smtClean="0">
                          <a:effectLst/>
                        </a:rPr>
                        <a:t>smell</a:t>
                      </a:r>
                      <a:r>
                        <a:rPr lang="cs-CZ" sz="2000" b="1" kern="0" dirty="0" smtClean="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made</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come</a:t>
                      </a: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was</a:t>
                      </a:r>
                      <a:r>
                        <a:rPr lang="cs-CZ" sz="2000" b="1" kern="0" dirty="0" smtClean="0">
                          <a:effectLst/>
                        </a:rPr>
                        <a:t>/</a:t>
                      </a:r>
                      <a:r>
                        <a:rPr lang="cs-CZ" sz="2000" b="1" kern="0" dirty="0" err="1" smtClean="0">
                          <a:effectLst/>
                        </a:rPr>
                        <a:t>were</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felt</a:t>
                      </a: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a:effectLst/>
                        </a:rPr>
                        <a:t> </a:t>
                      </a:r>
                      <a:r>
                        <a:rPr lang="cs-CZ" sz="2000" b="1" kern="0" dirty="0" err="1" smtClean="0">
                          <a:effectLst/>
                        </a:rPr>
                        <a:t>give</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bit</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taken</a:t>
                      </a: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err="1" smtClean="0">
                          <a:effectLst/>
                        </a:rPr>
                        <a:t>break</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stood</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put</a:t>
                      </a: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err="1" smtClean="0">
                          <a:effectLst/>
                        </a:rPr>
                        <a:t>fly</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swum</a:t>
                      </a: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held</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err="1" smtClean="0">
                          <a:effectLst/>
                        </a:rPr>
                        <a:t>wear</a:t>
                      </a: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20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2000" b="1" kern="50" dirty="0">
                        <a:effectLst/>
                        <a:latin typeface="Times New Roman"/>
                        <a:ea typeface="Times New Roman"/>
                      </a:endParaRPr>
                    </a:p>
                  </a:txBody>
                  <a:tcPr marL="55563" marR="55563" marT="0" marB="0" anchor="ctr"/>
                </a:tc>
              </a:tr>
            </a:tbl>
          </a:graphicData>
        </a:graphic>
      </p:graphicFrame>
      <p:sp>
        <p:nvSpPr>
          <p:cNvPr id="3" name="Rectangle 1"/>
          <p:cNvSpPr>
            <a:spLocks noChangeArrowheads="1"/>
          </p:cNvSpPr>
          <p:nvPr/>
        </p:nvSpPr>
        <p:spPr bwMode="auto">
          <a:xfrm>
            <a:off x="2230438"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15462265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73611413"/>
              </p:ext>
            </p:extLst>
          </p:nvPr>
        </p:nvGraphicFramePr>
        <p:xfrm>
          <a:off x="1002376" y="0"/>
          <a:ext cx="7098016" cy="6858004"/>
        </p:xfrm>
        <a:graphic>
          <a:graphicData uri="http://schemas.openxmlformats.org/drawingml/2006/table">
            <a:tbl>
              <a:tblPr firstRow="1" firstCol="1" bandRow="1">
                <a:tableStyleId>{69C7853C-536D-4A76-A0AE-DD22124D55A5}</a:tableStyleId>
              </a:tblPr>
              <a:tblGrid>
                <a:gridCol w="2366479"/>
                <a:gridCol w="2514118"/>
                <a:gridCol w="2217419"/>
              </a:tblGrid>
              <a:tr h="428624">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PRESENT/INFINITIVE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PAST </a:t>
                      </a:r>
                      <a:r>
                        <a:rPr lang="cs-CZ" sz="1600" kern="0" dirty="0">
                          <a:solidFill>
                            <a:schemeClr val="accent2">
                              <a:lumMod val="50000"/>
                            </a:schemeClr>
                          </a:solidFill>
                          <a:effectLst/>
                        </a:rPr>
                        <a:t>SIMPLE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a:effectLst/>
                        </a:rPr>
                        <a:t> </a:t>
                      </a:r>
                      <a:r>
                        <a:rPr lang="cs-CZ" sz="1600" kern="0" dirty="0" smtClean="0">
                          <a:effectLst/>
                        </a:rPr>
                        <a:t>     </a:t>
                      </a:r>
                      <a:r>
                        <a:rPr lang="cs-CZ" sz="1600" kern="0" dirty="0" smtClean="0">
                          <a:solidFill>
                            <a:schemeClr val="accent2">
                              <a:lumMod val="50000"/>
                            </a:schemeClr>
                          </a:solidFill>
                          <a:effectLst/>
                        </a:rPr>
                        <a:t>PAST</a:t>
                      </a:r>
                      <a:r>
                        <a:rPr lang="cs-CZ" sz="1600" kern="0" baseline="0" dirty="0" smtClean="0">
                          <a:solidFill>
                            <a:schemeClr val="accent2">
                              <a:lumMod val="50000"/>
                            </a:schemeClr>
                          </a:solidFill>
                          <a:effectLst/>
                        </a:rPr>
                        <a:t> </a:t>
                      </a:r>
                      <a:r>
                        <a:rPr lang="cs-CZ" sz="1600" kern="0" dirty="0" smtClean="0">
                          <a:solidFill>
                            <a:schemeClr val="accent2">
                              <a:lumMod val="50000"/>
                            </a:schemeClr>
                          </a:solidFill>
                          <a:effectLst/>
                        </a:rPr>
                        <a:t>PARTICIPLE</a:t>
                      </a:r>
                      <a:endParaRPr lang="cs-CZ" sz="1600" kern="50" dirty="0">
                        <a:solidFill>
                          <a:schemeClr val="accent2">
                            <a:lumMod val="50000"/>
                          </a:schemeClr>
                        </a:solidFill>
                        <a:effectLst/>
                        <a:latin typeface="Times New Roman"/>
                        <a:ea typeface="Times New Roman"/>
                      </a:endParaRPr>
                    </a:p>
                  </a:txBody>
                  <a:tcPr marL="55563" marR="55563" marT="0" marB="0" anchor="b"/>
                </a:tc>
              </a:tr>
              <a:tr h="321469">
                <a:tc>
                  <a:txBody>
                    <a:bodyPr/>
                    <a:lstStyle/>
                    <a:p>
                      <a:pPr algn="ctr" fontAlgn="auto" hangingPunct="1">
                        <a:spcAft>
                          <a:spcPts val="0"/>
                        </a:spcAft>
                      </a:pPr>
                      <a:r>
                        <a:rPr lang="cs-CZ" sz="2000" kern="50" dirty="0" smtClean="0">
                          <a:effectLst/>
                          <a:latin typeface="Times New Roman"/>
                          <a:ea typeface="Times New Roman"/>
                        </a:rPr>
                        <a:t>do</a:t>
                      </a:r>
                      <a:endParaRPr lang="cs-CZ" sz="20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smtClean="0">
                          <a:effectLst/>
                        </a:rPr>
                        <a:t>sold</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16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a:effectLst/>
                        </a:rPr>
                        <a:t> </a:t>
                      </a:r>
                      <a:endParaRPr lang="cs-CZ" sz="16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stolen</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a:effectLst/>
                        </a:rPr>
                        <a:t> </a:t>
                      </a:r>
                      <a:r>
                        <a:rPr lang="cs-CZ" sz="2000" b="1" kern="0" dirty="0" err="1" smtClean="0">
                          <a:effectLst/>
                        </a:rPr>
                        <a:t>catch</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a:effectLst/>
                        </a:rPr>
                        <a:t> </a:t>
                      </a:r>
                      <a:endParaRPr lang="cs-CZ" sz="1600" b="1"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sang</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b="1" kern="0" dirty="0" smtClean="0">
                          <a:effectLst/>
                        </a:rPr>
                        <a:t>go</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taught</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wrote</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smtClean="0">
                          <a:effectLst/>
                        </a:rPr>
                        <a:t>drive</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eaten</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fought</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cut</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err="1" smtClean="0">
                          <a:effectLst/>
                        </a:rPr>
                        <a:t>begun</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spoke</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know</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woken</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smtClean="0">
                          <a:effectLst/>
                        </a:rPr>
                        <a:t>set</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fell</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r>
                        <a:rPr lang="cs-CZ" sz="2000" b="1" kern="0" dirty="0" err="1" smtClean="0">
                          <a:effectLst/>
                        </a:rPr>
                        <a:t>drunk</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bl>
          </a:graphicData>
        </a:graphic>
      </p:graphicFrame>
      <p:sp>
        <p:nvSpPr>
          <p:cNvPr id="3" name="Rectangle 1"/>
          <p:cNvSpPr>
            <a:spLocks noChangeArrowheads="1"/>
          </p:cNvSpPr>
          <p:nvPr/>
        </p:nvSpPr>
        <p:spPr bwMode="auto">
          <a:xfrm>
            <a:off x="2230438"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63809341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136767037"/>
              </p:ext>
            </p:extLst>
          </p:nvPr>
        </p:nvGraphicFramePr>
        <p:xfrm>
          <a:off x="1002376" y="0"/>
          <a:ext cx="7098016" cy="6858004"/>
        </p:xfrm>
        <a:graphic>
          <a:graphicData uri="http://schemas.openxmlformats.org/drawingml/2006/table">
            <a:tbl>
              <a:tblPr firstRow="1" firstCol="1" bandRow="1">
                <a:tableStyleId>{69C7853C-536D-4A76-A0AE-DD22124D55A5}</a:tableStyleId>
              </a:tblPr>
              <a:tblGrid>
                <a:gridCol w="2366479"/>
                <a:gridCol w="2514118"/>
                <a:gridCol w="2217419"/>
              </a:tblGrid>
              <a:tr h="428624">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PRESENT/INFINITIVE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PAST </a:t>
                      </a:r>
                      <a:r>
                        <a:rPr lang="cs-CZ" sz="1600" kern="0" dirty="0">
                          <a:solidFill>
                            <a:schemeClr val="accent2">
                              <a:lumMod val="50000"/>
                            </a:schemeClr>
                          </a:solidFill>
                          <a:effectLst/>
                        </a:rPr>
                        <a:t>SIMPLE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a:effectLst/>
                        </a:rPr>
                        <a:t> </a:t>
                      </a:r>
                      <a:r>
                        <a:rPr lang="cs-CZ" sz="1600" kern="0" dirty="0" smtClean="0">
                          <a:effectLst/>
                        </a:rPr>
                        <a:t>     </a:t>
                      </a:r>
                      <a:r>
                        <a:rPr lang="cs-CZ" sz="1600" kern="0" dirty="0" smtClean="0">
                          <a:solidFill>
                            <a:schemeClr val="accent2">
                              <a:lumMod val="50000"/>
                            </a:schemeClr>
                          </a:solidFill>
                          <a:effectLst/>
                        </a:rPr>
                        <a:t>PAST</a:t>
                      </a:r>
                      <a:r>
                        <a:rPr lang="cs-CZ" sz="1600" kern="0" baseline="0" dirty="0" smtClean="0">
                          <a:solidFill>
                            <a:schemeClr val="accent2">
                              <a:lumMod val="50000"/>
                            </a:schemeClr>
                          </a:solidFill>
                          <a:effectLst/>
                        </a:rPr>
                        <a:t> </a:t>
                      </a:r>
                      <a:r>
                        <a:rPr lang="cs-CZ" sz="1600" kern="0" dirty="0" smtClean="0">
                          <a:solidFill>
                            <a:schemeClr val="accent2">
                              <a:lumMod val="50000"/>
                            </a:schemeClr>
                          </a:solidFill>
                          <a:effectLst/>
                        </a:rPr>
                        <a:t>PARTICIPLE</a:t>
                      </a:r>
                      <a:endParaRPr lang="cs-CZ" sz="1600" kern="50" dirty="0">
                        <a:solidFill>
                          <a:schemeClr val="accent2">
                            <a:lumMod val="50000"/>
                          </a:schemeClr>
                        </a:solidFill>
                        <a:effectLst/>
                        <a:latin typeface="Times New Roman"/>
                        <a:ea typeface="Times New Roman"/>
                      </a:endParaRPr>
                    </a:p>
                  </a:txBody>
                  <a:tcPr marL="55563" marR="55563" marT="0" marB="0" anchor="b"/>
                </a:tc>
              </a:tr>
              <a:tr h="321469">
                <a:tc>
                  <a:txBody>
                    <a:bodyPr/>
                    <a:lstStyle/>
                    <a:p>
                      <a:pPr algn="ctr" fontAlgn="auto" hangingPunct="1">
                        <a:spcAft>
                          <a:spcPts val="0"/>
                        </a:spcAft>
                      </a:pPr>
                      <a:r>
                        <a:rPr lang="cs-CZ" sz="2000" kern="50" dirty="0" smtClean="0">
                          <a:effectLst/>
                          <a:latin typeface="Times New Roman"/>
                          <a:ea typeface="Times New Roman"/>
                        </a:rPr>
                        <a:t>ring</a:t>
                      </a:r>
                      <a:endParaRPr lang="cs-CZ" sz="20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smtClean="0">
                          <a:effectLst/>
                        </a:rPr>
                        <a:t>fit</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stuck</a:t>
                      </a:r>
                      <a:r>
                        <a:rPr lang="cs-CZ" sz="2000" b="1" kern="0" dirty="0" smtClean="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smtClean="0">
                          <a:effectLst/>
                        </a:rPr>
                        <a:t>hurt</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blown</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cost</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err="1" smtClean="0">
                          <a:effectLst/>
                        </a:rPr>
                        <a:t>get</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lost</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said</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err="1" smtClean="0">
                          <a:effectLst/>
                        </a:rPr>
                        <a:t>sweep</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understood</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rode</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dig</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learnt</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err="1" smtClean="0">
                          <a:effectLst/>
                        </a:rPr>
                        <a:t>spend</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err="1" smtClean="0">
                          <a:effectLst/>
                        </a:rPr>
                        <a:t>lain</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built</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draw</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err="1" smtClean="0">
                          <a:effectLst/>
                        </a:rPr>
                        <a:t>sent</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bl>
          </a:graphicData>
        </a:graphic>
      </p:graphicFrame>
      <p:sp>
        <p:nvSpPr>
          <p:cNvPr id="3" name="Rectangle 1"/>
          <p:cNvSpPr>
            <a:spLocks noChangeArrowheads="1"/>
          </p:cNvSpPr>
          <p:nvPr/>
        </p:nvSpPr>
        <p:spPr bwMode="auto">
          <a:xfrm>
            <a:off x="2230438"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6407982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626082117"/>
              </p:ext>
            </p:extLst>
          </p:nvPr>
        </p:nvGraphicFramePr>
        <p:xfrm>
          <a:off x="1002376" y="0"/>
          <a:ext cx="7098016" cy="6858004"/>
        </p:xfrm>
        <a:graphic>
          <a:graphicData uri="http://schemas.openxmlformats.org/drawingml/2006/table">
            <a:tbl>
              <a:tblPr firstRow="1" firstCol="1" bandRow="1">
                <a:tableStyleId>{69C7853C-536D-4A76-A0AE-DD22124D55A5}</a:tableStyleId>
              </a:tblPr>
              <a:tblGrid>
                <a:gridCol w="2366479"/>
                <a:gridCol w="2514118"/>
                <a:gridCol w="2217419"/>
              </a:tblGrid>
              <a:tr h="428624">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PRESENT/INFINITIVE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PAST </a:t>
                      </a:r>
                      <a:r>
                        <a:rPr lang="cs-CZ" sz="1600" kern="0" dirty="0">
                          <a:solidFill>
                            <a:schemeClr val="accent2">
                              <a:lumMod val="50000"/>
                            </a:schemeClr>
                          </a:solidFill>
                          <a:effectLst/>
                        </a:rPr>
                        <a:t>SIMPLE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a:effectLst/>
                        </a:rPr>
                        <a:t> </a:t>
                      </a:r>
                      <a:r>
                        <a:rPr lang="cs-CZ" sz="1600" kern="0" dirty="0" smtClean="0">
                          <a:effectLst/>
                        </a:rPr>
                        <a:t>     </a:t>
                      </a:r>
                      <a:r>
                        <a:rPr lang="cs-CZ" sz="1600" kern="0" dirty="0" smtClean="0">
                          <a:solidFill>
                            <a:schemeClr val="accent2">
                              <a:lumMod val="50000"/>
                            </a:schemeClr>
                          </a:solidFill>
                          <a:effectLst/>
                        </a:rPr>
                        <a:t>PAST</a:t>
                      </a:r>
                      <a:r>
                        <a:rPr lang="cs-CZ" sz="1600" kern="0" baseline="0" dirty="0" smtClean="0">
                          <a:solidFill>
                            <a:schemeClr val="accent2">
                              <a:lumMod val="50000"/>
                            </a:schemeClr>
                          </a:solidFill>
                          <a:effectLst/>
                        </a:rPr>
                        <a:t> </a:t>
                      </a:r>
                      <a:r>
                        <a:rPr lang="cs-CZ" sz="1600" kern="0" dirty="0" smtClean="0">
                          <a:solidFill>
                            <a:schemeClr val="accent2">
                              <a:lumMod val="50000"/>
                            </a:schemeClr>
                          </a:solidFill>
                          <a:effectLst/>
                        </a:rPr>
                        <a:t>PARTICIPLE</a:t>
                      </a:r>
                      <a:endParaRPr lang="cs-CZ" sz="1600" kern="50" dirty="0">
                        <a:solidFill>
                          <a:schemeClr val="accent2">
                            <a:lumMod val="50000"/>
                          </a:schemeClr>
                        </a:solidFill>
                        <a:effectLst/>
                        <a:latin typeface="Times New Roman"/>
                        <a:ea typeface="Times New Roman"/>
                      </a:endParaRPr>
                    </a:p>
                  </a:txBody>
                  <a:tcPr marL="55563" marR="55563" marT="0" marB="0" anchor="b"/>
                </a:tc>
              </a:tr>
              <a:tr h="321469">
                <a:tc>
                  <a:txBody>
                    <a:bodyPr/>
                    <a:lstStyle/>
                    <a:p>
                      <a:pPr algn="ctr" fontAlgn="auto" hangingPunct="1">
                        <a:spcAft>
                          <a:spcPts val="0"/>
                        </a:spcAft>
                      </a:pPr>
                      <a:r>
                        <a:rPr lang="cs-CZ" sz="2000" kern="50" dirty="0" err="1" smtClean="0">
                          <a:effectLst/>
                          <a:latin typeface="Times New Roman"/>
                          <a:ea typeface="Times New Roman"/>
                        </a:rPr>
                        <a:t>think</a:t>
                      </a:r>
                      <a:endParaRPr lang="cs-CZ" sz="20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a:effectLst/>
                        </a:rPr>
                        <a:t> </a:t>
                      </a:r>
                      <a:r>
                        <a:rPr lang="cs-CZ" sz="2000" b="1" kern="0" dirty="0" err="1" smtClean="0">
                          <a:effectLst/>
                        </a:rPr>
                        <a:t>won</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spelt</a:t>
                      </a:r>
                      <a:r>
                        <a:rPr lang="cs-CZ" sz="2000" kern="0" dirty="0" smtClean="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err="1" smtClean="0">
                          <a:effectLst/>
                        </a:rPr>
                        <a:t>mean</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r>
                        <a:rPr lang="cs-CZ" sz="2000" b="1" kern="0" dirty="0" err="1" smtClean="0">
                          <a:effectLst/>
                        </a:rPr>
                        <a:t>found</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err="1" smtClean="0">
                          <a:effectLst/>
                        </a:rPr>
                        <a:t>leave</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had</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sat</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tear</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shot</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pay</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kept</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hid</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become</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hit</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sank</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err="1" smtClean="0">
                          <a:effectLst/>
                        </a:rPr>
                        <a:t>hear</a:t>
                      </a: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showed</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grown</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bl>
          </a:graphicData>
        </a:graphic>
      </p:graphicFrame>
    </p:spTree>
    <p:extLst>
      <p:ext uri="{BB962C8B-B14F-4D97-AF65-F5344CB8AC3E}">
        <p14:creationId xmlns:p14="http://schemas.microsoft.com/office/powerpoint/2010/main" val="25941641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734648969"/>
              </p:ext>
            </p:extLst>
          </p:nvPr>
        </p:nvGraphicFramePr>
        <p:xfrm>
          <a:off x="1002376" y="0"/>
          <a:ext cx="7098016" cy="6858004"/>
        </p:xfrm>
        <a:graphic>
          <a:graphicData uri="http://schemas.openxmlformats.org/drawingml/2006/table">
            <a:tbl>
              <a:tblPr firstRow="1" firstCol="1" bandRow="1">
                <a:tableStyleId>{69C7853C-536D-4A76-A0AE-DD22124D55A5}</a:tableStyleId>
              </a:tblPr>
              <a:tblGrid>
                <a:gridCol w="2366479"/>
                <a:gridCol w="2514118"/>
                <a:gridCol w="2217419"/>
              </a:tblGrid>
              <a:tr h="428624">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PRESENT/INFINITIVE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smtClean="0">
                          <a:effectLst/>
                        </a:rPr>
                        <a:t>             </a:t>
                      </a:r>
                      <a:r>
                        <a:rPr lang="cs-CZ" sz="1600" kern="0" dirty="0" smtClean="0">
                          <a:solidFill>
                            <a:schemeClr val="accent2">
                              <a:lumMod val="50000"/>
                            </a:schemeClr>
                          </a:solidFill>
                          <a:effectLst/>
                        </a:rPr>
                        <a:t>PAST </a:t>
                      </a:r>
                      <a:r>
                        <a:rPr lang="cs-CZ" sz="1600" kern="0" dirty="0">
                          <a:solidFill>
                            <a:schemeClr val="accent2">
                              <a:lumMod val="50000"/>
                            </a:schemeClr>
                          </a:solidFill>
                          <a:effectLst/>
                        </a:rPr>
                        <a:t>SIMPLE</a:t>
                      </a:r>
                      <a:endParaRPr lang="cs-CZ" sz="1600" kern="50" dirty="0">
                        <a:solidFill>
                          <a:schemeClr val="accent2">
                            <a:lumMod val="50000"/>
                          </a:schemeClr>
                        </a:solidFill>
                        <a:effectLst/>
                        <a:latin typeface="Times New Roman"/>
                        <a:ea typeface="Times New Roman"/>
                      </a:endParaRPr>
                    </a:p>
                  </a:txBody>
                  <a:tcPr marL="55563" marR="55563" marT="0" marB="0" anchor="b"/>
                </a:tc>
                <a:tc>
                  <a:txBody>
                    <a:bodyPr/>
                    <a:lstStyle/>
                    <a:p>
                      <a:pPr fontAlgn="auto" hangingPunct="1">
                        <a:spcAft>
                          <a:spcPts val="0"/>
                        </a:spcAft>
                      </a:pPr>
                      <a:r>
                        <a:rPr lang="cs-CZ" sz="1600" kern="0" dirty="0">
                          <a:effectLst/>
                        </a:rPr>
                        <a:t> </a:t>
                      </a:r>
                      <a:r>
                        <a:rPr lang="cs-CZ" sz="1600" kern="0" dirty="0" smtClean="0">
                          <a:effectLst/>
                        </a:rPr>
                        <a:t>     </a:t>
                      </a:r>
                      <a:r>
                        <a:rPr lang="cs-CZ" sz="1600" kern="0" dirty="0" smtClean="0">
                          <a:solidFill>
                            <a:schemeClr val="accent2">
                              <a:lumMod val="50000"/>
                            </a:schemeClr>
                          </a:solidFill>
                          <a:effectLst/>
                        </a:rPr>
                        <a:t>PAST</a:t>
                      </a:r>
                      <a:r>
                        <a:rPr lang="cs-CZ" sz="1600" kern="0" baseline="0" dirty="0" smtClean="0">
                          <a:solidFill>
                            <a:schemeClr val="accent2">
                              <a:lumMod val="50000"/>
                            </a:schemeClr>
                          </a:solidFill>
                          <a:effectLst/>
                        </a:rPr>
                        <a:t> </a:t>
                      </a:r>
                      <a:r>
                        <a:rPr lang="cs-CZ" sz="1600" kern="0" dirty="0" smtClean="0">
                          <a:solidFill>
                            <a:schemeClr val="accent2">
                              <a:lumMod val="50000"/>
                            </a:schemeClr>
                          </a:solidFill>
                          <a:effectLst/>
                        </a:rPr>
                        <a:t>PARTICIPLE</a:t>
                      </a:r>
                      <a:endParaRPr lang="cs-CZ" sz="1600" kern="50" dirty="0">
                        <a:solidFill>
                          <a:schemeClr val="accent2">
                            <a:lumMod val="50000"/>
                          </a:schemeClr>
                        </a:solidFill>
                        <a:effectLst/>
                        <a:latin typeface="Times New Roman"/>
                        <a:ea typeface="Times New Roman"/>
                      </a:endParaRPr>
                    </a:p>
                  </a:txBody>
                  <a:tcPr marL="55563" marR="55563" marT="0" marB="0" anchor="b"/>
                </a:tc>
              </a:tr>
              <a:tr h="321469">
                <a:tc>
                  <a:txBody>
                    <a:bodyPr/>
                    <a:lstStyle/>
                    <a:p>
                      <a:pPr algn="ctr" fontAlgn="auto" hangingPunct="1">
                        <a:spcAft>
                          <a:spcPts val="0"/>
                        </a:spcAft>
                      </a:pPr>
                      <a:r>
                        <a:rPr lang="cs-CZ" sz="2000" kern="50" dirty="0" err="1" smtClean="0">
                          <a:effectLst/>
                          <a:latin typeface="Times New Roman"/>
                          <a:ea typeface="Times New Roman"/>
                        </a:rPr>
                        <a:t>send</a:t>
                      </a:r>
                      <a:endParaRPr lang="cs-CZ" sz="20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shone</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smtClean="0">
                          <a:effectLst/>
                        </a:rPr>
                        <a:t>ran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r>
                        <a:rPr lang="cs-CZ" sz="2000" kern="0" dirty="0" err="1" smtClean="0">
                          <a:effectLst/>
                        </a:rPr>
                        <a:t>read</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seen</a:t>
                      </a:r>
                      <a:r>
                        <a:rPr lang="cs-CZ" sz="2000" b="1" kern="0" dirty="0">
                          <a:effectLst/>
                        </a:rPr>
                        <a:t> </a:t>
                      </a:r>
                      <a:endParaRPr lang="cs-CZ" sz="1600" b="1"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b="1" kern="0" dirty="0" err="1" smtClean="0">
                          <a:effectLst/>
                        </a:rPr>
                        <a:t>burnt</a:t>
                      </a:r>
                      <a:r>
                        <a:rPr lang="cs-CZ" sz="2000" b="1" kern="0" dirty="0">
                          <a:effectLst/>
                        </a:rPr>
                        <a:t> </a:t>
                      </a:r>
                      <a:endParaRPr lang="cs-CZ" sz="1600" b="1"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r>
              <a:tr h="321469">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a:effectLst/>
                        </a:rPr>
                        <a:t> </a:t>
                      </a:r>
                      <a:endParaRPr lang="cs-CZ" sz="1600" kern="50">
                        <a:effectLst/>
                        <a:latin typeface="Times New Roman"/>
                        <a:ea typeface="Times New Roman"/>
                      </a:endParaRPr>
                    </a:p>
                  </a:txBody>
                  <a:tcPr marL="55563" marR="55563" marT="0" marB="0" anchor="ctr"/>
                </a:tc>
                <a:tc>
                  <a:txBody>
                    <a:bodyPr/>
                    <a:lstStyle/>
                    <a:p>
                      <a:pPr algn="ctr" fontAlgn="auto" hangingPunct="1">
                        <a:spcAft>
                          <a:spcPts val="0"/>
                        </a:spcAft>
                      </a:pPr>
                      <a:r>
                        <a:rPr lang="cs-CZ" sz="2000" kern="0" dirty="0">
                          <a:effectLst/>
                        </a:rPr>
                        <a:t> </a:t>
                      </a:r>
                      <a:endParaRPr lang="cs-CZ" sz="1600" kern="50" dirty="0">
                        <a:effectLst/>
                        <a:latin typeface="Times New Roman"/>
                        <a:ea typeface="Times New Roman"/>
                      </a:endParaRPr>
                    </a:p>
                  </a:txBody>
                  <a:tcPr marL="55563" marR="55563" marT="0" marB="0" anchor="ctr"/>
                </a:tc>
              </a:tr>
            </a:tbl>
          </a:graphicData>
        </a:graphic>
      </p:graphicFrame>
    </p:spTree>
    <p:extLst>
      <p:ext uri="{BB962C8B-B14F-4D97-AF65-F5344CB8AC3E}">
        <p14:creationId xmlns:p14="http://schemas.microsoft.com/office/powerpoint/2010/main" val="14550653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187624" y="908720"/>
            <a:ext cx="6912768" cy="646331"/>
          </a:xfrm>
          <a:prstGeom prst="rect">
            <a:avLst/>
          </a:prstGeom>
          <a:noFill/>
        </p:spPr>
        <p:txBody>
          <a:bodyPr wrap="square" rtlCol="0">
            <a:spAutoFit/>
          </a:bodyPr>
          <a:lstStyle/>
          <a:p>
            <a:r>
              <a:rPr lang="cs-CZ" dirty="0" smtClean="0"/>
              <a:t>Použité zdroje:  vlastní</a:t>
            </a:r>
          </a:p>
          <a:p>
            <a:endParaRPr lang="cs-CZ" dirty="0"/>
          </a:p>
        </p:txBody>
      </p:sp>
    </p:spTree>
    <p:extLst>
      <p:ext uri="{BB962C8B-B14F-4D97-AF65-F5344CB8AC3E}">
        <p14:creationId xmlns:p14="http://schemas.microsoft.com/office/powerpoint/2010/main" val="887361082"/>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140</TotalTime>
  <Words>337</Words>
  <Application>Microsoft Office PowerPoint</Application>
  <PresentationFormat>Předvádění na obrazovce (4:3)</PresentationFormat>
  <Paragraphs>334</Paragraphs>
  <Slides>9</Slides>
  <Notes>2</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Prezentace aplikace PowerPoint</vt:lpstr>
      <vt:lpstr>IRREGULAR VERBS  Running dictation</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Lenka</dc:creator>
  <cp:lastModifiedBy>Lenka</cp:lastModifiedBy>
  <cp:revision>29</cp:revision>
  <dcterms:created xsi:type="dcterms:W3CDTF">2011-12-03T21:39:39Z</dcterms:created>
  <dcterms:modified xsi:type="dcterms:W3CDTF">2012-02-12T16:25:14Z</dcterms:modified>
</cp:coreProperties>
</file>