
<file path=[Content_Types].xml><?xml version="1.0" encoding="utf-8"?>
<Types xmlns="http://schemas.openxmlformats.org/package/2006/content-types">
  <Default Extension="bin" ContentType="application/vnd.ms-office.activeX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activeX/activeX1.xml" ContentType="application/vnd.ms-office.activeX+xml"/>
  <Override PartName="/ppt/activeX/activeX2.xml" ContentType="application/vnd.ms-office.activeX+xml"/>
  <Override PartName="/ppt/activeX/activeX3.xml" ContentType="application/vnd.ms-office.activeX+xml"/>
  <Override PartName="/ppt/activeX/activeX4.xml" ContentType="application/vnd.ms-office.activeX+xml"/>
  <Override PartName="/ppt/activeX/activeX5.xml" ContentType="application/vnd.ms-office.activeX+xml"/>
  <Override PartName="/ppt/activeX/activeX6.xml" ContentType="application/vnd.ms-office.activeX+xml"/>
  <Override PartName="/ppt/activeX/activeX7.xml" ContentType="application/vnd.ms-office.activeX+xml"/>
  <Override PartName="/ppt/activeX/activeX8.xml" ContentType="application/vnd.ms-office.activeX+xml"/>
  <Override PartName="/ppt/activeX/activeX9.xml" ContentType="application/vnd.ms-office.activeX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notesMasterIdLst>
    <p:notesMasterId r:id="rId10"/>
  </p:notesMasterIdLst>
  <p:sldIdLst>
    <p:sldId id="265" r:id="rId2"/>
    <p:sldId id="266" r:id="rId3"/>
    <p:sldId id="256" r:id="rId4"/>
    <p:sldId id="261" r:id="rId5"/>
    <p:sldId id="263" r:id="rId6"/>
    <p:sldId id="260" r:id="rId7"/>
    <p:sldId id="264" r:id="rId8"/>
    <p:sldId id="26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activeX/_rels/activeX1.xml.rels><?xml version="1.0" encoding="UTF-8" standalone="yes"?>
<Relationships xmlns="http://schemas.openxmlformats.org/package/2006/relationships"><Relationship Id="rId1" Type="http://schemas.microsoft.com/office/2006/relationships/activeXControlBinary" Target="activeX1.bin"/></Relationships>
</file>

<file path=ppt/activeX/_rels/activeX2.xml.rels><?xml version="1.0" encoding="UTF-8" standalone="yes"?>
<Relationships xmlns="http://schemas.openxmlformats.org/package/2006/relationships"><Relationship Id="rId1" Type="http://schemas.microsoft.com/office/2006/relationships/activeXControlBinary" Target="activeX2.bin"/></Relationships>
</file>

<file path=ppt/activeX/_rels/activeX3.xml.rels><?xml version="1.0" encoding="UTF-8" standalone="yes"?>
<Relationships xmlns="http://schemas.openxmlformats.org/package/2006/relationships"><Relationship Id="rId1" Type="http://schemas.microsoft.com/office/2006/relationships/activeXControlBinary" Target="activeX3.bin"/></Relationships>
</file>

<file path=ppt/activeX/_rels/activeX4.xml.rels><?xml version="1.0" encoding="UTF-8" standalone="yes"?>
<Relationships xmlns="http://schemas.openxmlformats.org/package/2006/relationships"><Relationship Id="rId1" Type="http://schemas.microsoft.com/office/2006/relationships/activeXControlBinary" Target="activeX4.bin"/></Relationships>
</file>

<file path=ppt/activeX/_rels/activeX5.xml.rels><?xml version="1.0" encoding="UTF-8" standalone="yes"?>
<Relationships xmlns="http://schemas.openxmlformats.org/package/2006/relationships"><Relationship Id="rId1" Type="http://schemas.microsoft.com/office/2006/relationships/activeXControlBinary" Target="activeX5.bin"/></Relationships>
</file>

<file path=ppt/activeX/_rels/activeX6.xml.rels><?xml version="1.0" encoding="UTF-8" standalone="yes"?>
<Relationships xmlns="http://schemas.openxmlformats.org/package/2006/relationships"><Relationship Id="rId1" Type="http://schemas.microsoft.com/office/2006/relationships/activeXControlBinary" Target="activeX6.bin"/></Relationships>
</file>

<file path=ppt/activeX/_rels/activeX7.xml.rels><?xml version="1.0" encoding="UTF-8" standalone="yes"?>
<Relationships xmlns="http://schemas.openxmlformats.org/package/2006/relationships"><Relationship Id="rId1" Type="http://schemas.microsoft.com/office/2006/relationships/activeXControlBinary" Target="activeX7.bin"/></Relationships>
</file>

<file path=ppt/activeX/_rels/activeX8.xml.rels><?xml version="1.0" encoding="UTF-8" standalone="yes"?>
<Relationships xmlns="http://schemas.openxmlformats.org/package/2006/relationships"><Relationship Id="rId1" Type="http://schemas.microsoft.com/office/2006/relationships/activeXControlBinary" Target="activeX8.bin"/></Relationships>
</file>

<file path=ppt/activeX/_rels/activeX9.xml.rels><?xml version="1.0" encoding="UTF-8" standalone="yes"?>
<Relationships xmlns="http://schemas.openxmlformats.org/package/2006/relationships"><Relationship Id="rId1" Type="http://schemas.microsoft.com/office/2006/relationships/activeXControlBinary" Target="activeX9.bin"/></Relationships>
</file>

<file path=ppt/activeX/activeX1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2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3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4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5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6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7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8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activeX/activeX9.xml><?xml version="1.0" encoding="utf-8"?>
<ax:ocx xmlns:ax="http://schemas.microsoft.com/office/2006/activeX" xmlns:r="http://schemas.openxmlformats.org/officeDocument/2006/relationships" ax:classid="{5512D122-5CC6-11CF-8D67-00AA00BDCE1D}" ax:persistence="persistStream" r:id="rId1"/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1600" dirty="0" smtClean="0"/>
            <a:t>NÁZEV: VY_32_INOVACE_3.2.2.2 O 12</a:t>
          </a:r>
          <a:endParaRPr lang="cs-CZ" sz="16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1600" dirty="0" smtClean="0"/>
            <a:t>NÁZEV ŠKOLY: Základní škola Strančice, okres Praha - východ</a:t>
          </a:r>
          <a:endParaRPr lang="cs-CZ" sz="16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1600" dirty="0" smtClean="0"/>
            <a:t>AUTOR: Mgr. Lenka Kulhavá</a:t>
          </a:r>
          <a:endParaRPr lang="cs-CZ" sz="16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1600" dirty="0" smtClean="0"/>
            <a:t>TEMA: ANGLIČTINA</a:t>
          </a:r>
          <a:endParaRPr lang="cs-CZ" sz="16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1600" dirty="0" smtClean="0"/>
            <a:t>ČÍSLO PROJEKTU: </a:t>
          </a:r>
          <a:endParaRPr lang="cs-CZ" sz="16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 custLinFactNeighborX="-765" custLinFactNeighborY="131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 custLinFactNeighborX="-765" custLinFactNeighborY="-15397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5043190D-A8BC-4388-8FA8-3A7CFA529A0D}" type="presOf" srcId="{D8197B8C-B260-4A16-BDF4-0947B075E274}" destId="{5A5FFA88-C948-4069-8E93-59FA12366E83}" srcOrd="1" destOrd="0" presId="urn:microsoft.com/office/officeart/2005/8/layout/target3"/>
    <dgm:cxn modelId="{E8C15554-11B7-4CB7-98FB-4523C828AD63}" type="presOf" srcId="{D1B46980-6531-4606-95E6-44980827E919}" destId="{6140AFEC-043D-4C43-A2F9-D0F5331DF3A3}" srcOrd="0" destOrd="0" presId="urn:microsoft.com/office/officeart/2005/8/layout/target3"/>
    <dgm:cxn modelId="{524A4413-ADD0-4763-B3F7-A972E0EBE73F}" type="presOf" srcId="{D1D4F407-5343-4D3F-B5B9-D407B03CAEB4}" destId="{AED2198E-93D5-4001-81B4-73124B309672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03EABD67-9541-469C-8E3B-E219156F5FCA}" type="presOf" srcId="{757F3AB3-0718-4624-B441-E567A8F0AB56}" destId="{333A1088-737F-45CB-B68E-254E46348037}" srcOrd="0" destOrd="0" presId="urn:microsoft.com/office/officeart/2005/8/layout/target3"/>
    <dgm:cxn modelId="{22B72FAD-3C0C-4CF7-A3C9-CF42884F03E3}" type="presOf" srcId="{D8197B8C-B260-4A16-BDF4-0947B075E274}" destId="{25B08C86-7E15-44DC-BE7F-FFB55DD49D12}" srcOrd="0" destOrd="0" presId="urn:microsoft.com/office/officeart/2005/8/layout/target3"/>
    <dgm:cxn modelId="{E1F7A58C-22B3-429B-BE96-247358C23B5D}" type="presOf" srcId="{D1B46980-6531-4606-95E6-44980827E919}" destId="{2BE915AB-18AA-4053-B92C-3BFC9ED204BB}" srcOrd="1" destOrd="0" presId="urn:microsoft.com/office/officeart/2005/8/layout/target3"/>
    <dgm:cxn modelId="{C23C6405-27C6-4C40-9345-3DE4A414BB70}" type="presOf" srcId="{4C35D32F-0EAB-4CD7-82EE-45574DC2A586}" destId="{8BEBB6EC-1DAA-4CAC-8A25-BC0FCBD5DBD5}" srcOrd="0" destOrd="0" presId="urn:microsoft.com/office/officeart/2005/8/layout/target3"/>
    <dgm:cxn modelId="{FBF96193-903A-449B-B55D-B8991EC00202}" type="presOf" srcId="{B651F6E3-6281-48DB-9319-2AEAFDAE7572}" destId="{6BB5E863-4638-4E1D-BFDE-399D028AC4ED}" srcOrd="1" destOrd="0" presId="urn:microsoft.com/office/officeart/2005/8/layout/target3"/>
    <dgm:cxn modelId="{C3C6D8C6-F251-4352-8F98-8451C96D3BDF}" type="presOf" srcId="{4C35D32F-0EAB-4CD7-82EE-45574DC2A586}" destId="{890E4F0B-2866-4A3F-A3C7-2A14B1797930}" srcOrd="1" destOrd="0" presId="urn:microsoft.com/office/officeart/2005/8/layout/target3"/>
    <dgm:cxn modelId="{7FEA7A51-9C9E-41C1-BCB5-35381F02C7A3}" type="presOf" srcId="{B651F6E3-6281-48DB-9319-2AEAFDAE7572}" destId="{619D679B-A015-4ECF-8348-D1034C574F40}" srcOrd="0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DC04429B-9027-4CE9-B688-1B0C7D9F626B}" type="presOf" srcId="{D1D4F407-5343-4D3F-B5B9-D407B03CAEB4}" destId="{D005CE8C-CC26-4C3E-AC11-E15060ECD759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0895261E-304B-4584-B510-621E8FD70E0A}" type="presParOf" srcId="{333A1088-737F-45CB-B68E-254E46348037}" destId="{F5ABB229-8D3B-4694-996A-96F23CF14429}" srcOrd="0" destOrd="0" presId="urn:microsoft.com/office/officeart/2005/8/layout/target3"/>
    <dgm:cxn modelId="{CCD92156-6FB1-4B08-AEFC-E8DC276CD811}" type="presParOf" srcId="{333A1088-737F-45CB-B68E-254E46348037}" destId="{F41139FD-01EE-4571-8B17-4FB00FC51163}" srcOrd="1" destOrd="0" presId="urn:microsoft.com/office/officeart/2005/8/layout/target3"/>
    <dgm:cxn modelId="{B3DF312D-97D8-43DA-AE23-C1C4E68AFDEE}" type="presParOf" srcId="{333A1088-737F-45CB-B68E-254E46348037}" destId="{D005CE8C-CC26-4C3E-AC11-E15060ECD759}" srcOrd="2" destOrd="0" presId="urn:microsoft.com/office/officeart/2005/8/layout/target3"/>
    <dgm:cxn modelId="{0F6573D6-66E0-4685-8F13-3DF3F967209C}" type="presParOf" srcId="{333A1088-737F-45CB-B68E-254E46348037}" destId="{2C702D82-9B77-49B7-9568-BB8EB47C3372}" srcOrd="3" destOrd="0" presId="urn:microsoft.com/office/officeart/2005/8/layout/target3"/>
    <dgm:cxn modelId="{11073853-F558-4A7E-8A9A-92C8F31C7513}" type="presParOf" srcId="{333A1088-737F-45CB-B68E-254E46348037}" destId="{A52A0455-90FF-4808-ABD0-F02540D31D5A}" srcOrd="4" destOrd="0" presId="urn:microsoft.com/office/officeart/2005/8/layout/target3"/>
    <dgm:cxn modelId="{E4904E5D-F7D7-4D05-BE02-E96E480CD1F7}" type="presParOf" srcId="{333A1088-737F-45CB-B68E-254E46348037}" destId="{6140AFEC-043D-4C43-A2F9-D0F5331DF3A3}" srcOrd="5" destOrd="0" presId="urn:microsoft.com/office/officeart/2005/8/layout/target3"/>
    <dgm:cxn modelId="{73161E65-F1F2-43B5-B979-498046BBAEDF}" type="presParOf" srcId="{333A1088-737F-45CB-B68E-254E46348037}" destId="{9358AC05-5D7D-4327-9F80-1AD486AEA664}" srcOrd="6" destOrd="0" presId="urn:microsoft.com/office/officeart/2005/8/layout/target3"/>
    <dgm:cxn modelId="{B26419C2-3E4E-4996-B571-70EF0AE68100}" type="presParOf" srcId="{333A1088-737F-45CB-B68E-254E46348037}" destId="{313FC574-E1CD-4FB4-B054-0B805CE0447D}" srcOrd="7" destOrd="0" presId="urn:microsoft.com/office/officeart/2005/8/layout/target3"/>
    <dgm:cxn modelId="{1350E68A-DA7F-45D4-B189-B49B2C2C358E}" type="presParOf" srcId="{333A1088-737F-45CB-B68E-254E46348037}" destId="{619D679B-A015-4ECF-8348-D1034C574F40}" srcOrd="8" destOrd="0" presId="urn:microsoft.com/office/officeart/2005/8/layout/target3"/>
    <dgm:cxn modelId="{65FBB699-B484-401D-B915-3DDCD90CEC52}" type="presParOf" srcId="{333A1088-737F-45CB-B68E-254E46348037}" destId="{322283A8-4A27-4CDA-BAE3-F381106A9174}" srcOrd="9" destOrd="0" presId="urn:microsoft.com/office/officeart/2005/8/layout/target3"/>
    <dgm:cxn modelId="{9EB9359D-55CD-4353-94F6-E1C4AA88ED49}" type="presParOf" srcId="{333A1088-737F-45CB-B68E-254E46348037}" destId="{FFC9F71D-1B4F-4AD9-A4A6-86ADEFC8AF5C}" srcOrd="10" destOrd="0" presId="urn:microsoft.com/office/officeart/2005/8/layout/target3"/>
    <dgm:cxn modelId="{B05A1CD9-E0D2-4BFE-B073-187F0500D739}" type="presParOf" srcId="{333A1088-737F-45CB-B68E-254E46348037}" destId="{25B08C86-7E15-44DC-BE7F-FFB55DD49D12}" srcOrd="11" destOrd="0" presId="urn:microsoft.com/office/officeart/2005/8/layout/target3"/>
    <dgm:cxn modelId="{E134F36D-BB22-4116-8205-9CB5F198A26A}" type="presParOf" srcId="{333A1088-737F-45CB-B68E-254E46348037}" destId="{76644BE8-9D7C-4C09-B250-3D10AF48CBB7}" srcOrd="12" destOrd="0" presId="urn:microsoft.com/office/officeart/2005/8/layout/target3"/>
    <dgm:cxn modelId="{47FF2329-93CE-42AD-804E-11FD001D3B18}" type="presParOf" srcId="{333A1088-737F-45CB-B68E-254E46348037}" destId="{EE85B701-7295-41C0-BA7A-34D3756A2AE6}" srcOrd="13" destOrd="0" presId="urn:microsoft.com/office/officeart/2005/8/layout/target3"/>
    <dgm:cxn modelId="{85B6BBE0-55EC-4272-AB33-F30860C0897C}" type="presParOf" srcId="{333A1088-737F-45CB-B68E-254E46348037}" destId="{8BEBB6EC-1DAA-4CAC-8A25-BC0FCBD5DBD5}" srcOrd="14" destOrd="0" presId="urn:microsoft.com/office/officeart/2005/8/layout/target3"/>
    <dgm:cxn modelId="{A920E5BC-EF1E-4AF2-ACC3-7102A4008DA9}" type="presParOf" srcId="{333A1088-737F-45CB-B68E-254E46348037}" destId="{AED2198E-93D5-4001-81B4-73124B309672}" srcOrd="15" destOrd="0" presId="urn:microsoft.com/office/officeart/2005/8/layout/target3"/>
    <dgm:cxn modelId="{2F61FE28-A882-460D-B2CE-55EDA2E8A4A2}" type="presParOf" srcId="{333A1088-737F-45CB-B68E-254E46348037}" destId="{2BE915AB-18AA-4053-B92C-3BFC9ED204BB}" srcOrd="16" destOrd="0" presId="urn:microsoft.com/office/officeart/2005/8/layout/target3"/>
    <dgm:cxn modelId="{F999A2A7-A616-4D4F-9E0F-6971FFF9EE0E}" type="presParOf" srcId="{333A1088-737F-45CB-B68E-254E46348037}" destId="{6BB5E863-4638-4E1D-BFDE-399D028AC4ED}" srcOrd="17" destOrd="0" presId="urn:microsoft.com/office/officeart/2005/8/layout/target3"/>
    <dgm:cxn modelId="{FAFE79D4-426A-49A4-9A09-191612F82F72}" type="presParOf" srcId="{333A1088-737F-45CB-B68E-254E46348037}" destId="{5A5FFA88-C948-4069-8E93-59FA12366E83}" srcOrd="18" destOrd="0" presId="urn:microsoft.com/office/officeart/2005/8/layout/target3"/>
    <dgm:cxn modelId="{3CFC8C49-0DCF-440B-8285-7B5BA3534EE6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 ŠKOLY: Základní škola Strančice, okres Praha - východ</a:t>
          </a:r>
          <a:endParaRPr lang="cs-CZ" sz="16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AUTOR: Mgr. Lenka Kulhavá</a:t>
          </a:r>
          <a:endParaRPr lang="cs-CZ" sz="16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NÁZEV: VY_32_INOVACE_3.2.2.2 O 12</a:t>
          </a:r>
          <a:endParaRPr lang="cs-CZ" sz="16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24143" y="1224137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TEMA: ANGLIČTINA</a:t>
          </a:r>
          <a:endParaRPr lang="cs-CZ" sz="1600" kern="1200" dirty="0"/>
        </a:p>
      </dsp:txBody>
      <dsp:txXfrm>
        <a:off x="1224143" y="1224137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  <a:gs pos="30000">
              <a:schemeClr val="accent1">
                <a:hueOff val="0"/>
                <a:satOff val="0"/>
                <a:lumOff val="0"/>
                <a:alphaOff val="0"/>
                <a:shade val="75000"/>
                <a:satMod val="130000"/>
              </a:schemeClr>
            </a:gs>
            <a:gs pos="50000">
              <a:schemeClr val="accent1">
                <a:hueOff val="0"/>
                <a:satOff val="0"/>
                <a:lumOff val="0"/>
                <a:alphaOff val="0"/>
                <a:shade val="70000"/>
                <a:satMod val="135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tint val="75000"/>
                <a:satMod val="110000"/>
              </a:schemeClr>
            </a:gs>
          </a:gsLst>
          <a:lin ang="4000000" scaled="1"/>
        </a:gradFill>
        <a:ln>
          <a:noFill/>
        </a:ln>
        <a:effectLst>
          <a:outerShdw blurRad="120000" algn="ctr" rotWithShape="0">
            <a:srgbClr val="000000">
              <a:alpha val="70000"/>
            </a:srgbClr>
          </a:outerShdw>
        </a:effectLst>
        <a:scene3d>
          <a:camera prst="orthographicFront"/>
          <a:lightRig rig="glow" dir="t">
            <a:rot lat="0" lon="0" rev="1800000"/>
          </a:lightRig>
        </a:scene3d>
        <a:sp3d contourW="12700" prstMaterial="dkEdge">
          <a:bevelT w="50800" h="44450" prst="angle"/>
          <a:contourClr>
            <a:schemeClr val="accent1">
              <a:hueOff val="0"/>
              <a:satOff val="0"/>
              <a:lumOff val="0"/>
              <a:alphaOff val="0"/>
              <a:shade val="40000"/>
            </a:schemeClr>
          </a:contourClr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24143" y="1567773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110000" algn="ctr" rotWithShape="0">
            <a:srgbClr val="000000">
              <a:alpha val="6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/>
            <a:t>ČÍSLO PROJEKTU: </a:t>
          </a:r>
          <a:endParaRPr lang="cs-CZ" sz="1600" kern="1200" dirty="0"/>
        </a:p>
      </dsp:txBody>
      <dsp:txXfrm>
        <a:off x="1224143" y="1567773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4.w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3A18EAE-9DCB-4B72-8747-88B603390B30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6B6E4C3-6384-4C0A-A222-6751F732962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6262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>
                <a:solidFill>
                  <a:prstClr val="black"/>
                </a:solidFill>
              </a:rPr>
              <a:pPr/>
              <a:t>1</a:t>
            </a:fld>
            <a:endParaRPr lang="cs-CZ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 flipV="1">
            <a:off x="228600" y="4724400"/>
            <a:ext cx="8686800" cy="18288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419600"/>
          </a:xfrm>
          <a:prstGeom prst="round2SameRect">
            <a:avLst>
              <a:gd name="adj1" fmla="val 2821"/>
              <a:gd name="adj2" fmla="val 0"/>
            </a:avLst>
          </a:prstGeom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ctrTitle"/>
          </p:nvPr>
        </p:nvSpPr>
        <p:spPr>
          <a:xfrm>
            <a:off x="609600" y="533400"/>
            <a:ext cx="7924800" cy="3886201"/>
          </a:xfrm>
        </p:spPr>
        <p:txBody>
          <a:bodyPr>
            <a:normAutofit/>
          </a:bodyPr>
          <a:lstStyle>
            <a:lvl1pPr algn="ctr">
              <a:defRPr sz="4800"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subTitle" idx="1"/>
          </p:nvPr>
        </p:nvSpPr>
        <p:spPr>
          <a:xfrm>
            <a:off x="304800" y="4800600"/>
            <a:ext cx="8534400" cy="1600200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chemeClr val="bg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>
          <a:xfrm>
            <a:off x="228600" y="6553200"/>
            <a:ext cx="2133600" cy="287782"/>
          </a:xfrm>
        </p:spPr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>
          <a:xfrm>
            <a:off x="2895600" y="6553200"/>
            <a:ext cx="3429000" cy="287782"/>
          </a:xfrm>
        </p:spPr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>
          <a:xfrm>
            <a:off x="6858000" y="6553200"/>
            <a:ext cx="2057400" cy="287782"/>
          </a:xfrm>
        </p:spPr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228600"/>
            <a:ext cx="8686800" cy="4953000"/>
          </a:xfrm>
          <a:prstGeom prst="round2SameRect">
            <a:avLst>
              <a:gd name="adj1" fmla="val 2821"/>
              <a:gd name="adj2" fmla="val 0"/>
            </a:avLst>
          </a:prstGeom>
          <a:solidFill>
            <a:schemeClr val="tx2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ound Same Side Corner Rectangle 6"/>
          <p:cNvSpPr/>
          <p:nvPr/>
        </p:nvSpPr>
        <p:spPr>
          <a:xfrm flipV="1">
            <a:off x="228600" y="5257800"/>
            <a:ext cx="8686800" cy="1295400"/>
          </a:xfrm>
          <a:prstGeom prst="round2SameRect">
            <a:avLst>
              <a:gd name="adj1" fmla="val 10784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685800" y="838200"/>
            <a:ext cx="7772400" cy="4191000"/>
          </a:xfrm>
        </p:spPr>
        <p:txBody>
          <a:bodyPr anchor="ctr"/>
          <a:lstStyle>
            <a:lvl1pPr algn="ctr">
              <a:defRPr sz="4800" b="0" cap="none" baseline="0">
                <a:solidFill>
                  <a:schemeClr val="bg2"/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722313" y="5410200"/>
            <a:ext cx="7772400" cy="1042987"/>
          </a:xfrm>
        </p:spPr>
        <p:txBody>
          <a:bodyPr anchor="ctr">
            <a:normAutofit/>
          </a:bodyPr>
          <a:lstStyle>
            <a:lvl1pPr marL="0" indent="0" algn="ctr">
              <a:buNone/>
              <a:defRPr sz="28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sz="half" idx="1"/>
          </p:nvPr>
        </p:nvSpPr>
        <p:spPr>
          <a:xfrm>
            <a:off x="301752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160520" cy="475488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idx="1"/>
          </p:nvPr>
        </p:nvSpPr>
        <p:spPr>
          <a:xfrm>
            <a:off x="301752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Rectangle 3"/>
          <p:cNvSpPr>
            <a:spLocks noGrp="1"/>
          </p:cNvSpPr>
          <p:nvPr>
            <p:ph sz="half" idx="2"/>
          </p:nvPr>
        </p:nvSpPr>
        <p:spPr>
          <a:xfrm>
            <a:off x="301752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body" sz="quarter" idx="3"/>
          </p:nvPr>
        </p:nvSpPr>
        <p:spPr>
          <a:xfrm>
            <a:off x="4645024" y="1535112"/>
            <a:ext cx="4160520" cy="827087"/>
          </a:xfrm>
        </p:spPr>
        <p:txBody>
          <a:bodyPr anchor="ctr">
            <a:normAutofit/>
            <a:scene3d>
              <a:camera prst="orthographicFront"/>
              <a:lightRig rig="flat" dir="tl">
                <a:rot lat="0" lon="0" rev="6600000"/>
              </a:lightRig>
            </a:scene3d>
            <a:sp3d>
              <a:contourClr>
                <a:schemeClr val="accent2">
                  <a:shade val="75000"/>
                </a:schemeClr>
              </a:contourClr>
            </a:sp3d>
          </a:bodyPr>
          <a:lstStyle>
            <a:lvl1pPr marL="0" indent="0" algn="ctr">
              <a:buNone/>
              <a:defRPr lang="en-US" sz="2400" b="0" dirty="0" smtClean="0">
                <a:ln w="11430"/>
                <a:solidFill>
                  <a:schemeClr val="tx2"/>
                </a:solidFill>
                <a:effectLst/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Rectangle 5"/>
          <p:cNvSpPr>
            <a:spLocks noGrp="1"/>
          </p:cNvSpPr>
          <p:nvPr>
            <p:ph sz="quarter" idx="4"/>
          </p:nvPr>
        </p:nvSpPr>
        <p:spPr>
          <a:xfrm>
            <a:off x="4645024" y="2373312"/>
            <a:ext cx="416052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8" name="Rectangle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Rectangle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3" name="Rectangle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Rectangle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Rectangle 2"/>
          <p:cNvSpPr>
            <a:spLocks noGrp="1"/>
          </p:cNvSpPr>
          <p:nvPr>
            <p:ph idx="1"/>
          </p:nvPr>
        </p:nvSpPr>
        <p:spPr>
          <a:xfrm>
            <a:off x="228600" y="1600200"/>
            <a:ext cx="8686800" cy="47244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  <p:cxnSp>
        <p:nvCxnSpPr>
          <p:cNvPr id="9" name="Straight Connector 8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10" name="Rectangle 9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 algn="l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ound Same Side Corner Rectangle 7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pic" idx="1"/>
          </p:nvPr>
        </p:nvSpPr>
        <p:spPr>
          <a:xfrm>
            <a:off x="228600" y="1524000"/>
            <a:ext cx="8686800" cy="4910328"/>
          </a:xfrm>
          <a:solidFill>
            <a:schemeClr val="bg2"/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Rectangle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Rectangle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  <p:sp useBgFill="1">
        <p:nvSpPr>
          <p:cNvPr id="9" name="Rectangle 8"/>
          <p:cNvSpPr/>
          <p:nvPr/>
        </p:nvSpPr>
        <p:spPr>
          <a:xfrm>
            <a:off x="4876800" y="152400"/>
            <a:ext cx="3581400" cy="12954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/>
          <p:cNvSpPr/>
          <p:nvPr/>
        </p:nvSpPr>
        <p:spPr>
          <a:xfrm>
            <a:off x="4967288" y="152400"/>
            <a:ext cx="3400425" cy="12954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/>
          </p:nvPr>
        </p:nvSpPr>
        <p:spPr>
          <a:xfrm>
            <a:off x="304800" y="228600"/>
            <a:ext cx="4495800" cy="1143000"/>
          </a:xfrm>
        </p:spPr>
        <p:txBody>
          <a:bodyPr anchor="ctr"/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body" sz="half" idx="2"/>
          </p:nvPr>
        </p:nvSpPr>
        <p:spPr>
          <a:xfrm>
            <a:off x="5105400" y="228600"/>
            <a:ext cx="3200400" cy="1143000"/>
          </a:xfrm>
        </p:spPr>
        <p:txBody>
          <a:bodyPr anchor="ctr"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cxnSp>
        <p:nvCxnSpPr>
          <p:cNvPr id="11" name="Straight Connector 10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400800" cy="6049962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Rectangl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Rectangle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Rectangle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  <p:sp>
        <p:nvSpPr>
          <p:cNvPr id="7" name="Round Same Side Corner Rectangle 6"/>
          <p:cNvSpPr/>
          <p:nvPr/>
        </p:nvSpPr>
        <p:spPr>
          <a:xfrm rot="5400000">
            <a:off x="4862513" y="2300287"/>
            <a:ext cx="6096000" cy="1952625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Rectangle 1"/>
          <p:cNvSpPr>
            <a:spLocks noGrp="1"/>
          </p:cNvSpPr>
          <p:nvPr>
            <p:ph type="title" orient="vert"/>
          </p:nvPr>
        </p:nvSpPr>
        <p:spPr>
          <a:xfrm>
            <a:off x="7029450" y="274638"/>
            <a:ext cx="1752600" cy="5973762"/>
          </a:xfrm>
        </p:spPr>
        <p:txBody>
          <a:bodyPr vert="eaVert"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8816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ound Same Side Corner Rectangle 6"/>
          <p:cNvSpPr/>
          <p:nvPr/>
        </p:nvSpPr>
        <p:spPr>
          <a:xfrm>
            <a:off x="228600" y="152400"/>
            <a:ext cx="8686800" cy="1295400"/>
          </a:xfrm>
          <a:prstGeom prst="round2SameRect">
            <a:avLst>
              <a:gd name="adj1" fmla="val 4902"/>
              <a:gd name="adj2" fmla="val 0"/>
            </a:avLst>
          </a:prstGeom>
          <a:solidFill>
            <a:schemeClr val="accent1"/>
          </a:solidFill>
          <a:ln w="25400" cap="rnd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304800" y="274638"/>
            <a:ext cx="8534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" y="1600200"/>
            <a:ext cx="85344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286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9B738DE7-5399-4291-B3AC-632EEF47D35B}" type="datetimeFigureOut">
              <a:rPr lang="cs-CZ" smtClean="0"/>
              <a:t>12.2.2012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95600" y="6520942"/>
            <a:ext cx="34290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781800" y="6520942"/>
            <a:ext cx="2133600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9651205D-CCC6-4725-B912-98843B4FE3AC}" type="slidenum">
              <a:rPr lang="cs-CZ" smtClean="0"/>
              <a:t>‹#›</a:t>
            </a:fld>
            <a:endParaRPr lang="cs-CZ"/>
          </a:p>
        </p:txBody>
      </p:sp>
      <p:cxnSp>
        <p:nvCxnSpPr>
          <p:cNvPr id="8" name="Straight Connector 7"/>
          <p:cNvCxnSpPr/>
          <p:nvPr/>
        </p:nvCxnSpPr>
        <p:spPr>
          <a:xfrm>
            <a:off x="228600" y="6524625"/>
            <a:ext cx="8686800" cy="1588"/>
          </a:xfrm>
          <a:prstGeom prst="line">
            <a:avLst/>
          </a:prstGeom>
          <a:ln w="12700" cap="rnd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3600" kern="1200">
          <a:solidFill>
            <a:srgbClr val="FFFFFF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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defTabSz="914400" rtl="0" eaLnBrk="1" latinLnBrk="0" hangingPunct="1">
        <a:spcBef>
          <a:spcPct val="20000"/>
        </a:spcBef>
        <a:buClr>
          <a:schemeClr val="accent2"/>
        </a:buClr>
        <a:buSzPct val="85000"/>
        <a:buFont typeface="Wingdings 2" pitchFamily="18" charset="2"/>
        <a:buChar char="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3152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182880" algn="l" defTabSz="914400" rtl="0" eaLnBrk="1" latinLnBrk="0" hangingPunct="1">
        <a:spcBef>
          <a:spcPct val="20000"/>
        </a:spcBef>
        <a:buClr>
          <a:schemeClr val="accent2"/>
        </a:buClr>
        <a:buSzPct val="100000"/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2801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630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173736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2194560" indent="-182880" algn="l" defTabSz="914400" rtl="0" eaLnBrk="1" latinLnBrk="0" hangingPunct="1">
        <a:spcBef>
          <a:spcPts val="310"/>
        </a:spcBef>
        <a:buClr>
          <a:schemeClr val="accent2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control" Target="../activeX/activeX7.xml"/><Relationship Id="rId13" Type="http://schemas.openxmlformats.org/officeDocument/2006/relationships/image" Target="../media/image5.wmf"/><Relationship Id="rId3" Type="http://schemas.openxmlformats.org/officeDocument/2006/relationships/control" Target="../activeX/activeX2.xml"/><Relationship Id="rId7" Type="http://schemas.openxmlformats.org/officeDocument/2006/relationships/control" Target="../activeX/activeX6.xml"/><Relationship Id="rId12" Type="http://schemas.openxmlformats.org/officeDocument/2006/relationships/image" Target="../media/image3.gif"/><Relationship Id="rId2" Type="http://schemas.openxmlformats.org/officeDocument/2006/relationships/control" Target="../activeX/activeX1.xml"/><Relationship Id="rId1" Type="http://schemas.openxmlformats.org/officeDocument/2006/relationships/vmlDrawing" Target="../drawings/vmlDrawing1.vml"/><Relationship Id="rId6" Type="http://schemas.openxmlformats.org/officeDocument/2006/relationships/control" Target="../activeX/activeX5.xml"/><Relationship Id="rId11" Type="http://schemas.openxmlformats.org/officeDocument/2006/relationships/slideLayout" Target="../slideLayouts/slideLayout7.xml"/><Relationship Id="rId5" Type="http://schemas.openxmlformats.org/officeDocument/2006/relationships/control" Target="../activeX/activeX4.xml"/><Relationship Id="rId10" Type="http://schemas.openxmlformats.org/officeDocument/2006/relationships/control" Target="../activeX/activeX9.xml"/><Relationship Id="rId4" Type="http://schemas.openxmlformats.org/officeDocument/2006/relationships/control" Target="../activeX/activeX3.xml"/><Relationship Id="rId9" Type="http://schemas.openxmlformats.org/officeDocument/2006/relationships/control" Target="../activeX/activeX8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51932337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3739196" y="2564904"/>
            <a:ext cx="24048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CZ.1.07/1.4.00/21.2976</a:t>
            </a:r>
          </a:p>
        </p:txBody>
      </p:sp>
    </p:spTree>
    <p:extLst>
      <p:ext uri="{BB962C8B-B14F-4D97-AF65-F5344CB8AC3E}">
        <p14:creationId xmlns:p14="http://schemas.microsoft.com/office/powerpoint/2010/main" val="51351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b="1" u="sng" dirty="0" smtClean="0"/>
              <a:t>Anotace:</a:t>
            </a:r>
          </a:p>
          <a:p>
            <a:pPr marL="0" indent="0">
              <a:buNone/>
            </a:pPr>
            <a:endParaRPr lang="cs-CZ" sz="2400" b="1" u="sng" dirty="0" smtClean="0"/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Prezentace je určena k seznámení a procvičení s osobními zájmeny v 1. a jiném pádu.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Nejprve se žáci seznámí s jednotlivými tvary zájmen.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Dále doplňují do cvičení nejprve tvary zájmen v prvním pádu a do dalšího cvičení tvary zájmen v jiném pádu.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Následují dvě cvičení na souhrnné procvičení všech osobních zájmen, kde si mají děti uvědomit rozdíly v pádech a tvarech jednotlivých osobních zájmen.</a:t>
            </a:r>
          </a:p>
          <a:p>
            <a:pPr>
              <a:buFont typeface="Courier New" pitchFamily="49" charset="0"/>
              <a:buChar char="o"/>
            </a:pPr>
            <a:r>
              <a:rPr lang="cs-CZ" sz="2000" dirty="0" smtClean="0"/>
              <a:t>Cvičení mohou sloužit nejenom k procvičení, ale i prověření znalostí dětí o osobních zájmenech v angličtině. </a:t>
            </a:r>
          </a:p>
          <a:p>
            <a:pPr>
              <a:buFont typeface="Courier New" pitchFamily="49" charset="0"/>
              <a:buChar char="o"/>
            </a:pP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165761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SUBJECT AND OBJECT PRONOUNS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Lenka Kulhavá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422094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mph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6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dirty="0" smtClean="0"/>
              <a:t>      SUBJECT           OBJECT         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21756831"/>
              </p:ext>
            </p:extLst>
          </p:nvPr>
        </p:nvGraphicFramePr>
        <p:xfrm>
          <a:off x="304800" y="1600200"/>
          <a:ext cx="8534400" cy="492514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67200"/>
                <a:gridCol w="4267200"/>
              </a:tblGrid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7030A0"/>
                          </a:solidFill>
                        </a:rPr>
                        <a:t> I               </a:t>
                      </a:r>
                      <a:endParaRPr lang="cs-CZ" sz="3200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dirty="0" smtClean="0">
                          <a:solidFill>
                            <a:srgbClr val="7030A0"/>
                          </a:solidFill>
                        </a:rPr>
                        <a:t>ME</a:t>
                      </a:r>
                      <a:endParaRPr lang="cs-CZ" sz="3200" dirty="0">
                        <a:solidFill>
                          <a:srgbClr val="7030A0"/>
                        </a:solidFill>
                      </a:endParaRPr>
                    </a:p>
                  </a:txBody>
                  <a:tcPr>
                    <a:solidFill>
                      <a:schemeClr val="accent6">
                        <a:lumMod val="20000"/>
                        <a:lumOff val="80000"/>
                      </a:schemeClr>
                    </a:solidFill>
                  </a:tcPr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YOU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YOU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HE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HIM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SHE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HER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IT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IT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WE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US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  <a:tr h="703592"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THEY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3200" b="1" dirty="0" smtClean="0">
                          <a:solidFill>
                            <a:srgbClr val="7030A0"/>
                          </a:solidFill>
                        </a:rPr>
                        <a:t>THEM</a:t>
                      </a:r>
                      <a:endParaRPr lang="cs-CZ" sz="3200" b="1" dirty="0">
                        <a:solidFill>
                          <a:srgbClr val="7030A0"/>
                        </a:solidFill>
                      </a:endParaRPr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Obdélník 2"/>
          <p:cNvSpPr/>
          <p:nvPr/>
        </p:nvSpPr>
        <p:spPr>
          <a:xfrm>
            <a:off x="6012160" y="1700808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délník 4"/>
          <p:cNvSpPr/>
          <p:nvPr/>
        </p:nvSpPr>
        <p:spPr>
          <a:xfrm>
            <a:off x="6012160" y="2310408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délník 5"/>
          <p:cNvSpPr/>
          <p:nvPr/>
        </p:nvSpPr>
        <p:spPr>
          <a:xfrm>
            <a:off x="6012160" y="3068960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022032" y="3789040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bdélník 7"/>
          <p:cNvSpPr/>
          <p:nvPr/>
        </p:nvSpPr>
        <p:spPr>
          <a:xfrm>
            <a:off x="6012160" y="4509120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6031904" y="5229200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6031904" y="5949280"/>
            <a:ext cx="1440160" cy="457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1427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42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1+ppt_h/2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548680"/>
            <a:ext cx="9144000" cy="5416868"/>
          </a:xfrm>
          <a:prstGeom prst="rect">
            <a:avLst/>
          </a:prstGeom>
          <a:ln w="76200">
            <a:solidFill>
              <a:schemeClr val="accent1">
                <a:lumMod val="75000"/>
              </a:schemeClr>
            </a:solidFill>
          </a:ln>
        </p:spPr>
        <p:txBody>
          <a:bodyPr wrap="square">
            <a:spAutoFit/>
          </a:bodyPr>
          <a:lstStyle/>
          <a:p>
            <a:r>
              <a:rPr lang="en-US" sz="2000" dirty="0" smtClean="0">
                <a:solidFill>
                  <a:schemeClr val="accent1"/>
                </a:solidFill>
              </a:rPr>
              <a:t>SUBJECT PRONOUNS</a:t>
            </a:r>
          </a:p>
          <a:p>
            <a:r>
              <a:rPr lang="en-US" dirty="0" smtClean="0"/>
              <a:t>Egbert is not English;  ............... is Australian</a:t>
            </a:r>
            <a:r>
              <a:rPr lang="cs-CZ" dirty="0" smtClean="0"/>
              <a:t> (</a:t>
            </a:r>
            <a:r>
              <a:rPr lang="cs-CZ" dirty="0" err="1" smtClean="0"/>
              <a:t>him</a:t>
            </a:r>
            <a:r>
              <a:rPr lang="cs-CZ" dirty="0" smtClean="0"/>
              <a:t>, he)</a:t>
            </a:r>
            <a:endParaRPr lang="en-US" dirty="0" smtClean="0"/>
          </a:p>
          <a:p>
            <a:r>
              <a:rPr lang="en-US" dirty="0" smtClean="0"/>
              <a:t>Dominic and Kaye are in love;  ............... are going to get married.</a:t>
            </a:r>
            <a:r>
              <a:rPr lang="cs-CZ" dirty="0" smtClean="0"/>
              <a:t> (</a:t>
            </a:r>
            <a:r>
              <a:rPr lang="cs-CZ" dirty="0" err="1" smtClean="0"/>
              <a:t>they</a:t>
            </a:r>
            <a:r>
              <a:rPr lang="cs-CZ" dirty="0" smtClean="0"/>
              <a:t>, </a:t>
            </a:r>
            <a:r>
              <a:rPr lang="cs-CZ" dirty="0" err="1" smtClean="0"/>
              <a:t>them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This is Lyn's first job and ............... is very nervous.</a:t>
            </a:r>
            <a:r>
              <a:rPr lang="cs-CZ" dirty="0" smtClean="0"/>
              <a:t> (her, </a:t>
            </a:r>
            <a:r>
              <a:rPr lang="cs-CZ" dirty="0" err="1" smtClean="0"/>
              <a:t>she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Have ............... seen my new car?  No, ............... haven't.</a:t>
            </a:r>
            <a:r>
              <a:rPr lang="cs-CZ" dirty="0" smtClean="0"/>
              <a:t> (I, </a:t>
            </a:r>
            <a:r>
              <a:rPr lang="cs-CZ" dirty="0" err="1" smtClean="0"/>
              <a:t>you</a:t>
            </a:r>
            <a:r>
              <a:rPr lang="cs-CZ" dirty="0" smtClean="0"/>
              <a:t>, </a:t>
            </a:r>
            <a:r>
              <a:rPr lang="cs-CZ" dirty="0" err="1" smtClean="0"/>
              <a:t>me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............... are going on holiday at the end of the month.</a:t>
            </a:r>
            <a:r>
              <a:rPr lang="cs-CZ" dirty="0" smtClean="0"/>
              <a:t> (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us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 Will you look after our cat please?  ............... will need food and water </a:t>
            </a:r>
            <a:r>
              <a:rPr lang="en-US" dirty="0" err="1" smtClean="0"/>
              <a:t>whil</a:t>
            </a:r>
            <a:r>
              <a:rPr lang="cs-CZ" dirty="0" smtClean="0"/>
              <a:t>e</a:t>
            </a:r>
            <a:r>
              <a:rPr lang="en-US" dirty="0" smtClean="0"/>
              <a:t> ............... are away.</a:t>
            </a:r>
            <a:r>
              <a:rPr lang="cs-CZ" dirty="0" smtClean="0"/>
              <a:t> (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us</a:t>
            </a:r>
            <a:r>
              <a:rPr lang="cs-CZ" dirty="0" smtClean="0"/>
              <a:t>)</a:t>
            </a:r>
          </a:p>
          <a:p>
            <a:endParaRPr lang="en-US" dirty="0" smtClean="0"/>
          </a:p>
          <a:p>
            <a:r>
              <a:rPr lang="en-US" sz="2000" dirty="0" smtClean="0">
                <a:solidFill>
                  <a:schemeClr val="accent1"/>
                </a:solidFill>
              </a:rPr>
              <a:t>OBJECT PRONOUNS</a:t>
            </a:r>
          </a:p>
          <a:p>
            <a:r>
              <a:rPr lang="en-US" dirty="0" smtClean="0"/>
              <a:t>Help ............... to prepare for my exam please.</a:t>
            </a:r>
            <a:r>
              <a:rPr lang="cs-CZ" dirty="0" smtClean="0"/>
              <a:t> (I, </a:t>
            </a:r>
            <a:r>
              <a:rPr lang="cs-CZ" dirty="0" err="1" smtClean="0"/>
              <a:t>me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Your dog keeps jumping up at me;  please tell ............... to stop.</a:t>
            </a:r>
            <a:r>
              <a:rPr lang="cs-CZ" dirty="0" smtClean="0"/>
              <a:t> (</a:t>
            </a:r>
            <a:r>
              <a:rPr lang="cs-CZ" dirty="0" err="1" smtClean="0"/>
              <a:t>it</a:t>
            </a:r>
            <a:r>
              <a:rPr lang="cs-CZ" dirty="0" smtClean="0"/>
              <a:t>, </a:t>
            </a:r>
            <a:r>
              <a:rPr lang="cs-CZ" dirty="0" err="1" smtClean="0"/>
              <a:t>them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Give ............... some advice please;  we are so worried.</a:t>
            </a:r>
            <a:r>
              <a:rPr lang="cs-CZ" dirty="0" smtClean="0"/>
              <a:t> (</a:t>
            </a:r>
            <a:r>
              <a:rPr lang="cs-CZ" dirty="0" err="1" smtClean="0"/>
              <a:t>we</a:t>
            </a:r>
            <a:r>
              <a:rPr lang="cs-CZ" dirty="0" smtClean="0"/>
              <a:t>, </a:t>
            </a:r>
            <a:r>
              <a:rPr lang="cs-CZ" dirty="0" err="1" smtClean="0"/>
              <a:t>us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Carl and Ellie rode their bicycles to Juliette's house;  she was out, so they didn't see ................</a:t>
            </a:r>
            <a:r>
              <a:rPr lang="cs-CZ" dirty="0" smtClean="0"/>
              <a:t> (</a:t>
            </a:r>
            <a:r>
              <a:rPr lang="cs-CZ" dirty="0" err="1" smtClean="0"/>
              <a:t>she</a:t>
            </a:r>
            <a:r>
              <a:rPr lang="cs-CZ" dirty="0" smtClean="0"/>
              <a:t>, her)</a:t>
            </a:r>
            <a:endParaRPr lang="en-US" dirty="0" smtClean="0"/>
          </a:p>
          <a:p>
            <a:r>
              <a:rPr lang="en-US" dirty="0" smtClean="0"/>
              <a:t>The police are patrolling the town </a:t>
            </a:r>
            <a:r>
              <a:rPr lang="en-US" dirty="0" err="1" smtClean="0"/>
              <a:t>centre</a:t>
            </a:r>
            <a:r>
              <a:rPr lang="en-US" dirty="0" smtClean="0"/>
              <a:t>.  Have you seen ...............?</a:t>
            </a:r>
            <a:r>
              <a:rPr lang="cs-CZ" dirty="0" smtClean="0"/>
              <a:t> (</a:t>
            </a:r>
            <a:r>
              <a:rPr lang="cs-CZ" dirty="0" err="1" smtClean="0"/>
              <a:t>they</a:t>
            </a:r>
            <a:r>
              <a:rPr lang="cs-CZ" dirty="0" smtClean="0"/>
              <a:t>, </a:t>
            </a:r>
            <a:r>
              <a:rPr lang="cs-CZ" dirty="0" err="1" smtClean="0"/>
              <a:t>them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Dave is very thirsty.  Would you give ............... something to drink please?</a:t>
            </a:r>
            <a:r>
              <a:rPr lang="cs-CZ" dirty="0" smtClean="0"/>
              <a:t> (</a:t>
            </a:r>
            <a:r>
              <a:rPr lang="cs-CZ" dirty="0" err="1" smtClean="0"/>
              <a:t>he,him</a:t>
            </a:r>
            <a:r>
              <a:rPr lang="cs-CZ" dirty="0" smtClean="0"/>
              <a:t>)</a:t>
            </a:r>
            <a:endParaRPr lang="en-US" dirty="0" smtClean="0"/>
          </a:p>
          <a:p>
            <a:r>
              <a:rPr lang="en-US" dirty="0" smtClean="0"/>
              <a:t>Albert says he knows ..............., because he met ............... at your party last week.</a:t>
            </a:r>
            <a:r>
              <a:rPr lang="cs-CZ" dirty="0" smtClean="0"/>
              <a:t> (</a:t>
            </a:r>
            <a:r>
              <a:rPr lang="cs-CZ" dirty="0" err="1" smtClean="0"/>
              <a:t>she</a:t>
            </a:r>
            <a:r>
              <a:rPr lang="cs-CZ" dirty="0" smtClean="0"/>
              <a:t>, her)</a:t>
            </a:r>
            <a:r>
              <a:rPr lang="en-US" dirty="0" smtClean="0"/>
              <a:t>  </a:t>
            </a:r>
            <a:endParaRPr lang="en-US" dirty="0"/>
          </a:p>
        </p:txBody>
      </p:sp>
      <p:pic>
        <p:nvPicPr>
          <p:cNvPr id="4" name="Picture 7" descr="http://www.englishexercises.org/makeagame/my_documents/my_pictures/2009/feb/832_j0283747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21791" y="-66495"/>
            <a:ext cx="221709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7258975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51520" y="105780"/>
            <a:ext cx="8568952" cy="648072"/>
          </a:xfrm>
        </p:spPr>
        <p:txBody>
          <a:bodyPr/>
          <a:lstStyle/>
          <a:p>
            <a:pPr algn="l"/>
            <a:r>
              <a:rPr lang="cs-CZ" sz="2800" i="1" dirty="0" err="1" smtClean="0"/>
              <a:t>Put</a:t>
            </a:r>
            <a:r>
              <a:rPr lang="cs-CZ" sz="2800" i="1" dirty="0" smtClean="0"/>
              <a:t> in </a:t>
            </a:r>
            <a:r>
              <a:rPr lang="cs-CZ" sz="2800" i="1" dirty="0" err="1" smtClean="0"/>
              <a:t>the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correct</a:t>
            </a:r>
            <a:r>
              <a:rPr lang="cs-CZ" sz="2800" i="1" dirty="0" smtClean="0"/>
              <a:t> </a:t>
            </a:r>
            <a:r>
              <a:rPr lang="cs-CZ" sz="2800" i="1" dirty="0" err="1" smtClean="0"/>
              <a:t>pronoun</a:t>
            </a:r>
            <a:r>
              <a:rPr lang="cs-CZ" sz="2800" i="1" dirty="0" smtClean="0"/>
              <a:t>:</a:t>
            </a:r>
            <a:endParaRPr lang="cs-CZ" sz="2800" i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251520" y="908720"/>
            <a:ext cx="4210752" cy="5616624"/>
          </a:xfrm>
          <a:ln>
            <a:solidFill>
              <a:schemeClr val="accent5">
                <a:lumMod val="75000"/>
              </a:schemeClr>
            </a:solidFill>
          </a:ln>
        </p:spPr>
        <p:txBody>
          <a:bodyPr>
            <a:noAutofit/>
          </a:bodyPr>
          <a:lstStyle/>
          <a:p>
            <a:r>
              <a:rPr lang="en-US" sz="1400" b="1" dirty="0" smtClean="0"/>
              <a:t>Q1 </a:t>
            </a:r>
            <a:r>
              <a:rPr lang="en-US" sz="1400" b="1" dirty="0"/>
              <a:t>- </a:t>
            </a:r>
            <a:r>
              <a:rPr lang="en-US" sz="1400" dirty="0"/>
              <a:t>I saw ____.</a:t>
            </a:r>
          </a:p>
          <a:p>
            <a:r>
              <a:rPr lang="en-US" sz="1400" dirty="0">
                <a:solidFill>
                  <a:srgbClr val="FF0000"/>
                </a:solidFill>
              </a:rPr>
              <a:t>her</a:t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en-US" sz="1400" dirty="0">
                <a:solidFill>
                  <a:srgbClr val="FF0000"/>
                </a:solidFill>
              </a:rPr>
              <a:t>she</a:t>
            </a: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Q2 - </a:t>
            </a:r>
            <a:r>
              <a:rPr lang="en-US" sz="1400" dirty="0"/>
              <a:t>Give it to ____.</a:t>
            </a:r>
          </a:p>
          <a:p>
            <a:r>
              <a:rPr lang="en-US" sz="1400" dirty="0">
                <a:solidFill>
                  <a:srgbClr val="FF0000"/>
                </a:solidFill>
              </a:rPr>
              <a:t>they</a:t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en-US" sz="1400" dirty="0">
                <a:solidFill>
                  <a:srgbClr val="FF0000"/>
                </a:solidFill>
              </a:rPr>
              <a:t>them</a:t>
            </a:r>
            <a:br>
              <a:rPr lang="en-US" sz="1400" dirty="0">
                <a:solidFill>
                  <a:srgbClr val="FF0000"/>
                </a:solidFill>
              </a:rPr>
            </a:br>
            <a:endParaRPr lang="en-US" sz="1400" dirty="0">
              <a:solidFill>
                <a:srgbClr val="FF0000"/>
              </a:solidFill>
            </a:endParaRPr>
          </a:p>
          <a:p>
            <a:r>
              <a:rPr lang="en-US" sz="1400" b="1" dirty="0"/>
              <a:t>Q3 - </a:t>
            </a:r>
            <a:r>
              <a:rPr lang="en-US" sz="1400" dirty="0"/>
              <a:t>She kissed ____.</a:t>
            </a:r>
          </a:p>
          <a:p>
            <a:r>
              <a:rPr lang="en-US" sz="1400" dirty="0">
                <a:solidFill>
                  <a:srgbClr val="FF0000"/>
                </a:solidFill>
              </a:rPr>
              <a:t>he</a:t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en-US" sz="1400" dirty="0">
                <a:solidFill>
                  <a:srgbClr val="FF0000"/>
                </a:solidFill>
              </a:rPr>
              <a:t>him</a:t>
            </a: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Q4 - </a:t>
            </a:r>
            <a:r>
              <a:rPr lang="en-US" sz="1400" dirty="0"/>
              <a:t>He took ____.</a:t>
            </a:r>
          </a:p>
          <a:p>
            <a:r>
              <a:rPr lang="en-US" sz="1400" dirty="0">
                <a:solidFill>
                  <a:srgbClr val="FF0000"/>
                </a:solidFill>
              </a:rPr>
              <a:t>it</a:t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en-US" sz="1400" dirty="0" smtClean="0">
                <a:solidFill>
                  <a:srgbClr val="FF0000"/>
                </a:solidFill>
              </a:rPr>
              <a:t>them</a:t>
            </a: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Q5 - </a:t>
            </a:r>
            <a:r>
              <a:rPr lang="en-US" sz="1400" dirty="0"/>
              <a:t>Did anyone see ____?</a:t>
            </a:r>
          </a:p>
          <a:p>
            <a:r>
              <a:rPr lang="en-US" sz="1400" dirty="0">
                <a:solidFill>
                  <a:srgbClr val="FF0000"/>
                </a:solidFill>
              </a:rPr>
              <a:t>us</a:t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en-US" sz="1400" dirty="0" smtClean="0">
                <a:solidFill>
                  <a:srgbClr val="FF0000"/>
                </a:solidFill>
              </a:rPr>
              <a:t>we</a:t>
            </a: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  <a:p>
            <a:r>
              <a:rPr lang="en-US" sz="1400" b="1" dirty="0"/>
              <a:t>Q6 - </a:t>
            </a:r>
            <a:r>
              <a:rPr lang="en-US" sz="1400" dirty="0"/>
              <a:t>_____ arrived on time.</a:t>
            </a:r>
          </a:p>
          <a:p>
            <a:r>
              <a:rPr lang="cs-CZ" sz="1400" dirty="0" smtClean="0">
                <a:solidFill>
                  <a:srgbClr val="FF0000"/>
                </a:solidFill>
              </a:rPr>
              <a:t>t</a:t>
            </a:r>
            <a:r>
              <a:rPr lang="en-US" sz="1400" dirty="0" smtClean="0">
                <a:solidFill>
                  <a:srgbClr val="FF0000"/>
                </a:solidFill>
              </a:rPr>
              <a:t>hem</a:t>
            </a:r>
            <a:r>
              <a:rPr lang="en-US" sz="1400" dirty="0">
                <a:solidFill>
                  <a:srgbClr val="FF0000"/>
                </a:solidFill>
              </a:rPr>
              <a:t/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cs-CZ" sz="1400" dirty="0" smtClean="0">
                <a:solidFill>
                  <a:srgbClr val="FF0000"/>
                </a:solidFill>
              </a:rPr>
              <a:t>t</a:t>
            </a:r>
            <a:r>
              <a:rPr lang="en-US" sz="1400" dirty="0" smtClean="0">
                <a:solidFill>
                  <a:srgbClr val="FF0000"/>
                </a:solidFill>
              </a:rPr>
              <a:t>hey</a:t>
            </a:r>
            <a:r>
              <a:rPr lang="en-US" sz="1400" dirty="0">
                <a:solidFill>
                  <a:srgbClr val="FF0000"/>
                </a:solidFill>
              </a:rPr>
              <a:t/>
            </a:r>
            <a:br>
              <a:rPr lang="en-US" sz="1400" dirty="0">
                <a:solidFill>
                  <a:srgbClr val="FF0000"/>
                </a:solidFill>
              </a:rPr>
            </a:br>
            <a:r>
              <a:rPr lang="en-US" sz="1400" dirty="0"/>
              <a:t/>
            </a:r>
            <a:br>
              <a:rPr lang="en-US" sz="1400" dirty="0"/>
            </a:br>
            <a:endParaRPr lang="en-US" sz="1400" dirty="0"/>
          </a:p>
          <a:p>
            <a:endParaRPr lang="cs-CZ" sz="12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499992" y="908720"/>
            <a:ext cx="4392488" cy="5616624"/>
          </a:xfrm>
          <a:ln>
            <a:solidFill>
              <a:schemeClr val="accent5">
                <a:lumMod val="50000"/>
              </a:schemeClr>
            </a:solidFill>
          </a:ln>
        </p:spPr>
        <p:txBody>
          <a:bodyPr>
            <a:normAutofit fontScale="25000" lnSpcReduction="20000"/>
          </a:bodyPr>
          <a:lstStyle/>
          <a:p>
            <a:endParaRPr lang="cs-CZ" sz="5600" b="1" dirty="0" smtClean="0"/>
          </a:p>
          <a:p>
            <a:r>
              <a:rPr lang="en-US" sz="5600" b="1" dirty="0" smtClean="0"/>
              <a:t>Q7 </a:t>
            </a:r>
            <a:r>
              <a:rPr lang="en-US" sz="5600" b="1" dirty="0"/>
              <a:t>- </a:t>
            </a:r>
            <a:r>
              <a:rPr lang="en-US" sz="5600" dirty="0"/>
              <a:t>What did ____ say?</a:t>
            </a:r>
          </a:p>
          <a:p>
            <a:r>
              <a:rPr lang="en-US" sz="5600" dirty="0">
                <a:solidFill>
                  <a:srgbClr val="FF0000"/>
                </a:solidFill>
              </a:rPr>
              <a:t>her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 smtClean="0">
                <a:solidFill>
                  <a:srgbClr val="FF0000"/>
                </a:solidFill>
              </a:rPr>
              <a:t>she</a:t>
            </a:r>
            <a:r>
              <a:rPr lang="en-US" sz="5600" dirty="0"/>
              <a:t/>
            </a:r>
            <a:br>
              <a:rPr lang="en-US" sz="5600" dirty="0"/>
            </a:br>
            <a:endParaRPr lang="en-US" sz="5600" dirty="0"/>
          </a:p>
          <a:p>
            <a:r>
              <a:rPr lang="en-US" sz="5600" b="1" dirty="0"/>
              <a:t>Q8 - </a:t>
            </a:r>
            <a:r>
              <a:rPr lang="en-US" sz="5600" dirty="0"/>
              <a:t>She's faster than ____ am.</a:t>
            </a:r>
          </a:p>
          <a:p>
            <a:r>
              <a:rPr lang="en-US" sz="5600" dirty="0">
                <a:solidFill>
                  <a:srgbClr val="FF0000"/>
                </a:solidFill>
              </a:rPr>
              <a:t>me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>
                <a:solidFill>
                  <a:srgbClr val="FF0000"/>
                </a:solidFill>
              </a:rPr>
              <a:t>I</a:t>
            </a:r>
            <a:br>
              <a:rPr lang="en-US" sz="5600" dirty="0">
                <a:solidFill>
                  <a:srgbClr val="FF0000"/>
                </a:solidFill>
              </a:rPr>
            </a:br>
            <a:endParaRPr lang="en-US" sz="5600" dirty="0">
              <a:solidFill>
                <a:srgbClr val="FF0000"/>
              </a:solidFill>
            </a:endParaRPr>
          </a:p>
          <a:p>
            <a:r>
              <a:rPr lang="en-US" sz="5600" b="1" dirty="0"/>
              <a:t>Q9 - </a:t>
            </a:r>
            <a:r>
              <a:rPr lang="en-US" sz="5600" dirty="0"/>
              <a:t>I saw you and ____ there.</a:t>
            </a:r>
          </a:p>
          <a:p>
            <a:r>
              <a:rPr lang="en-US" sz="5600" dirty="0">
                <a:solidFill>
                  <a:srgbClr val="FF0000"/>
                </a:solidFill>
              </a:rPr>
              <a:t>she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>
                <a:solidFill>
                  <a:srgbClr val="FF0000"/>
                </a:solidFill>
              </a:rPr>
              <a:t>her</a:t>
            </a:r>
            <a:br>
              <a:rPr lang="en-US" sz="5600" dirty="0">
                <a:solidFill>
                  <a:srgbClr val="FF0000"/>
                </a:solidFill>
              </a:rPr>
            </a:br>
            <a:endParaRPr lang="en-US" sz="5600" dirty="0">
              <a:solidFill>
                <a:srgbClr val="FF0000"/>
              </a:solidFill>
            </a:endParaRPr>
          </a:p>
          <a:p>
            <a:r>
              <a:rPr lang="en-US" sz="5600" b="1" dirty="0"/>
              <a:t>Q10 - </a:t>
            </a:r>
            <a:r>
              <a:rPr lang="en-US" sz="5600" dirty="0"/>
              <a:t>Between you and ____, I really didn't like it.</a:t>
            </a:r>
          </a:p>
          <a:p>
            <a:r>
              <a:rPr lang="en-US" sz="5600" dirty="0">
                <a:solidFill>
                  <a:srgbClr val="FF0000"/>
                </a:solidFill>
              </a:rPr>
              <a:t>me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>
                <a:solidFill>
                  <a:srgbClr val="FF0000"/>
                </a:solidFill>
              </a:rPr>
              <a:t>I</a:t>
            </a:r>
            <a:r>
              <a:rPr lang="en-US" sz="5600" dirty="0"/>
              <a:t/>
            </a:r>
            <a:br>
              <a:rPr lang="en-US" sz="5600" dirty="0"/>
            </a:br>
            <a:endParaRPr lang="en-US" sz="5600" dirty="0"/>
          </a:p>
          <a:p>
            <a:r>
              <a:rPr lang="en-US" sz="5600" b="1" dirty="0"/>
              <a:t>Q11 - </a:t>
            </a:r>
            <a:r>
              <a:rPr lang="en-US" sz="5600" dirty="0"/>
              <a:t>My brother and ____ went there.</a:t>
            </a:r>
          </a:p>
          <a:p>
            <a:r>
              <a:rPr lang="en-US" sz="5600" dirty="0">
                <a:solidFill>
                  <a:srgbClr val="FF0000"/>
                </a:solidFill>
              </a:rPr>
              <a:t>I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>
                <a:solidFill>
                  <a:srgbClr val="FF0000"/>
                </a:solidFill>
              </a:rPr>
              <a:t>we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>
                <a:solidFill>
                  <a:srgbClr val="FF0000"/>
                </a:solidFill>
              </a:rPr>
              <a:t>me</a:t>
            </a:r>
            <a:r>
              <a:rPr lang="en-US" sz="5600" dirty="0"/>
              <a:t/>
            </a:r>
            <a:br>
              <a:rPr lang="en-US" sz="5600" dirty="0"/>
            </a:br>
            <a:endParaRPr lang="en-US" sz="5600" dirty="0"/>
          </a:p>
          <a:p>
            <a:r>
              <a:rPr lang="en-US" sz="5600" b="1" dirty="0"/>
              <a:t>Q12 - </a:t>
            </a:r>
            <a:r>
              <a:rPr lang="en-US" sz="5600" dirty="0"/>
              <a:t>He gave it to me and ____.</a:t>
            </a:r>
          </a:p>
          <a:p>
            <a:r>
              <a:rPr lang="en-US" sz="5600" dirty="0">
                <a:solidFill>
                  <a:srgbClr val="FF0000"/>
                </a:solidFill>
              </a:rPr>
              <a:t>she</a:t>
            </a:r>
            <a:br>
              <a:rPr lang="en-US" sz="5600" dirty="0">
                <a:solidFill>
                  <a:srgbClr val="FF0000"/>
                </a:solidFill>
              </a:rPr>
            </a:br>
            <a:r>
              <a:rPr lang="en-US" sz="5600" dirty="0">
                <a:solidFill>
                  <a:srgbClr val="FF0000"/>
                </a:solidFill>
              </a:rPr>
              <a:t>her</a:t>
            </a:r>
            <a:br>
              <a:rPr lang="en-US" sz="5600" dirty="0">
                <a:solidFill>
                  <a:srgbClr val="FF0000"/>
                </a:solidFill>
              </a:rPr>
            </a:br>
            <a:endParaRPr lang="en-US" sz="5600" dirty="0">
              <a:solidFill>
                <a:srgbClr val="FF0000"/>
              </a:solidFill>
            </a:endParaRPr>
          </a:p>
          <a:p>
            <a:endParaRPr lang="cs-CZ" dirty="0"/>
          </a:p>
          <a:p>
            <a:endParaRPr lang="cs-CZ" dirty="0"/>
          </a:p>
        </p:txBody>
      </p:sp>
      <p:pic>
        <p:nvPicPr>
          <p:cNvPr id="5" name="Picture 7" descr="http://www.englishexercises.org/makeagame/my_documents/my_pictures/2009/feb/832_j0283747.gif"/>
          <p:cNvPicPr>
            <a:picLocks noChangeAspect="1" noChangeArrowheads="1" noCrop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13827" y="35884"/>
            <a:ext cx="221709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58579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/>
          <p:cNvSpPr>
            <a:spLocks noChangeArrowheads="1"/>
          </p:cNvSpPr>
          <p:nvPr/>
        </p:nvSpPr>
        <p:spPr bwMode="auto">
          <a:xfrm>
            <a:off x="1" y="-159305"/>
            <a:ext cx="9129874" cy="7171194"/>
          </a:xfrm>
          <a:prstGeom prst="rect">
            <a:avLst/>
          </a:prstGeom>
          <a:solidFill>
            <a:srgbClr val="FFCC33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Comic Sans MS" pitchFamily="66" charset="0"/>
              <a:cs typeface="Arial" pitchFamily="34" charset="0"/>
            </a:endParaRP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Choose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right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form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of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pronouns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:</a:t>
            </a:r>
          </a:p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1) 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lang="cs-CZ" sz="2000" dirty="0" smtClean="0">
                <a:latin typeface="Comic Sans MS" pitchFamily="66" charset="0"/>
                <a:cs typeface="Arial" pitchFamily="34" charset="0"/>
              </a:rPr>
              <a:t>……………..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book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. </a:t>
            </a:r>
            <a:r>
              <a:rPr lang="cs-CZ" sz="2000" dirty="0" smtClean="0">
                <a:latin typeface="Comic Sans MS" pitchFamily="66" charset="0"/>
                <a:cs typeface="Arial" pitchFamily="34" charset="0"/>
              </a:rPr>
              <a:t>(</a:t>
            </a:r>
            <a:r>
              <a:rPr lang="cs-CZ" sz="2000" dirty="0" err="1" smtClean="0">
                <a:latin typeface="Comic Sans MS" pitchFamily="66" charset="0"/>
                <a:cs typeface="Arial" pitchFamily="34" charset="0"/>
              </a:rPr>
              <a:t>me</a:t>
            </a:r>
            <a:r>
              <a:rPr lang="cs-CZ" sz="2000" dirty="0" smtClean="0">
                <a:latin typeface="Comic Sans MS" pitchFamily="66" charset="0"/>
                <a:cs typeface="Arial" pitchFamily="34" charset="0"/>
              </a:rPr>
              <a:t>, mine, my)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2) 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What's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………………….  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name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?(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him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he, his)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3) 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Give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pencil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It's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…………………. (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mine, my)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4)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Can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please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help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………………….. </a:t>
            </a:r>
            <a:r>
              <a:rPr lang="cs-CZ" sz="2000" dirty="0" err="1">
                <a:latin typeface="Comic Sans MS" pitchFamily="66" charset="0"/>
                <a:cs typeface="Arial" pitchFamily="34" charset="0"/>
              </a:rPr>
              <a:t>w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ith</a:t>
            </a:r>
            <a:r>
              <a:rPr lang="cs-CZ" sz="2000" dirty="0" smtClean="0">
                <a:latin typeface="Comic Sans MS" pitchFamily="66" charset="0"/>
                <a:cs typeface="Arial" pitchFamily="34" charset="0"/>
              </a:rPr>
              <a:t> ……..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homework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? (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she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her)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5)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Please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give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………..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red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notebook.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It's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………….. (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we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us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our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ours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)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6) Do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know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………..? 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Yes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……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my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best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friend's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brother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. (he, his,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him</a:t>
            </a:r>
            <a:r>
              <a:rPr kumimoji="0" lang="cs-CZ" sz="2000" b="0" i="0" u="none" strike="noStrike" cap="none" normalizeH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7) </a:t>
            </a:r>
            <a:r>
              <a:rPr lang="cs-CZ" sz="2000" dirty="0" smtClean="0">
                <a:latin typeface="Comic Sans MS" pitchFamily="66" charset="0"/>
                <a:cs typeface="Arial" pitchFamily="34" charset="0"/>
              </a:rPr>
              <a:t>……..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will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 go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cinema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tonight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. Do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you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want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come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with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…. ? (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8) </a:t>
            </a:r>
            <a:r>
              <a:rPr lang="cs-CZ" sz="2000" dirty="0" smtClean="0">
                <a:latin typeface="Comic Sans MS" pitchFamily="66" charset="0"/>
                <a:cs typeface="Arial" pitchFamily="34" charset="0"/>
              </a:rPr>
              <a:t>……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are my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friends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and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…. house. 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Let's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go to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meet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…..(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they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them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, 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9)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dog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…...  ………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name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Rex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and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this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……  dog house.                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10)  ………….is my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mother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.  ……………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name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is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 Mary. (her, </a:t>
            </a:r>
            <a:r>
              <a:rPr kumimoji="0" lang="cs-CZ" sz="2000" b="0" i="0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she</a:t>
            </a: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)</a:t>
            </a:r>
            <a:endParaRPr kumimoji="0" lang="cs-CZ" sz="20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2000" b="0" i="0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Comic Sans MS" pitchFamily="66" charset="0"/>
                <a:cs typeface="Arial" pitchFamily="34" charset="0"/>
              </a:rPr>
              <a:t> </a:t>
            </a:r>
          </a:p>
        </p:txBody>
      </p:sp>
      <p:pic>
        <p:nvPicPr>
          <p:cNvPr id="3079" name="Picture 7" descr="http://www.englishexercises.org/makeagame/my_documents/my_pictures/2009/feb/832_j0283747.gif"/>
          <p:cNvPicPr>
            <a:picLocks noChangeAspect="1" noChangeArrowheads="1" noCrop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78102"/>
            <a:ext cx="2217093" cy="134076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876256" y="4869160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     mine, my, I)</a:t>
            </a:r>
            <a:endParaRPr lang="cs-CZ" dirty="0">
              <a:latin typeface="Comic Sans MS" pitchFamily="66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7360100" y="5363924"/>
            <a:ext cx="11521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latin typeface="Comic Sans MS" pitchFamily="66" charset="0"/>
              </a:rPr>
              <a:t>     </a:t>
            </a:r>
            <a:r>
              <a:rPr lang="cs-CZ" dirty="0" err="1" smtClean="0">
                <a:latin typeface="Comic Sans MS" pitchFamily="66" charset="0"/>
              </a:rPr>
              <a:t>their</a:t>
            </a:r>
            <a:r>
              <a:rPr lang="cs-CZ" dirty="0">
                <a:latin typeface="Comic Sans MS" pitchFamily="66" charset="0"/>
              </a:rPr>
              <a:t>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7216084" y="5733256"/>
            <a:ext cx="174840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(</a:t>
            </a:r>
            <a:r>
              <a:rPr lang="cs-CZ" dirty="0">
                <a:latin typeface="Comic Sans MS" pitchFamily="66" charset="0"/>
              </a:rPr>
              <a:t>m</a:t>
            </a:r>
            <a:r>
              <a:rPr lang="cs-CZ" dirty="0" smtClean="0">
                <a:latin typeface="Comic Sans MS" pitchFamily="66" charset="0"/>
              </a:rPr>
              <a:t>y, mine, </a:t>
            </a:r>
            <a:r>
              <a:rPr lang="cs-CZ" dirty="0" err="1" smtClean="0">
                <a:latin typeface="Comic Sans MS" pitchFamily="66" charset="0"/>
              </a:rPr>
              <a:t>it</a:t>
            </a:r>
            <a:r>
              <a:rPr lang="cs-CZ" dirty="0" smtClean="0">
                <a:latin typeface="Comic Sans MS" pitchFamily="66" charset="0"/>
              </a:rPr>
              <a:t>, </a:t>
            </a:r>
            <a:r>
              <a:rPr lang="cs-CZ" dirty="0" err="1" smtClean="0">
                <a:latin typeface="Comic Sans MS" pitchFamily="66" charset="0"/>
              </a:rPr>
              <a:t>its</a:t>
            </a:r>
            <a:r>
              <a:rPr lang="cs-CZ" dirty="0" smtClean="0">
                <a:latin typeface="Comic Sans MS" pitchFamily="66" charset="0"/>
              </a:rPr>
              <a:t>)</a:t>
            </a:r>
            <a:endParaRPr lang="cs-CZ" dirty="0">
              <a:latin typeface="Comic Sans MS" pitchFamily="66" charset="0"/>
            </a:endParaRPr>
          </a:p>
        </p:txBody>
      </p:sp>
    </p:spTree>
    <p:controls>
      <mc:AlternateContent xmlns:mc="http://schemas.openxmlformats.org/markup-compatibility/2006">
        <mc:Choice xmlns:v="urn:schemas-microsoft-com:vml" Requires="v">
          <p:control spid="3120" name="DefaultOcx" r:id="rId2" imgW="781200" imgH="228600"/>
        </mc:Choice>
        <mc:Fallback>
          <p:control name="DefaultOcx" r:id="rId2" imgW="781200" imgH="228600">
            <p:pic>
              <p:nvPicPr>
                <p:cNvPr id="0" name="DefaultOcx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1" name="HTMLSelect1" r:id="rId3" imgW="781200" imgH="228600"/>
        </mc:Choice>
        <mc:Fallback>
          <p:control name="HTMLSelect1" r:id="rId3" imgW="781200" imgH="228600">
            <p:pic>
              <p:nvPicPr>
                <p:cNvPr id="0" name="HTMLSelect1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2" name="HTMLSelect2" r:id="rId4" imgW="781200" imgH="228600"/>
        </mc:Choice>
        <mc:Fallback>
          <p:control name="HTMLSelect2" r:id="rId4" imgW="781200" imgH="228600">
            <p:pic>
              <p:nvPicPr>
                <p:cNvPr id="0" name="HTMLSelect2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3" name="HTMLSelect3" r:id="rId5" imgW="781200" imgH="228600"/>
        </mc:Choice>
        <mc:Fallback>
          <p:control name="HTMLSelect3" r:id="rId5" imgW="781200" imgH="228600">
            <p:pic>
              <p:nvPicPr>
                <p:cNvPr id="0" name="HTMLSelect3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4" name="HTMLSelect4" r:id="rId6" imgW="781200" imgH="228600"/>
        </mc:Choice>
        <mc:Fallback>
          <p:control name="HTMLSelect4" r:id="rId6" imgW="781200" imgH="228600">
            <p:pic>
              <p:nvPicPr>
                <p:cNvPr id="0" name="HTMLSelect4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5" name="HTMLSelect5" r:id="rId7" imgW="781200" imgH="228600"/>
        </mc:Choice>
        <mc:Fallback>
          <p:control name="HTMLSelect5" r:id="rId7" imgW="781200" imgH="228600">
            <p:pic>
              <p:nvPicPr>
                <p:cNvPr id="0" name="HTMLSelect5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6" name="HTMLSelect6" r:id="rId8" imgW="781200" imgH="228600"/>
        </mc:Choice>
        <mc:Fallback>
          <p:control name="HTMLSelect6" r:id="rId8" imgW="781200" imgH="228600">
            <p:pic>
              <p:nvPicPr>
                <p:cNvPr id="0" name="HTMLSelect6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7" name="HTMLSelect7" r:id="rId9" imgW="781200" imgH="228600"/>
        </mc:Choice>
        <mc:Fallback>
          <p:control name="HTMLSelect7" r:id="rId9" imgW="781200" imgH="228600">
            <p:pic>
              <p:nvPicPr>
                <p:cNvPr id="0" name="HTMLSelect7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  <mc:AlternateContent xmlns:mc="http://schemas.openxmlformats.org/markup-compatibility/2006">
        <mc:Choice xmlns:v="urn:schemas-microsoft-com:vml" Requires="v">
          <p:control spid="3128" name="HTMLSelect8" r:id="rId10" imgW="781200" imgH="228600"/>
        </mc:Choice>
        <mc:Fallback>
          <p:control name="HTMLSelect8" r:id="rId10" imgW="781200" imgH="228600">
            <p:pic>
              <p:nvPicPr>
                <p:cNvPr id="0" name="HTMLSelect8"/>
                <p:cNvPicPr preferRelativeResize="0">
                  <a:picLocks noChangeArrowheads="1" noChangeShapeType="1"/>
                </p:cNvPicPr>
                <p:nvPr/>
              </p:nvPicPr>
              <p:blipFill>
                <a:blip r:embed="rId13">
                  <a:extLst>
                    <a:ext uri="{28A0092B-C50C-407E-A947-70E740481C1C}">
                      <a14:useLocalDpi xmlns:a14="http://schemas.microsoft.com/office/drawing/2010/main" val="0"/>
                    </a:ext>
                  </a:extLst>
                </a:blip>
                <a:srcRect/>
                <a:stretch>
                  <a:fillRect/>
                </a:stretch>
              </p:blipFill>
              <p:spPr bwMode="auto">
                <a:xfrm>
                  <a:off x="3054350" y="0"/>
                  <a:ext cx="776288" cy="231775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noFill/>
                    </a14:hiddenFill>
                  </a:ext>
                  <a:ext uri="{91240B29-F687-4F45-9708-019B960494DF}">
                    <a14:hiddenLine xmlns:a14="http://schemas.microsoft.com/office/drawing/2010/main" w="9525">
                      <a:noFill/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</p:pic>
          </p:control>
        </mc:Fallback>
      </mc:AlternateContent>
    </p:controls>
    <p:extLst>
      <p:ext uri="{BB962C8B-B14F-4D97-AF65-F5344CB8AC3E}">
        <p14:creationId xmlns:p14="http://schemas.microsoft.com/office/powerpoint/2010/main" val="41479021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ovéPole 4"/>
          <p:cNvSpPr txBox="1"/>
          <p:nvPr/>
        </p:nvSpPr>
        <p:spPr>
          <a:xfrm>
            <a:off x="229816" y="476672"/>
            <a:ext cx="8640960" cy="32316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i="1" dirty="0" smtClean="0"/>
              <a:t>Použité zdroje:</a:t>
            </a:r>
          </a:p>
          <a:p>
            <a:endParaRPr lang="cs-CZ" dirty="0" smtClean="0"/>
          </a:p>
          <a:p>
            <a:r>
              <a:rPr lang="cs-CZ" sz="1200" dirty="0" smtClean="0"/>
              <a:t>GAPPED </a:t>
            </a:r>
            <a:r>
              <a:rPr lang="cs-CZ" sz="1200" dirty="0"/>
              <a:t>EXERCISE FOR ELEMENTARY/PRE-INTERMEDIATE PRACTICE. </a:t>
            </a:r>
            <a:r>
              <a:rPr lang="cs-CZ" sz="1200" i="1" dirty="0"/>
              <a:t>Musicalenglishlessons.org</a:t>
            </a:r>
            <a:r>
              <a:rPr lang="cs-CZ" sz="1200" dirty="0"/>
              <a:t> [online]. 2002 [cit. 2012-01-19]. Dostupné z: http://www.musicalenglishlessons.org/grammar-pronouns.htm </a:t>
            </a:r>
            <a:endParaRPr lang="cs-CZ" sz="1200" dirty="0" smtClean="0"/>
          </a:p>
          <a:p>
            <a:endParaRPr lang="cs-CZ" sz="1200" dirty="0"/>
          </a:p>
          <a:p>
            <a:r>
              <a:rPr lang="en-US" sz="1200" dirty="0"/>
              <a:t>Quiz: Subject and Object Pronouns. </a:t>
            </a:r>
            <a:r>
              <a:rPr lang="en-US" sz="1200" i="1" dirty="0"/>
              <a:t>Usingenglish.com</a:t>
            </a:r>
            <a:r>
              <a:rPr lang="en-US" sz="1200" dirty="0"/>
              <a:t> [online]. 2011 [cit. 2012-01-19]. </a:t>
            </a:r>
            <a:r>
              <a:rPr lang="en-US" sz="1200" dirty="0" err="1"/>
              <a:t>Dostupné</a:t>
            </a:r>
            <a:r>
              <a:rPr lang="en-US" sz="1200" dirty="0"/>
              <a:t> z: http://www.usingenglish.com/quizzes/73.html </a:t>
            </a:r>
          </a:p>
          <a:p>
            <a:endParaRPr lang="cs-CZ" sz="1200" dirty="0" smtClean="0"/>
          </a:p>
          <a:p>
            <a:r>
              <a:rPr lang="cs-CZ" sz="1200" dirty="0" err="1" smtClean="0"/>
              <a:t>English</a:t>
            </a:r>
            <a:r>
              <a:rPr lang="cs-CZ" sz="1200" dirty="0" smtClean="0"/>
              <a:t> </a:t>
            </a:r>
            <a:r>
              <a:rPr lang="cs-CZ" sz="1200" dirty="0" err="1"/>
              <a:t>Exercises</a:t>
            </a:r>
            <a:r>
              <a:rPr lang="cs-CZ" sz="1200" dirty="0"/>
              <a:t> &gt; </a:t>
            </a:r>
            <a:r>
              <a:rPr lang="cs-CZ" sz="1200" dirty="0" err="1"/>
              <a:t>pronouns</a:t>
            </a:r>
            <a:r>
              <a:rPr lang="cs-CZ" sz="1200" dirty="0"/>
              <a:t> </a:t>
            </a:r>
            <a:r>
              <a:rPr lang="cs-CZ" sz="1200" dirty="0" err="1"/>
              <a:t>exercises</a:t>
            </a:r>
            <a:r>
              <a:rPr lang="cs-CZ" sz="1200" dirty="0"/>
              <a:t> &gt; </a:t>
            </a:r>
            <a:r>
              <a:rPr lang="cs-CZ" sz="1200" dirty="0" err="1"/>
              <a:t>Pronouns</a:t>
            </a:r>
            <a:r>
              <a:rPr lang="cs-CZ" sz="1200" dirty="0"/>
              <a:t>. </a:t>
            </a:r>
            <a:r>
              <a:rPr lang="cs-CZ" sz="1200" i="1" dirty="0"/>
              <a:t>Englishexercises.org</a:t>
            </a:r>
            <a:r>
              <a:rPr lang="cs-CZ" sz="1200" dirty="0"/>
              <a:t> [online]. 2002 [cit. 2012-01-19]. Dostupné z: http://www.englishexercises.org/makeagame/viewgame.asp?id=1244 </a:t>
            </a:r>
            <a:endParaRPr lang="cs-CZ" sz="1200" dirty="0" smtClean="0"/>
          </a:p>
          <a:p>
            <a:endParaRPr lang="cs-CZ" sz="1200" dirty="0"/>
          </a:p>
          <a:p>
            <a:r>
              <a:rPr lang="cs-CZ" sz="1200" dirty="0" smtClean="0"/>
              <a:t>PICTURE:</a:t>
            </a:r>
          </a:p>
          <a:p>
            <a:r>
              <a:rPr lang="cs-CZ" sz="1200" dirty="0" err="1"/>
              <a:t>English</a:t>
            </a:r>
            <a:r>
              <a:rPr lang="cs-CZ" sz="1200" dirty="0"/>
              <a:t> </a:t>
            </a:r>
            <a:r>
              <a:rPr lang="cs-CZ" sz="1200" dirty="0" err="1"/>
              <a:t>Exercises</a:t>
            </a:r>
            <a:r>
              <a:rPr lang="cs-CZ" sz="1200" dirty="0"/>
              <a:t> &gt; </a:t>
            </a:r>
            <a:r>
              <a:rPr lang="cs-CZ" sz="1200" dirty="0" err="1"/>
              <a:t>pronouns</a:t>
            </a:r>
            <a:r>
              <a:rPr lang="cs-CZ" sz="1200" dirty="0"/>
              <a:t> </a:t>
            </a:r>
            <a:r>
              <a:rPr lang="cs-CZ" sz="1200" dirty="0" err="1"/>
              <a:t>exercises</a:t>
            </a:r>
            <a:r>
              <a:rPr lang="cs-CZ" sz="1200" dirty="0"/>
              <a:t> &gt; </a:t>
            </a:r>
            <a:r>
              <a:rPr lang="cs-CZ" sz="1200" dirty="0" err="1"/>
              <a:t>Pronouns</a:t>
            </a:r>
            <a:r>
              <a:rPr lang="cs-CZ" sz="1200" dirty="0"/>
              <a:t>. </a:t>
            </a:r>
            <a:r>
              <a:rPr lang="cs-CZ" sz="1200" i="1" dirty="0"/>
              <a:t>Englishexercises.org</a:t>
            </a:r>
            <a:r>
              <a:rPr lang="cs-CZ" sz="1200" dirty="0"/>
              <a:t> [online]. 2012 [cit. 2012-01-19]. Dostupné z: http://www.englishexercises.org/makeagame/my_documents/my_pictures/2009/feb/832_j0283747.gif </a:t>
            </a:r>
          </a:p>
          <a:p>
            <a:endParaRPr lang="cs-CZ" sz="1200" dirty="0"/>
          </a:p>
          <a:p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8499281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refab">
  <a:themeElements>
    <a:clrScheme name="Prefab">
      <a:dk1>
        <a:sysClr val="windowText" lastClr="000000"/>
      </a:dk1>
      <a:lt1>
        <a:sysClr val="window" lastClr="FFFFFF"/>
      </a:lt1>
      <a:dk2>
        <a:srgbClr val="5D5C64"/>
      </a:dk2>
      <a:lt2>
        <a:srgbClr val="E4D9BE"/>
      </a:lt2>
      <a:accent1>
        <a:srgbClr val="E0B62E"/>
      </a:accent1>
      <a:accent2>
        <a:srgbClr val="E6632E"/>
      </a:accent2>
      <a:accent3>
        <a:srgbClr val="73C1C7"/>
      </a:accent3>
      <a:accent4>
        <a:srgbClr val="75964C"/>
      </a:accent4>
      <a:accent5>
        <a:srgbClr val="C78C45"/>
      </a:accent5>
      <a:accent6>
        <a:srgbClr val="BCA076"/>
      </a:accent6>
      <a:hlink>
        <a:srgbClr val="CF3B0D"/>
      </a:hlink>
      <a:folHlink>
        <a:srgbClr val="7E756C"/>
      </a:folHlink>
    </a:clrScheme>
    <a:fontScheme name="Prefab">
      <a:majorFont>
        <a:latin typeface="Arial Black"/>
        <a:ea typeface=""/>
        <a:cs typeface=""/>
        <a:font script="Jpan" typeface="ＭＳ Ｐゴシック"/>
        <a:font script="Hang" typeface="HY견고딕"/>
        <a:font script="Hans" typeface="宋体"/>
        <a:font script="Hant" typeface="新細明體"/>
        <a:font script="Arab" typeface="Tahoma"/>
        <a:font script="Hebr" typeface="Tohoma"/>
        <a:font script="Thai" typeface="Tahoma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Prefab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00000"/>
              </a:schemeClr>
            </a:gs>
            <a:gs pos="30000">
              <a:schemeClr val="phClr">
                <a:tint val="60000"/>
                <a:satMod val="250000"/>
              </a:schemeClr>
            </a:gs>
            <a:gs pos="50000">
              <a:schemeClr val="phClr">
                <a:tint val="57000"/>
                <a:satMod val="250000"/>
              </a:schemeClr>
            </a:gs>
            <a:gs pos="100000">
              <a:schemeClr val="phClr">
                <a:tint val="17000"/>
                <a:satMod val="350000"/>
              </a:schemeClr>
            </a:gs>
          </a:gsLst>
          <a:lin ang="4000000" scaled="1"/>
        </a:gra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0000" algn="ct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110000" algn="ctr" rotWithShape="0">
              <a:srgbClr val="000000">
                <a:alpha val="65000"/>
              </a:srgbClr>
            </a:outerShdw>
          </a:effectLst>
        </a:effectStyle>
        <a:effectStyle>
          <a:effectLst>
            <a:outerShdw blurRad="120000" algn="ctr" rotWithShape="0">
              <a:srgbClr val="000000">
                <a:alpha val="70000"/>
              </a:srgbClr>
            </a:outerShdw>
          </a:effectLst>
          <a:scene3d>
            <a:camera prst="orthographicFront"/>
            <a:lightRig rig="glow" dir="t">
              <a:rot lat="0" lon="0" rev="1800000"/>
            </a:lightRig>
          </a:scene3d>
          <a:sp3d contourW="12700" prstMaterial="dkEdge">
            <a:bevelT w="50800" h="44450" prst="angle"/>
            <a:contourClr>
              <a:schemeClr val="phClr">
                <a:shade val="4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5000"/>
                <a:satMod val="110000"/>
              </a:schemeClr>
            </a:gs>
            <a:gs pos="30000">
              <a:schemeClr val="phClr">
                <a:shade val="75000"/>
                <a:satMod val="130000"/>
              </a:schemeClr>
            </a:gs>
            <a:gs pos="50000">
              <a:schemeClr val="phClr">
                <a:shade val="70000"/>
                <a:satMod val="135000"/>
              </a:schemeClr>
            </a:gs>
            <a:gs pos="100000">
              <a:schemeClr val="phClr">
                <a:tint val="75000"/>
                <a:satMod val="110000"/>
              </a:schemeClr>
            </a:gs>
          </a:gsLst>
          <a:lin ang="4000000" scaled="1"/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20000"/>
              </a:schemeClr>
              <a:schemeClr val="phClr">
                <a:tint val="94000"/>
                <a:satMod val="21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Konstrukční motiv</Template>
  <TotalTime>178</TotalTime>
  <Words>298</Words>
  <Application>Microsoft Office PowerPoint</Application>
  <PresentationFormat>Předvádění na obrazovce (4:3)</PresentationFormat>
  <Paragraphs>109</Paragraphs>
  <Slides>8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Prefab</vt:lpstr>
      <vt:lpstr>Prezentace aplikace PowerPoint</vt:lpstr>
      <vt:lpstr>Prezentace aplikace PowerPoint</vt:lpstr>
      <vt:lpstr>SUBJECT AND OBJECT PRONOUNS</vt:lpstr>
      <vt:lpstr>      SUBJECT           OBJECT         </vt:lpstr>
      <vt:lpstr>Prezentace aplikace PowerPoint</vt:lpstr>
      <vt:lpstr>Put in the correct pronoun: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SUBJECT AND OBJECT PRONOUNS</dc:title>
  <dc:creator>Lenka</dc:creator>
  <cp:lastModifiedBy>Lenka</cp:lastModifiedBy>
  <cp:revision>33</cp:revision>
  <dcterms:created xsi:type="dcterms:W3CDTF">2011-12-31T18:05:42Z</dcterms:created>
  <dcterms:modified xsi:type="dcterms:W3CDTF">2012-02-12T16:36:07Z</dcterms:modified>
</cp:coreProperties>
</file>