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s/slide19.xml" ContentType="application/vnd.openxmlformats-officedocument.presentationml.slide+xml"/>
  <Override PartName="/ppt/slides/slide28.xml" ContentType="application/vnd.openxmlformats-officedocument.presentationml.slide+xml"/>
  <Override PartName="/ppt/slideLayouts/slideLayout7.xml" ContentType="application/vnd.openxmlformats-officedocument.presentationml.slideLayout+xml"/>
  <Default Extension="png" ContentType="image/png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  <p:sldId id="276" r:id="rId22"/>
    <p:sldId id="277" r:id="rId23"/>
    <p:sldId id="278" r:id="rId24"/>
    <p:sldId id="279" r:id="rId25"/>
    <p:sldId id="280" r:id="rId26"/>
    <p:sldId id="281" r:id="rId27"/>
    <p:sldId id="282" r:id="rId28"/>
    <p:sldId id="283" r:id="rId29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5620"/>
    <p:restoredTop sz="94660"/>
  </p:normalViewPr>
  <p:slideViewPr>
    <p:cSldViewPr>
      <p:cViewPr>
        <p:scale>
          <a:sx n="125" d="100"/>
          <a:sy n="125" d="100"/>
        </p:scale>
        <p:origin x="510" y="61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8991600" y="3048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25146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371600" y="2819400"/>
            <a:ext cx="6400800" cy="1752600"/>
          </a:xfrm>
        </p:spPr>
        <p:txBody>
          <a:bodyPr/>
          <a:lstStyle>
            <a:lvl1pPr marL="0" indent="0" algn="ctr">
              <a:buNone/>
              <a:defRPr sz="1600" b="1" cap="all" spc="250" baseline="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D18B45E8-AA93-480F-93C8-B1B8420EA87C}" type="datetimeFigureOut">
              <a:rPr lang="cs-CZ" smtClean="0"/>
              <a:pPr>
                <a:defRPr/>
              </a:pPr>
              <a:t>12.6.2012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155448" y="2420112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3" name="Elipsa 12"/>
          <p:cNvSpPr/>
          <p:nvPr/>
        </p:nvSpPr>
        <p:spPr>
          <a:xfrm>
            <a:off x="4267200" y="2115312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Elipsa 13"/>
          <p:cNvSpPr/>
          <p:nvPr/>
        </p:nvSpPr>
        <p:spPr>
          <a:xfrm>
            <a:off x="4361688" y="2209800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4343400" y="2199450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pPr>
              <a:defRPr/>
            </a:pPr>
            <a:fld id="{E952769C-0D11-4E14-9B91-A81EE8F166C0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685800" y="381000"/>
            <a:ext cx="7772400" cy="1752600"/>
          </a:xfrm>
        </p:spPr>
        <p:txBody>
          <a:bodyPr anchor="b"/>
          <a:lstStyle>
            <a:lvl1pPr>
              <a:defRPr sz="4200">
                <a:solidFill>
                  <a:schemeClr val="accent1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C4AA9BAF-9024-4C62-AAAC-A13E93E6A6C6}" type="datetimeFigureOut">
              <a:rPr lang="cs-CZ" smtClean="0"/>
              <a:pPr>
                <a:defRPr/>
              </a:pPr>
              <a:t>12.6.2012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4361688" y="1026372"/>
            <a:ext cx="457200" cy="441325"/>
          </a:xfrm>
        </p:spPr>
        <p:txBody>
          <a:bodyPr/>
          <a:lstStyle/>
          <a:p>
            <a:pPr>
              <a:defRPr/>
            </a:pPr>
            <a:fld id="{EFAABE85-D8C6-454A-B82F-EA915EA80C73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301752" y="1527048"/>
            <a:ext cx="850392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8991600" y="1905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152400" y="2286000"/>
            <a:ext cx="8833104" cy="3048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55448" y="142352"/>
            <a:ext cx="8833104" cy="2139696"/>
          </a:xfrm>
          <a:prstGeom prst="rect">
            <a:avLst/>
          </a:prstGeom>
          <a:solidFill>
            <a:schemeClr val="accent1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68426" y="2743200"/>
            <a:ext cx="6480174" cy="1673225"/>
          </a:xfrm>
        </p:spPr>
        <p:txBody>
          <a:bodyPr anchor="t"/>
          <a:lstStyle>
            <a:lvl1pPr marL="0" indent="0" algn="ctr">
              <a:buNone/>
              <a:defRPr sz="1600" b="1" cap="all" spc="250" baseline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3" name="Obdélník 12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4" name="Obdélník 13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797EDDED-16A4-435F-90FD-6DB5AFC2EB82}" type="datetimeFigureOut">
              <a:rPr lang="cs-CZ" smtClean="0"/>
              <a:pPr>
                <a:defRPr/>
              </a:pPr>
              <a:t>12.6.2012</a:t>
            </a:fld>
            <a:endParaRPr lang="cs-CZ"/>
          </a:p>
        </p:txBody>
      </p:sp>
      <p:sp>
        <p:nvSpPr>
          <p:cNvPr id="8" name="Přímá spojovací čára 7"/>
          <p:cNvSpPr>
            <a:spLocks noChangeShapeType="1"/>
          </p:cNvSpPr>
          <p:nvPr/>
        </p:nvSpPr>
        <p:spPr bwMode="auto">
          <a:xfrm>
            <a:off x="152400" y="2438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Elipsa 9"/>
          <p:cNvSpPr/>
          <p:nvPr/>
        </p:nvSpPr>
        <p:spPr>
          <a:xfrm>
            <a:off x="4267200" y="2115312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Elipsa 10"/>
          <p:cNvSpPr/>
          <p:nvPr/>
        </p:nvSpPr>
        <p:spPr>
          <a:xfrm>
            <a:off x="4361688" y="2209800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4343400" y="2199450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pPr>
              <a:defRPr/>
            </a:pPr>
            <a:fld id="{0A3AAC6C-E32D-490D-A08D-9B3AA1139BF2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533400"/>
            <a:ext cx="7772400" cy="1524000"/>
          </a:xfrm>
        </p:spPr>
        <p:txBody>
          <a:bodyPr anchor="b"/>
          <a:lstStyle>
            <a:lvl1pPr algn="ctr">
              <a:buNone/>
              <a:defRPr sz="4200" b="0" cap="none" baseline="0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1752" y="228600"/>
            <a:ext cx="8534400" cy="758952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5791200" y="6409944"/>
            <a:ext cx="3044952" cy="365760"/>
          </a:xfrm>
        </p:spPr>
        <p:txBody>
          <a:bodyPr/>
          <a:lstStyle/>
          <a:p>
            <a:pPr>
              <a:defRPr/>
            </a:pPr>
            <a:fld id="{C410E62C-A4AE-488B-BA03-41F35A9B5604}" type="datetimeFigureOut">
              <a:rPr lang="cs-CZ" smtClean="0"/>
              <a:pPr>
                <a:defRPr/>
              </a:pPr>
              <a:t>12.6.2012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475AAF87-B5EA-40E3-B784-254F6D333475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  <p:sp>
        <p:nvSpPr>
          <p:cNvPr id="8" name="Přímá spojovací čára 7"/>
          <p:cNvSpPr>
            <a:spLocks noChangeShapeType="1"/>
          </p:cNvSpPr>
          <p:nvPr/>
        </p:nvSpPr>
        <p:spPr bwMode="auto">
          <a:xfrm flipV="1">
            <a:off x="4563080" y="1575652"/>
            <a:ext cx="8921" cy="4819557"/>
          </a:xfrm>
          <a:prstGeom prst="line">
            <a:avLst/>
          </a:prstGeom>
          <a:noFill/>
          <a:ln w="9525" cap="flat" cmpd="sng" algn="ctr">
            <a:solidFill>
              <a:schemeClr val="tx2"/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Zástupný symbol pro obsah 9"/>
          <p:cNvSpPr>
            <a:spLocks noGrp="1"/>
          </p:cNvSpPr>
          <p:nvPr>
            <p:ph sz="half" idx="1"/>
          </p:nvPr>
        </p:nvSpPr>
        <p:spPr>
          <a:xfrm>
            <a:off x="301752" y="1371600"/>
            <a:ext cx="4038600" cy="4681728"/>
          </a:xfrm>
        </p:spPr>
        <p:txBody>
          <a:bodyPr/>
          <a:lstStyle>
            <a:lvl1pPr>
              <a:defRPr sz="2500"/>
            </a:lvl1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obsah 11"/>
          <p:cNvSpPr>
            <a:spLocks noGrp="1"/>
          </p:cNvSpPr>
          <p:nvPr>
            <p:ph sz="half" idx="2"/>
          </p:nvPr>
        </p:nvSpPr>
        <p:spPr>
          <a:xfrm>
            <a:off x="4800600" y="1371600"/>
            <a:ext cx="4038600" cy="4681728"/>
          </a:xfrm>
        </p:spPr>
        <p:txBody>
          <a:bodyPr/>
          <a:lstStyle>
            <a:lvl1pPr>
              <a:defRPr sz="2500"/>
            </a:lvl1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ovací čára 9"/>
          <p:cNvSpPr>
            <a:spLocks noChangeShapeType="1"/>
          </p:cNvSpPr>
          <p:nvPr/>
        </p:nvSpPr>
        <p:spPr bwMode="auto">
          <a:xfrm flipV="1">
            <a:off x="4572000" y="2200275"/>
            <a:ext cx="0" cy="4187952"/>
          </a:xfrm>
          <a:prstGeom prst="line">
            <a:avLst/>
          </a:prstGeom>
          <a:noFill/>
          <a:ln w="9525" cap="flat" cmpd="sng" algn="ctr">
            <a:solidFill>
              <a:schemeClr val="tx2"/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0" name="Obdélník 19"/>
          <p:cNvSpPr>
            <a:spLocks noChangeArrowheads="1"/>
          </p:cNvSpPr>
          <p:nvPr/>
        </p:nvSpPr>
        <p:spPr bwMode="white">
          <a:xfrm>
            <a:off x="0" y="0"/>
            <a:ext cx="9144000" cy="14478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1" name="Obdélník 20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2" name="Obdélník 21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>
            <a:off x="152400" y="1371600"/>
            <a:ext cx="8833104" cy="914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Obdélník 12"/>
          <p:cNvSpPr>
            <a:spLocks noChangeArrowheads="1"/>
          </p:cNvSpPr>
          <p:nvPr/>
        </p:nvSpPr>
        <p:spPr bwMode="auto">
          <a:xfrm>
            <a:off x="145923" y="6391656"/>
            <a:ext cx="8833104" cy="310896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01752" y="1524000"/>
            <a:ext cx="4040188" cy="732974"/>
          </a:xfrm>
          <a:noFill/>
          <a:ln w="15875" cap="rnd" cmpd="sng" algn="ctr">
            <a:noFill/>
            <a:prstDash val="solid"/>
          </a:ln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>
            <a:noAutofit/>
          </a:bodyPr>
          <a:lstStyle>
            <a:lvl1pPr marL="0" indent="0">
              <a:buNone/>
              <a:defRPr lang="en-US" sz="2200" b="1" dirty="0" smtClean="0">
                <a:solidFill>
                  <a:srgbClr val="FFFFFF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791330" y="1524000"/>
            <a:ext cx="4041775" cy="731520"/>
          </a:xfrm>
          <a:noFill/>
          <a:ln w="15875" cap="rnd" cmpd="sng" algn="ctr">
            <a:noFill/>
            <a:prstDash val="solid"/>
          </a:ln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anchor="ctr">
            <a:noAutofit/>
          </a:bodyPr>
          <a:lstStyle>
            <a:lvl1pPr marL="0" indent="0">
              <a:buNone/>
              <a:defRPr sz="2200" b="1"/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5779CF79-9D8F-44D3-AF28-A3261919E8C4}" type="datetimeFigureOut">
              <a:rPr lang="cs-CZ" smtClean="0"/>
              <a:pPr>
                <a:defRPr/>
              </a:pPr>
              <a:t>12.6.2012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>
          <a:xfrm>
            <a:off x="304800" y="6409944"/>
            <a:ext cx="3581400" cy="365760"/>
          </a:xfrm>
        </p:spPr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15" name="Přímá spojovací čára 14"/>
          <p:cNvSpPr>
            <a:spLocks noChangeShapeType="1"/>
          </p:cNvSpPr>
          <p:nvPr/>
        </p:nvSpPr>
        <p:spPr bwMode="auto">
          <a:xfrm>
            <a:off x="152400" y="128016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4" name="Zástupný symbol pro obsah 23"/>
          <p:cNvSpPr>
            <a:spLocks noGrp="1"/>
          </p:cNvSpPr>
          <p:nvPr>
            <p:ph sz="quarter" idx="2"/>
          </p:nvPr>
        </p:nvSpPr>
        <p:spPr>
          <a:xfrm>
            <a:off x="301752" y="2471383"/>
            <a:ext cx="4041648" cy="3818404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6" name="Zástupný symbol pro obsah 25"/>
          <p:cNvSpPr>
            <a:spLocks noGrp="1"/>
          </p:cNvSpPr>
          <p:nvPr>
            <p:ph sz="quarter" idx="4"/>
          </p:nvPr>
        </p:nvSpPr>
        <p:spPr>
          <a:xfrm>
            <a:off x="4800600" y="2471383"/>
            <a:ext cx="4038600" cy="382219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Elipsa 24"/>
          <p:cNvSpPr/>
          <p:nvPr/>
        </p:nvSpPr>
        <p:spPr>
          <a:xfrm>
            <a:off x="4267200" y="956036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7" name="Elipsa 26"/>
          <p:cNvSpPr/>
          <p:nvPr/>
        </p:nvSpPr>
        <p:spPr>
          <a:xfrm>
            <a:off x="4361688" y="1050524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>
          <a:xfrm>
            <a:off x="4343400" y="1042416"/>
            <a:ext cx="457200" cy="441325"/>
          </a:xfrm>
        </p:spPr>
        <p:txBody>
          <a:bodyPr/>
          <a:lstStyle>
            <a:lvl1pPr algn="ctr">
              <a:defRPr/>
            </a:lvl1pPr>
          </a:lstStyle>
          <a:p>
            <a:pPr>
              <a:defRPr/>
            </a:pPr>
            <a:fld id="{425C7A5C-2C28-4A25-BD3C-034C3F0D92CF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  <p:sp>
        <p:nvSpPr>
          <p:cNvPr id="23" name="Nadpis 22"/>
          <p:cNvSpPr>
            <a:spLocks noGrp="1"/>
          </p:cNvSpPr>
          <p:nvPr>
            <p:ph type="title"/>
          </p:nvPr>
        </p:nvSpPr>
        <p:spPr/>
        <p:txBody>
          <a:bodyPr rtlCol="0" anchor="b" anchorCtr="0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8F021E4A-71AE-4541-A505-BAC95E058B2C}" type="datetimeFigureOut">
              <a:rPr lang="cs-CZ" smtClean="0"/>
              <a:pPr>
                <a:defRPr/>
              </a:pPr>
              <a:t>12.6.2012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>
          <a:xfrm>
            <a:off x="4343400" y="1036020"/>
            <a:ext cx="457200" cy="441325"/>
          </a:xfrm>
        </p:spPr>
        <p:txBody>
          <a:bodyPr/>
          <a:lstStyle/>
          <a:p>
            <a:pPr>
              <a:defRPr/>
            </a:pPr>
            <a:fld id="{B22BFE85-7C93-4B2C-805B-388BB55A4AA1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white">
          <a:xfrm>
            <a:off x="0" y="0"/>
            <a:ext cx="9144000" cy="155448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5" name="Obdélník 4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6" name="Obdélník 5"/>
          <p:cNvSpPr>
            <a:spLocks noChangeArrowheads="1"/>
          </p:cNvSpPr>
          <p:nvPr/>
        </p:nvSpPr>
        <p:spPr bwMode="auto">
          <a:xfrm>
            <a:off x="152400" y="158496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DD1A4DAE-B3D7-4354-A701-16B7CA1D3865}" type="datetimeFigureOut">
              <a:rPr lang="cs-CZ" smtClean="0"/>
              <a:pPr>
                <a:defRPr/>
              </a:pPr>
              <a:t>12.6.2012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>
          <a:xfrm>
            <a:off x="4267200" y="6324600"/>
            <a:ext cx="609600" cy="441324"/>
          </a:xfrm>
        </p:spPr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pPr>
              <a:defRPr/>
            </a:pPr>
            <a:fld id="{F693D491-2E93-420D-BE2B-9AF6C78D0278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Obdélník 18"/>
          <p:cNvSpPr>
            <a:spLocks noChangeArrowheads="1"/>
          </p:cNvSpPr>
          <p:nvPr/>
        </p:nvSpPr>
        <p:spPr bwMode="auto">
          <a:xfrm>
            <a:off x="152400" y="152400"/>
            <a:ext cx="8833104" cy="304800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18872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3" name="Obdélník 12"/>
          <p:cNvSpPr/>
          <p:nvPr/>
        </p:nvSpPr>
        <p:spPr>
          <a:xfrm>
            <a:off x="152400" y="609600"/>
            <a:ext cx="2743200" cy="5867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81000" y="914400"/>
            <a:ext cx="2362200" cy="990600"/>
          </a:xfrm>
        </p:spPr>
        <p:txBody>
          <a:bodyPr anchor="b">
            <a:noAutofit/>
          </a:bodyPr>
          <a:lstStyle>
            <a:lvl1pPr algn="l">
              <a:buNone/>
              <a:defRPr sz="2200" b="1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381000" y="1981200"/>
            <a:ext cx="2362200" cy="4144963"/>
          </a:xfrm>
        </p:spPr>
        <p:txBody>
          <a:bodyPr/>
          <a:lstStyle>
            <a:lvl1pPr marL="0" indent="0">
              <a:spcAft>
                <a:spcPts val="1000"/>
              </a:spcAft>
              <a:buNone/>
              <a:defRPr sz="1600">
                <a:solidFill>
                  <a:srgbClr val="FFFFFF"/>
                </a:solidFill>
              </a:defRPr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152400" y="533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0" name="Zástupný symbol pro obsah 19"/>
          <p:cNvSpPr>
            <a:spLocks noGrp="1"/>
          </p:cNvSpPr>
          <p:nvPr>
            <p:ph sz="quarter" idx="1"/>
          </p:nvPr>
        </p:nvSpPr>
        <p:spPr>
          <a:xfrm>
            <a:off x="3124200" y="685800"/>
            <a:ext cx="5638800" cy="5410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Elipsa 9"/>
          <p:cNvSpPr/>
          <p:nvPr/>
        </p:nvSpPr>
        <p:spPr>
          <a:xfrm>
            <a:off x="1295400" y="228600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Elipsa 10"/>
          <p:cNvSpPr/>
          <p:nvPr/>
        </p:nvSpPr>
        <p:spPr>
          <a:xfrm>
            <a:off x="1389888" y="323088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371600" y="312738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pPr>
              <a:defRPr/>
            </a:pPr>
            <a:fld id="{7BF67333-312F-4E5C-BCCA-242B73E8A83F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  <p:sp>
        <p:nvSpPr>
          <p:cNvPr id="21" name="Obdélník 20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4EC6EBFA-ED10-4236-B901-F35C9F827180}" type="datetimeFigureOut">
              <a:rPr lang="cs-CZ" smtClean="0"/>
              <a:pPr>
                <a:defRPr/>
              </a:pPr>
              <a:t>12.6.2012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301752" y="6410848"/>
            <a:ext cx="3383280" cy="365760"/>
          </a:xfrm>
        </p:spPr>
        <p:txBody>
          <a:bodyPr/>
          <a:lstStyle/>
          <a:p>
            <a:pPr>
              <a:defRPr/>
            </a:pPr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Přímá spojovací čára 20"/>
          <p:cNvSpPr>
            <a:spLocks noChangeShapeType="1"/>
          </p:cNvSpPr>
          <p:nvPr/>
        </p:nvSpPr>
        <p:spPr bwMode="auto">
          <a:xfrm>
            <a:off x="152400" y="533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0" name="Obdélník 19"/>
          <p:cNvSpPr>
            <a:spLocks noChangeArrowheads="1"/>
          </p:cNvSpPr>
          <p:nvPr/>
        </p:nvSpPr>
        <p:spPr bwMode="auto">
          <a:xfrm>
            <a:off x="152400" y="152400"/>
            <a:ext cx="8833104" cy="301752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152400" y="609600"/>
            <a:ext cx="2743200" cy="5867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2" name="Elipsa 11"/>
          <p:cNvSpPr/>
          <p:nvPr/>
        </p:nvSpPr>
        <p:spPr>
          <a:xfrm>
            <a:off x="1295400" y="228600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Elipsa 12"/>
          <p:cNvSpPr/>
          <p:nvPr/>
        </p:nvSpPr>
        <p:spPr>
          <a:xfrm>
            <a:off x="1389888" y="323088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371600" y="312738"/>
            <a:ext cx="457200" cy="441325"/>
          </a:xfrm>
        </p:spPr>
        <p:txBody>
          <a:bodyPr/>
          <a:lstStyle/>
          <a:p>
            <a:pPr>
              <a:defRPr/>
            </a:pPr>
            <a:fld id="{FE2B3A24-668C-46C8-BE7D-1AD29A13DE5C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00375" y="5029200"/>
            <a:ext cx="5867400" cy="1219200"/>
          </a:xfrm>
        </p:spPr>
        <p:txBody>
          <a:bodyPr anchor="t">
            <a:noAutofit/>
          </a:bodyPr>
          <a:lstStyle>
            <a:lvl1pPr algn="l">
              <a:buNone/>
              <a:defRPr sz="24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3000375" y="609600"/>
            <a:ext cx="5867400" cy="4267200"/>
          </a:xfrm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381000" y="990600"/>
            <a:ext cx="2438400" cy="5257800"/>
          </a:xfrm>
        </p:spPr>
        <p:txBody>
          <a:bodyPr/>
          <a:lstStyle>
            <a:lvl1pPr marL="0" indent="0">
              <a:spcAft>
                <a:spcPts val="1000"/>
              </a:spcAft>
              <a:buFontTx/>
              <a:buNone/>
              <a:defRPr sz="1600">
                <a:solidFill>
                  <a:srgbClr val="FFFFFF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22" name="Obdélník 21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5788152" y="6404984"/>
            <a:ext cx="3044952" cy="365760"/>
          </a:xfrm>
        </p:spPr>
        <p:txBody>
          <a:bodyPr/>
          <a:lstStyle/>
          <a:p>
            <a:pPr>
              <a:defRPr/>
            </a:pPr>
            <a:fld id="{7A8BAF8B-4EAC-49BB-B6E8-87238C2CC605}" type="datetimeFigureOut">
              <a:rPr lang="cs-CZ" smtClean="0"/>
              <a:pPr>
                <a:defRPr/>
              </a:pPr>
              <a:t>12.6.2012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301752" y="6410848"/>
            <a:ext cx="3584448" cy="365760"/>
          </a:xfrm>
        </p:spPr>
        <p:txBody>
          <a:bodyPr/>
          <a:lstStyle/>
          <a:p>
            <a:pPr>
              <a:defRPr/>
            </a:pPr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42CBD851-5D49-4BBD-A183-995BBA96F3E5}" type="datetimeFigureOut">
              <a:rPr lang="cs-CZ" smtClean="0"/>
              <a:pPr>
                <a:defRPr/>
              </a:pPr>
              <a:t>12.6.2012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EF1C6F28-AB57-40DF-B2BE-9141719EC3C7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white">
          <a:xfrm>
            <a:off x="7010400" y="0"/>
            <a:ext cx="21336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white">
          <a:xfrm>
            <a:off x="0" y="0"/>
            <a:ext cx="9144000" cy="155448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1" name="Obdélník 10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3" name="Přímá spojovací čára 12"/>
          <p:cNvSpPr>
            <a:spLocks noChangeShapeType="1"/>
          </p:cNvSpPr>
          <p:nvPr/>
        </p:nvSpPr>
        <p:spPr bwMode="auto">
          <a:xfrm rot="5400000">
            <a:off x="4021836" y="3278124"/>
            <a:ext cx="6245352" cy="0"/>
          </a:xfrm>
          <a:prstGeom prst="line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4" name="Elipsa 13"/>
          <p:cNvSpPr/>
          <p:nvPr/>
        </p:nvSpPr>
        <p:spPr>
          <a:xfrm>
            <a:off x="6839712" y="2925763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Elipsa 14"/>
          <p:cNvSpPr/>
          <p:nvPr/>
        </p:nvSpPr>
        <p:spPr>
          <a:xfrm>
            <a:off x="6934200" y="3020251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915912" y="3009901"/>
            <a:ext cx="457200" cy="441325"/>
          </a:xfrm>
        </p:spPr>
        <p:txBody>
          <a:bodyPr/>
          <a:lstStyle/>
          <a:p>
            <a:pPr>
              <a:defRPr/>
            </a:pPr>
            <a:fld id="{15763F15-9AF1-4D34-B7F8-CDFDC13510EF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304800" y="304800"/>
            <a:ext cx="6553200" cy="5821366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1BF52BD3-3B35-41F1-91AE-D7013A5AF0FC}" type="datetimeFigureOut">
              <a:rPr lang="cs-CZ" smtClean="0"/>
              <a:pPr>
                <a:defRPr/>
              </a:pPr>
              <a:t>12.6.2012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7391400" y="304801"/>
            <a:ext cx="14478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393371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5791200" y="6404984"/>
            <a:ext cx="3044952" cy="365760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400">
                <a:solidFill>
                  <a:srgbClr val="FFFFFF"/>
                </a:solidFill>
              </a:defRPr>
            </a:lvl1pPr>
          </a:lstStyle>
          <a:p>
            <a:pPr>
              <a:defRPr/>
            </a:pPr>
            <a:fld id="{D9F19A08-AAEC-4E86-9EC9-AD427576B2A9}" type="datetimeFigureOut">
              <a:rPr lang="cs-CZ" smtClean="0"/>
              <a:pPr>
                <a:defRPr/>
              </a:pPr>
              <a:t>12.6.2012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304800" y="6410848"/>
            <a:ext cx="3581400" cy="365760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rgbClr val="FFFFFF"/>
                </a:solidFill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0" name="Přímá spojovací čára 9"/>
          <p:cNvSpPr>
            <a:spLocks noChangeShapeType="1"/>
          </p:cNvSpPr>
          <p:nvPr/>
        </p:nvSpPr>
        <p:spPr bwMode="auto">
          <a:xfrm>
            <a:off x="152400" y="1276743"/>
            <a:ext cx="8833104" cy="0"/>
          </a:xfrm>
          <a:prstGeom prst="line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Elipsa 11"/>
          <p:cNvSpPr/>
          <p:nvPr/>
        </p:nvSpPr>
        <p:spPr>
          <a:xfrm>
            <a:off x="4267200" y="956036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Elipsa 14"/>
          <p:cNvSpPr/>
          <p:nvPr/>
        </p:nvSpPr>
        <p:spPr>
          <a:xfrm>
            <a:off x="4361688" y="1050524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4343400" y="1040174"/>
            <a:ext cx="457200" cy="441325"/>
          </a:xfrm>
          <a:prstGeom prst="rect">
            <a:avLst/>
          </a:prstGeom>
        </p:spPr>
        <p:txBody>
          <a:bodyPr vert="horz" lIns="45720" rIns="45720" anchor="ctr">
            <a:normAutofit/>
          </a:bodyPr>
          <a:lstStyle>
            <a:lvl1pPr algn="ctr" eaLnBrk="1" latinLnBrk="0" hangingPunct="1">
              <a:defRPr kumimoji="0" sz="1600"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pPr>
              <a:defRPr/>
            </a:pPr>
            <a:fld id="{AFE4ADA0-F9D3-42C9-9FEA-E61DE0427685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301752" y="228600"/>
            <a:ext cx="8534400" cy="758952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301752" y="1524000"/>
            <a:ext cx="8534400" cy="459943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ctr" rtl="0" eaLnBrk="1" latinLnBrk="0" hangingPunct="1">
        <a:spcBef>
          <a:spcPct val="0"/>
        </a:spcBef>
        <a:buNone/>
        <a:defRPr kumimoji="0" sz="3300" kern="1200">
          <a:solidFill>
            <a:schemeClr val="accent3">
              <a:shade val="75000"/>
            </a:schemeClr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548640" indent="-274320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"/>
        <a:buChar char=""/>
        <a:defRPr kumimoji="0"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822960" indent="-228600" algn="l" rtl="0" eaLnBrk="1" latinLnBrk="0" hangingPunct="1">
        <a:spcBef>
          <a:spcPct val="20000"/>
        </a:spcBef>
        <a:buClr>
          <a:schemeClr val="accent3"/>
        </a:buClr>
        <a:buSzPct val="75000"/>
        <a:buFont typeface="Wingdings 2"/>
        <a:buChar char="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228600" algn="l" rtl="0" eaLnBrk="1" latinLnBrk="0" hangingPunct="1">
        <a:spcBef>
          <a:spcPct val="20000"/>
        </a:spcBef>
        <a:buClr>
          <a:schemeClr val="accent4"/>
        </a:buClr>
        <a:buSzPct val="70000"/>
        <a:buFont typeface="Wingdings"/>
        <a:buChar char="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ct val="20000"/>
        </a:spcBef>
        <a:buClr>
          <a:schemeClr val="accent5"/>
        </a:buClr>
        <a:buFontTx/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64592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90000"/>
        <a:buChar char="•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03120" indent="-182880" algn="l" rtl="0" eaLnBrk="1" latinLnBrk="0" hangingPunct="1">
        <a:spcBef>
          <a:spcPct val="20000"/>
        </a:spcBef>
        <a:buClr>
          <a:schemeClr val="accent4">
            <a:shade val="75000"/>
          </a:schemeClr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377440" indent="-182880" algn="l" rtl="0" eaLnBrk="1" latinLnBrk="0" hangingPunct="1">
        <a:spcBef>
          <a:spcPct val="20000"/>
        </a:spcBef>
        <a:buClr>
          <a:schemeClr val="accent2">
            <a:shade val="75000"/>
          </a:schemeClr>
        </a:buClr>
        <a:buSzPct val="90000"/>
        <a:buChar char="•"/>
        <a:defRPr kumimoji="0" sz="1400" kern="1200" cap="all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9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9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9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9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9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9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6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6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6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6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6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6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6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6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6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6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6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6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3"/>
          <p:cNvSpPr>
            <a:spLocks noGrp="1"/>
          </p:cNvSpPr>
          <p:nvPr>
            <p:ph type="title"/>
          </p:nvPr>
        </p:nvSpPr>
        <p:spPr>
          <a:xfrm>
            <a:off x="357158" y="785794"/>
            <a:ext cx="8534400" cy="1116142"/>
          </a:xfrm>
        </p:spPr>
        <p:txBody>
          <a:bodyPr>
            <a:normAutofit fontScale="90000"/>
          </a:bodyPr>
          <a:lstStyle/>
          <a:p>
            <a:pPr algn="l"/>
            <a:r>
              <a:rPr lang="cs-CZ" sz="1200" dirty="0" smtClean="0"/>
              <a:t>		</a:t>
            </a:r>
            <a:br>
              <a:rPr lang="cs-CZ" sz="1200" dirty="0" smtClean="0"/>
            </a:br>
            <a:r>
              <a:rPr lang="cs-CZ" sz="1200" dirty="0" smtClean="0"/>
              <a:t>		Základní škola Ústí nad Labem, Anežky České 702/17, příspěvková organizace</a:t>
            </a:r>
            <a:br>
              <a:rPr lang="cs-CZ" sz="1200" dirty="0" smtClean="0"/>
            </a:br>
            <a:r>
              <a:rPr lang="cs-CZ" sz="1200" dirty="0" smtClean="0"/>
              <a:t> </a:t>
            </a:r>
            <a:br>
              <a:rPr lang="cs-CZ" sz="1200" dirty="0" smtClean="0"/>
            </a:br>
            <a:r>
              <a:rPr lang="cs-CZ" sz="1200" dirty="0" smtClean="0">
                <a:ea typeface="Calibri" pitchFamily="34" charset="0"/>
                <a:cs typeface="Times New Roman" pitchFamily="18" charset="0"/>
              </a:rPr>
              <a:t> Číslo projektu: CZ.1.07/1.4.00/21.2887 </a:t>
            </a:r>
            <a:r>
              <a:rPr lang="cs-CZ" sz="1200" dirty="0" smtClean="0"/>
              <a:t>			</a:t>
            </a:r>
            <a:br>
              <a:rPr lang="cs-CZ" sz="1200" dirty="0" smtClean="0"/>
            </a:br>
            <a:r>
              <a:rPr lang="cs-CZ" sz="1200" dirty="0" smtClean="0">
                <a:ea typeface="Calibri" pitchFamily="34" charset="0"/>
                <a:cs typeface="Calibri" pitchFamily="34" charset="0"/>
              </a:rPr>
              <a:t>Název projektu: „Učíme lépe a moderněji“ </a:t>
            </a:r>
            <a:r>
              <a:rPr lang="cs-CZ" sz="1200" dirty="0" smtClean="0"/>
              <a:t/>
            </a:r>
            <a:br>
              <a:rPr lang="cs-CZ" sz="1200" dirty="0" smtClean="0"/>
            </a:br>
            <a:r>
              <a:rPr lang="cs-CZ" sz="1200" dirty="0" smtClean="0">
                <a:ea typeface="Calibri" pitchFamily="34" charset="0"/>
                <a:cs typeface="Calibri" pitchFamily="34" charset="0"/>
              </a:rPr>
              <a:t>OP VK 1.4 </a:t>
            </a:r>
            <a:r>
              <a:rPr lang="cs-CZ" sz="1200" dirty="0" smtClean="0"/>
              <a:t/>
            </a:r>
            <a:br>
              <a:rPr lang="cs-CZ" sz="1200" dirty="0" smtClean="0"/>
            </a:br>
            <a:r>
              <a:rPr lang="cs-CZ" sz="1200" dirty="0" smtClean="0"/>
              <a:t>		           </a:t>
            </a:r>
            <a:br>
              <a:rPr lang="cs-CZ" sz="1200" dirty="0" smtClean="0"/>
            </a:br>
            <a:r>
              <a:rPr lang="cs-CZ" sz="1200" dirty="0" smtClean="0"/>
              <a:t>    </a:t>
            </a:r>
            <a:br>
              <a:rPr lang="cs-CZ" sz="1200" dirty="0" smtClean="0"/>
            </a:br>
            <a:r>
              <a:rPr lang="cs-CZ" sz="1200" dirty="0" smtClean="0"/>
              <a:t>                                                                        </a:t>
            </a:r>
            <a:r>
              <a:rPr lang="cs-CZ" sz="3600" dirty="0" smtClean="0"/>
              <a:t>Výukový materiál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4294967295"/>
          </p:nvPr>
        </p:nvSpPr>
        <p:spPr>
          <a:xfrm>
            <a:off x="214282" y="1928802"/>
            <a:ext cx="8715436" cy="4429156"/>
          </a:xfrm>
        </p:spPr>
        <p:txBody>
          <a:bodyPr rtlCol="0">
            <a:normAutofit fontScale="62500" lnSpcReduction="20000"/>
          </a:bodyPr>
          <a:lstStyle/>
          <a:p>
            <a:pPr>
              <a:buNone/>
              <a:defRPr/>
            </a:pPr>
            <a:r>
              <a:rPr lang="cs-CZ" sz="1400" dirty="0" smtClean="0"/>
              <a:t>Název DŮM:  </a:t>
            </a:r>
            <a:r>
              <a:rPr lang="cs-CZ" sz="1400" b="1" dirty="0" smtClean="0"/>
              <a:t>VY_32_INOVACE_06_16 </a:t>
            </a:r>
            <a:r>
              <a:rPr lang="cs-CZ" sz="1400" b="1" dirty="0" smtClean="0"/>
              <a:t>_Románský_sloh</a:t>
            </a:r>
            <a:endParaRPr lang="cs-CZ" sz="1400" b="1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14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400" dirty="0" smtClean="0"/>
              <a:t>Číslo skupiny: </a:t>
            </a:r>
            <a:r>
              <a:rPr lang="cs-CZ" sz="1400" b="1" dirty="0" smtClean="0"/>
              <a:t>1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1400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400" dirty="0" smtClean="0"/>
              <a:t>Autor:  </a:t>
            </a:r>
            <a:r>
              <a:rPr lang="cs-CZ" sz="1400" b="1" dirty="0" smtClean="0"/>
              <a:t>Radomír Krejčí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1400" dirty="0"/>
          </a:p>
          <a:p>
            <a:pPr>
              <a:buNone/>
              <a:defRPr/>
            </a:pPr>
            <a:r>
              <a:rPr lang="cs-CZ" sz="1400" dirty="0" smtClean="0"/>
              <a:t>Vzdělávací obor/Předmět/Téma: </a:t>
            </a:r>
            <a:r>
              <a:rPr lang="cs-CZ" sz="1400" b="1" dirty="0" smtClean="0"/>
              <a:t>Dějepis/Dějepis/Románský sloh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1400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400" dirty="0" smtClean="0"/>
              <a:t>Druh </a:t>
            </a:r>
            <a:r>
              <a:rPr lang="cs-CZ" sz="1400" dirty="0"/>
              <a:t>učebního materiálu</a:t>
            </a:r>
            <a:r>
              <a:rPr lang="cs-CZ" sz="1400" dirty="0" smtClean="0"/>
              <a:t>:  </a:t>
            </a:r>
            <a:r>
              <a:rPr lang="cs-CZ" sz="1400" b="1" dirty="0" smtClean="0"/>
              <a:t>výuková prezentace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14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400" dirty="0" smtClean="0"/>
              <a:t>Metodický list:			</a:t>
            </a:r>
            <a:r>
              <a:rPr lang="cs-CZ" sz="1400" b="1" dirty="0" smtClean="0"/>
              <a:t>ne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14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400" dirty="0" smtClean="0"/>
              <a:t>Anotace:  Seznámení se základními znaky románského umění a architektury. Žák bude schopen pojmenovat románské památky u nás a typy staveb. Inovace spočívá v nahrazení klasického výkladu se zápisem ilustrativnějším zobrazením pomocí </a:t>
            </a:r>
            <a:r>
              <a:rPr lang="cs-CZ" sz="1400" dirty="0" err="1" smtClean="0"/>
              <a:t>dataprojektoru</a:t>
            </a:r>
            <a:r>
              <a:rPr lang="cs-CZ" sz="1400" dirty="0" smtClean="0"/>
              <a:t>.		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14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400" dirty="0" smtClean="0"/>
              <a:t>Ověřeno </a:t>
            </a:r>
            <a:r>
              <a:rPr lang="cs-CZ" sz="1400" dirty="0"/>
              <a:t>ve třídě</a:t>
            </a:r>
            <a:r>
              <a:rPr lang="cs-CZ" sz="1400" dirty="0" smtClean="0"/>
              <a:t>:  </a:t>
            </a:r>
            <a:r>
              <a:rPr lang="cs-CZ" sz="1400" b="1" dirty="0" smtClean="0"/>
              <a:t>7.B</a:t>
            </a:r>
            <a:endParaRPr lang="cs-CZ" sz="1400" b="1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14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400" dirty="0" smtClean="0"/>
              <a:t>Datum </a:t>
            </a:r>
            <a:r>
              <a:rPr lang="cs-CZ" sz="1400" dirty="0"/>
              <a:t>ověření</a:t>
            </a:r>
            <a:r>
              <a:rPr lang="cs-CZ" sz="1400" dirty="0" smtClean="0"/>
              <a:t>:  </a:t>
            </a:r>
            <a:r>
              <a:rPr lang="cs-CZ" sz="1400" b="1" dirty="0" smtClean="0"/>
              <a:t>13.1.2012</a:t>
            </a:r>
            <a:endParaRPr lang="cs-CZ" sz="1400" b="1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1400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14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14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400" dirty="0" smtClean="0"/>
              <a:t>Prohlášení: Prohlašuji, že při tvorbě výukového materiálu jsem respektoval(a) všeobecně užívané právní a morální zvyklosti, autorská a jiná práva třetích osob, zejména 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400" dirty="0" smtClean="0"/>
              <a:t>práva duševního vlastnictví (např. práva k obchodní firmě, autorská práva k software, k filmovým, hudebníma fotografickým dílům nebo práva k ochranným známkám)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400" dirty="0" smtClean="0"/>
              <a:t>dle zákona 121/2000 Sb. (autorský zákon). Nesu veškerou právní odpovědnost za obsah a původ svého díla. Prohlašuji dále, že </a:t>
            </a:r>
            <a:r>
              <a:rPr lang="cs-CZ" sz="1400" dirty="0"/>
              <a:t>výše uvedený materiál jsem ověřil(a) </a:t>
            </a:r>
            <a:endParaRPr lang="cs-CZ" sz="14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400" dirty="0" smtClean="0"/>
              <a:t>ve </a:t>
            </a:r>
            <a:r>
              <a:rPr lang="cs-CZ" sz="1400" dirty="0"/>
              <a:t>výuce a provedl(a) o tom zápis do </a:t>
            </a:r>
            <a:r>
              <a:rPr lang="cs-CZ" sz="1400" dirty="0" smtClean="0"/>
              <a:t>TK.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400" dirty="0" smtClean="0"/>
              <a:t>Dávám souhlas, aby moje dílo bylo dáno k dispozici veřejnosti k účelům volného užití (§30 odst. 1 zákona 121/2000 Sb.), tj. že k uvedeným účelům může být kýmkoliv 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400" dirty="0" smtClean="0"/>
              <a:t>zveřejňováno, používáno, upravováno a uchováváno.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1400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14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400" dirty="0" smtClean="0"/>
              <a:t>Datum:  </a:t>
            </a:r>
            <a:r>
              <a:rPr lang="cs-CZ" sz="1400" b="1" dirty="0" smtClean="0"/>
              <a:t>8.1. 2012	</a:t>
            </a:r>
            <a:r>
              <a:rPr lang="cs-CZ" sz="1400" dirty="0" smtClean="0"/>
              <a:t>		Podpis: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200" dirty="0"/>
              <a:t> 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type="body" idx="1"/>
          </p:nvPr>
        </p:nvSpPr>
        <p:spPr>
          <a:xfrm>
            <a:off x="323528" y="2743200"/>
            <a:ext cx="8208912" cy="3350096"/>
          </a:xfrm>
        </p:spPr>
        <p:txBody>
          <a:bodyPr>
            <a:normAutofit fontScale="92500" lnSpcReduction="10000"/>
          </a:bodyPr>
          <a:lstStyle/>
          <a:p>
            <a:pPr algn="just">
              <a:lnSpc>
                <a:spcPct val="150000"/>
              </a:lnSpc>
              <a:buFont typeface="Wingdings" pitchFamily="2" charset="2"/>
              <a:buChar char="v"/>
            </a:pPr>
            <a:r>
              <a:rPr lang="cs-CZ" dirty="0" smtClean="0"/>
              <a:t> </a:t>
            </a:r>
            <a:r>
              <a:rPr lang="cs-CZ" sz="2000" cap="none" dirty="0" smtClean="0"/>
              <a:t>První umělecký styl zasahující celé území Evropy (kromě východu)</a:t>
            </a:r>
          </a:p>
          <a:p>
            <a:pPr algn="just">
              <a:lnSpc>
                <a:spcPct val="150000"/>
              </a:lnSpc>
              <a:buFont typeface="Wingdings" pitchFamily="2" charset="2"/>
              <a:buChar char="v"/>
            </a:pPr>
            <a:endParaRPr lang="cs-CZ" sz="2000" dirty="0" smtClean="0"/>
          </a:p>
          <a:p>
            <a:pPr algn="just">
              <a:lnSpc>
                <a:spcPct val="150000"/>
              </a:lnSpc>
              <a:buFont typeface="Wingdings" pitchFamily="2" charset="2"/>
              <a:buChar char="v"/>
            </a:pPr>
            <a:r>
              <a:rPr lang="cs-CZ" sz="2000" cap="none" dirty="0" smtClean="0"/>
              <a:t>Rozšířen v 11. – 13. století</a:t>
            </a:r>
          </a:p>
          <a:p>
            <a:pPr algn="just">
              <a:lnSpc>
                <a:spcPct val="150000"/>
              </a:lnSpc>
              <a:buFont typeface="Wingdings" pitchFamily="2" charset="2"/>
              <a:buChar char="v"/>
            </a:pPr>
            <a:endParaRPr lang="cs-CZ" sz="2000" cap="none" dirty="0" smtClean="0"/>
          </a:p>
          <a:p>
            <a:pPr algn="just">
              <a:lnSpc>
                <a:spcPct val="150000"/>
              </a:lnSpc>
              <a:buFont typeface="Wingdings" pitchFamily="2" charset="2"/>
              <a:buChar char="v"/>
            </a:pPr>
            <a:r>
              <a:rPr lang="cs-CZ" sz="2000" cap="none" dirty="0" smtClean="0"/>
              <a:t>Název pochází ze slova </a:t>
            </a:r>
            <a:r>
              <a:rPr lang="cs-CZ" sz="2000" i="1" cap="none" dirty="0" err="1" smtClean="0"/>
              <a:t>romanus</a:t>
            </a:r>
            <a:r>
              <a:rPr lang="cs-CZ" sz="2000" cap="none" dirty="0" smtClean="0"/>
              <a:t> (= římský)   </a:t>
            </a:r>
          </a:p>
          <a:p>
            <a:pPr algn="just">
              <a:lnSpc>
                <a:spcPct val="150000"/>
              </a:lnSpc>
            </a:pPr>
            <a:r>
              <a:rPr lang="cs-CZ" sz="2000" cap="none" dirty="0" smtClean="0"/>
              <a:t>=&gt; inspirace římským stylem</a:t>
            </a:r>
          </a:p>
          <a:p>
            <a:pPr>
              <a:buFontTx/>
              <a:buChar char="-"/>
            </a:pPr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sz="6600" dirty="0" smtClean="0"/>
              <a:t>ROMÁNSKÝ SLOH</a:t>
            </a:r>
            <a:endParaRPr lang="cs-CZ" sz="66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sz="4400" cap="small" dirty="0" smtClean="0"/>
              <a:t>1) </a:t>
            </a:r>
            <a:r>
              <a:rPr lang="cs-CZ" sz="4000" b="1" cap="small" dirty="0" smtClean="0"/>
              <a:t>Umění</a:t>
            </a:r>
            <a:endParaRPr lang="cs-CZ" sz="4000" b="1" cap="small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algn="just">
              <a:lnSpc>
                <a:spcPct val="150000"/>
              </a:lnSpc>
              <a:buFont typeface="Wingdings" pitchFamily="2" charset="2"/>
              <a:buChar char="v"/>
            </a:pPr>
            <a:r>
              <a:rPr lang="cs-CZ" dirty="0" smtClean="0"/>
              <a:t>  </a:t>
            </a:r>
            <a:r>
              <a:rPr lang="cs-CZ" sz="2400" dirty="0" smtClean="0"/>
              <a:t>zobrazuje biblické motivy (obrázky ze Starého zákona, či života svatých)</a:t>
            </a:r>
          </a:p>
          <a:p>
            <a:pPr algn="just">
              <a:lnSpc>
                <a:spcPct val="150000"/>
              </a:lnSpc>
              <a:buFont typeface="Wingdings" pitchFamily="2" charset="2"/>
              <a:buChar char="v"/>
            </a:pPr>
            <a:r>
              <a:rPr lang="cs-CZ" sz="2400" dirty="0" smtClean="0"/>
              <a:t>převažují obrázky v knihách, nástěnné malby (fresky)</a:t>
            </a:r>
          </a:p>
          <a:p>
            <a:pPr algn="just">
              <a:lnSpc>
                <a:spcPct val="150000"/>
              </a:lnSpc>
              <a:buNone/>
            </a:pPr>
            <a:r>
              <a:rPr lang="cs-CZ" sz="2400" b="1" i="1" dirty="0" smtClean="0"/>
              <a:t>    freska</a:t>
            </a:r>
            <a:r>
              <a:rPr lang="cs-CZ" sz="2400" dirty="0" smtClean="0"/>
              <a:t> = nástěnná malba na vlhké omítce</a:t>
            </a:r>
          </a:p>
          <a:p>
            <a:pPr>
              <a:buNone/>
            </a:pPr>
            <a:endParaRPr lang="cs-CZ" sz="2800" dirty="0" smtClean="0"/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0" dirty="0" smtClean="0"/>
              <a:t>Románské obrazy</a:t>
            </a:r>
            <a:endParaRPr lang="cs-CZ" b="0" dirty="0"/>
          </a:p>
        </p:txBody>
      </p:sp>
      <p:sp>
        <p:nvSpPr>
          <p:cNvPr id="7" name="TextovéPole 6"/>
          <p:cNvSpPr txBox="1"/>
          <p:nvPr/>
        </p:nvSpPr>
        <p:spPr>
          <a:xfrm>
            <a:off x="179512" y="6021288"/>
            <a:ext cx="39604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i="1" dirty="0" err="1" smtClean="0"/>
              <a:t>Noemova</a:t>
            </a:r>
            <a:r>
              <a:rPr lang="cs-CZ" i="1" dirty="0" smtClean="0"/>
              <a:t> archa</a:t>
            </a:r>
            <a:endParaRPr lang="cs-CZ" i="1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899592" y="1556792"/>
            <a:ext cx="7620000" cy="4476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0" dirty="0" smtClean="0"/>
              <a:t>Románské obrazy</a:t>
            </a:r>
            <a:endParaRPr lang="cs-CZ" b="0" dirty="0"/>
          </a:p>
        </p:txBody>
      </p:sp>
      <p:sp>
        <p:nvSpPr>
          <p:cNvPr id="7" name="TextovéPole 6"/>
          <p:cNvSpPr txBox="1"/>
          <p:nvPr/>
        </p:nvSpPr>
        <p:spPr>
          <a:xfrm>
            <a:off x="179512" y="5661248"/>
            <a:ext cx="396044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i="1" dirty="0" smtClean="0"/>
              <a:t>Zobrazení ďábla </a:t>
            </a:r>
          </a:p>
          <a:p>
            <a:r>
              <a:rPr lang="cs-CZ" i="1" dirty="0" smtClean="0"/>
              <a:t>v </a:t>
            </a:r>
            <a:r>
              <a:rPr lang="cs-CZ" i="1" dirty="0" err="1" smtClean="0"/>
              <a:t>tzv.Ďáblově</a:t>
            </a:r>
            <a:r>
              <a:rPr lang="cs-CZ" i="1" dirty="0" smtClean="0"/>
              <a:t> bibli</a:t>
            </a:r>
            <a:endParaRPr lang="cs-CZ" i="1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580112" y="1340768"/>
            <a:ext cx="3370709" cy="535294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4000" cap="small" dirty="0" smtClean="0"/>
              <a:t>2) </a:t>
            </a:r>
            <a:r>
              <a:rPr lang="cs-CZ" sz="3600" b="1" cap="small" dirty="0" smtClean="0"/>
              <a:t>Architektura</a:t>
            </a:r>
            <a:endParaRPr lang="cs-CZ" cap="small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prosté stavby převážně dřevěné</a:t>
            </a:r>
          </a:p>
          <a:p>
            <a:r>
              <a:rPr lang="cs-CZ" dirty="0" smtClean="0"/>
              <a:t>domy ve městech, kostely, hrady  kamenné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obrázek 4"/>
          <p:cNvSpPr>
            <a:spLocks noGrp="1"/>
          </p:cNvSpPr>
          <p:nvPr>
            <p:ph type="pic" idx="1"/>
          </p:nvPr>
        </p:nvSpPr>
        <p:spPr/>
      </p:sp>
      <p:sp>
        <p:nvSpPr>
          <p:cNvPr id="6" name="Zástupný symbol pro text 5"/>
          <p:cNvSpPr>
            <a:spLocks noGrp="1"/>
          </p:cNvSpPr>
          <p:nvPr>
            <p:ph type="body" sz="half" idx="2"/>
          </p:nvPr>
        </p:nvSpPr>
        <p:spPr/>
        <p:txBody>
          <a:bodyPr>
            <a:normAutofit/>
          </a:bodyPr>
          <a:lstStyle/>
          <a:p>
            <a:r>
              <a:rPr lang="cs-CZ" sz="1800" b="1" u="sng" dirty="0" smtClean="0">
                <a:solidFill>
                  <a:schemeClr val="tx1"/>
                </a:solidFill>
              </a:rPr>
              <a:t>Znaky:</a:t>
            </a:r>
          </a:p>
          <a:p>
            <a:r>
              <a:rPr lang="cs-CZ" sz="1800" b="1" dirty="0" smtClean="0">
                <a:solidFill>
                  <a:srgbClr val="FFFF00"/>
                </a:solidFill>
              </a:rPr>
              <a:t>1) mohutné zdivo</a:t>
            </a:r>
          </a:p>
          <a:p>
            <a:r>
              <a:rPr lang="cs-CZ" sz="1800" dirty="0" smtClean="0">
                <a:solidFill>
                  <a:schemeClr val="tx1"/>
                </a:solidFill>
              </a:rPr>
              <a:t>2) malá okna a dveře</a:t>
            </a:r>
          </a:p>
          <a:p>
            <a:r>
              <a:rPr lang="cs-CZ" sz="1800" dirty="0" smtClean="0">
                <a:solidFill>
                  <a:schemeClr val="tx1"/>
                </a:solidFill>
              </a:rPr>
              <a:t>3) sdružená okna</a:t>
            </a:r>
          </a:p>
          <a:p>
            <a:r>
              <a:rPr lang="cs-CZ" sz="1800" dirty="0" smtClean="0">
                <a:solidFill>
                  <a:schemeClr val="tx1"/>
                </a:solidFill>
              </a:rPr>
              <a:t>4) valená klenba</a:t>
            </a:r>
          </a:p>
          <a:p>
            <a:r>
              <a:rPr lang="cs-CZ" sz="1800" dirty="0" smtClean="0">
                <a:solidFill>
                  <a:schemeClr val="tx1"/>
                </a:solidFill>
              </a:rPr>
              <a:t>5) křížová klenba</a:t>
            </a:r>
          </a:p>
          <a:p>
            <a:r>
              <a:rPr lang="cs-CZ" sz="1800" dirty="0" smtClean="0">
                <a:solidFill>
                  <a:schemeClr val="tx1"/>
                </a:solidFill>
              </a:rPr>
              <a:t>6) portál = </a:t>
            </a:r>
            <a:r>
              <a:rPr lang="cs-CZ" sz="1800" dirty="0" err="1" smtClean="0">
                <a:solidFill>
                  <a:schemeClr val="tx1"/>
                </a:solidFill>
              </a:rPr>
              <a:t>sochařsky</a:t>
            </a:r>
            <a:r>
              <a:rPr lang="cs-CZ" sz="1800" dirty="0" smtClean="0">
                <a:solidFill>
                  <a:schemeClr val="tx1"/>
                </a:solidFill>
              </a:rPr>
              <a:t>         zdobený vchod</a:t>
            </a:r>
            <a:endParaRPr lang="cs-CZ" sz="1800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Zástupný symbol pro text 5"/>
          <p:cNvSpPr>
            <a:spLocks noGrp="1"/>
          </p:cNvSpPr>
          <p:nvPr>
            <p:ph type="body" sz="half" idx="2"/>
          </p:nvPr>
        </p:nvSpPr>
        <p:spPr/>
        <p:txBody>
          <a:bodyPr>
            <a:normAutofit/>
          </a:bodyPr>
          <a:lstStyle/>
          <a:p>
            <a:r>
              <a:rPr lang="cs-CZ" sz="1800" b="1" u="sng" dirty="0" smtClean="0">
                <a:solidFill>
                  <a:schemeClr val="tx1"/>
                </a:solidFill>
              </a:rPr>
              <a:t>Znaky:</a:t>
            </a:r>
          </a:p>
          <a:p>
            <a:r>
              <a:rPr lang="cs-CZ" sz="1800" dirty="0" smtClean="0">
                <a:solidFill>
                  <a:schemeClr val="tx1"/>
                </a:solidFill>
              </a:rPr>
              <a:t>1) mohutné zdivo</a:t>
            </a:r>
          </a:p>
          <a:p>
            <a:r>
              <a:rPr lang="cs-CZ" sz="1800" b="1" dirty="0" smtClean="0">
                <a:solidFill>
                  <a:srgbClr val="FFFF00"/>
                </a:solidFill>
              </a:rPr>
              <a:t>2) malá okna a dveře</a:t>
            </a:r>
          </a:p>
          <a:p>
            <a:r>
              <a:rPr lang="cs-CZ" sz="1800" dirty="0" smtClean="0">
                <a:solidFill>
                  <a:schemeClr val="tx1"/>
                </a:solidFill>
              </a:rPr>
              <a:t>3) sdružená okna</a:t>
            </a:r>
          </a:p>
          <a:p>
            <a:r>
              <a:rPr lang="cs-CZ" sz="1800" dirty="0" smtClean="0">
                <a:solidFill>
                  <a:schemeClr val="tx1"/>
                </a:solidFill>
              </a:rPr>
              <a:t>4) valená klenba</a:t>
            </a:r>
          </a:p>
          <a:p>
            <a:r>
              <a:rPr lang="cs-CZ" sz="1800" dirty="0" smtClean="0">
                <a:solidFill>
                  <a:schemeClr val="tx1"/>
                </a:solidFill>
              </a:rPr>
              <a:t>5) křížová klenba</a:t>
            </a:r>
          </a:p>
          <a:p>
            <a:r>
              <a:rPr lang="cs-CZ" sz="1800" dirty="0" smtClean="0">
                <a:solidFill>
                  <a:schemeClr val="tx1"/>
                </a:solidFill>
              </a:rPr>
              <a:t>6) portál = </a:t>
            </a:r>
            <a:r>
              <a:rPr lang="cs-CZ" sz="1800" dirty="0" err="1" smtClean="0">
                <a:solidFill>
                  <a:schemeClr val="tx1"/>
                </a:solidFill>
              </a:rPr>
              <a:t>sochařsky</a:t>
            </a:r>
            <a:r>
              <a:rPr lang="cs-CZ" sz="1800" dirty="0" smtClean="0">
                <a:solidFill>
                  <a:schemeClr val="tx1"/>
                </a:solidFill>
              </a:rPr>
              <a:t>         zdobený vchod</a:t>
            </a:r>
            <a:endParaRPr lang="cs-CZ" sz="1800" dirty="0">
              <a:solidFill>
                <a:schemeClr val="tx1"/>
              </a:solidFill>
            </a:endParaRPr>
          </a:p>
        </p:txBody>
      </p:sp>
      <p:pic>
        <p:nvPicPr>
          <p:cNvPr id="1026" name="Picture 2"/>
          <p:cNvPicPr>
            <a:picLocks noGrp="1" noChangeAspect="1" noChangeArrowheads="1"/>
          </p:cNvPicPr>
          <p:nvPr>
            <p:ph type="pic" idx="1"/>
          </p:nvPr>
        </p:nvPicPr>
        <p:blipFill>
          <a:blip r:embed="rId2"/>
          <a:srcRect t="1515" b="1515"/>
          <a:stretch>
            <a:fillRect/>
          </a:stretch>
        </p:blipFill>
        <p:spPr bwMode="auto">
          <a:xfrm>
            <a:off x="2928328" y="609600"/>
            <a:ext cx="6037674" cy="439103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Zástupný symbol pro text 5"/>
          <p:cNvSpPr>
            <a:spLocks noGrp="1"/>
          </p:cNvSpPr>
          <p:nvPr>
            <p:ph type="body" sz="half" idx="2"/>
          </p:nvPr>
        </p:nvSpPr>
        <p:spPr/>
        <p:txBody>
          <a:bodyPr>
            <a:normAutofit/>
          </a:bodyPr>
          <a:lstStyle/>
          <a:p>
            <a:r>
              <a:rPr lang="cs-CZ" sz="1800" b="1" u="sng" dirty="0" smtClean="0">
                <a:solidFill>
                  <a:schemeClr val="tx1"/>
                </a:solidFill>
              </a:rPr>
              <a:t>Znaky:</a:t>
            </a:r>
          </a:p>
          <a:p>
            <a:r>
              <a:rPr lang="cs-CZ" sz="1800" dirty="0" smtClean="0">
                <a:solidFill>
                  <a:schemeClr val="tx1"/>
                </a:solidFill>
              </a:rPr>
              <a:t>1) mohutné zdivo</a:t>
            </a:r>
          </a:p>
          <a:p>
            <a:r>
              <a:rPr lang="cs-CZ" sz="1800" dirty="0" smtClean="0">
                <a:solidFill>
                  <a:schemeClr val="tx1"/>
                </a:solidFill>
              </a:rPr>
              <a:t>2) malá okna a dveře</a:t>
            </a:r>
          </a:p>
          <a:p>
            <a:r>
              <a:rPr lang="cs-CZ" sz="1800" b="1" dirty="0" smtClean="0">
                <a:solidFill>
                  <a:srgbClr val="FFFF00"/>
                </a:solidFill>
              </a:rPr>
              <a:t>3) sdružená okna</a:t>
            </a:r>
          </a:p>
          <a:p>
            <a:r>
              <a:rPr lang="cs-CZ" sz="1800" dirty="0" smtClean="0">
                <a:solidFill>
                  <a:schemeClr val="tx1"/>
                </a:solidFill>
              </a:rPr>
              <a:t>4) valená klenba</a:t>
            </a:r>
          </a:p>
          <a:p>
            <a:r>
              <a:rPr lang="cs-CZ" sz="1800" dirty="0" smtClean="0">
                <a:solidFill>
                  <a:schemeClr val="tx1"/>
                </a:solidFill>
              </a:rPr>
              <a:t>5) křížová klenba</a:t>
            </a:r>
          </a:p>
          <a:p>
            <a:r>
              <a:rPr lang="cs-CZ" sz="1800" dirty="0" smtClean="0">
                <a:solidFill>
                  <a:schemeClr val="tx1"/>
                </a:solidFill>
              </a:rPr>
              <a:t>6) portál = </a:t>
            </a:r>
            <a:r>
              <a:rPr lang="cs-CZ" sz="1800" dirty="0" err="1" smtClean="0">
                <a:solidFill>
                  <a:schemeClr val="tx1"/>
                </a:solidFill>
              </a:rPr>
              <a:t>sochařsky</a:t>
            </a:r>
            <a:r>
              <a:rPr lang="cs-CZ" sz="1800" dirty="0" smtClean="0">
                <a:solidFill>
                  <a:schemeClr val="tx1"/>
                </a:solidFill>
              </a:rPr>
              <a:t>         zdobený vchod</a:t>
            </a:r>
            <a:endParaRPr lang="cs-CZ" sz="1800" dirty="0">
              <a:solidFill>
                <a:schemeClr val="tx1"/>
              </a:solidFill>
            </a:endParaRPr>
          </a:p>
        </p:txBody>
      </p:sp>
      <p:pic>
        <p:nvPicPr>
          <p:cNvPr id="2050" name="Picture 2"/>
          <p:cNvPicPr>
            <a:picLocks noGrp="1" noChangeAspect="1" noChangeArrowheads="1"/>
          </p:cNvPicPr>
          <p:nvPr>
            <p:ph type="pic" idx="1"/>
          </p:nvPr>
        </p:nvPicPr>
        <p:blipFill>
          <a:blip r:embed="rId2"/>
          <a:srcRect t="1515" b="1515"/>
          <a:stretch>
            <a:fillRect/>
          </a:stretch>
        </p:blipFill>
        <p:spPr bwMode="auto">
          <a:xfrm>
            <a:off x="2928328" y="609600"/>
            <a:ext cx="6037674" cy="439103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Zástupný symbol pro text 5"/>
          <p:cNvSpPr>
            <a:spLocks noGrp="1"/>
          </p:cNvSpPr>
          <p:nvPr>
            <p:ph type="body" sz="half" idx="2"/>
          </p:nvPr>
        </p:nvSpPr>
        <p:spPr/>
        <p:txBody>
          <a:bodyPr>
            <a:normAutofit/>
          </a:bodyPr>
          <a:lstStyle/>
          <a:p>
            <a:r>
              <a:rPr lang="cs-CZ" sz="1800" b="1" u="sng" dirty="0" smtClean="0">
                <a:solidFill>
                  <a:schemeClr val="tx1"/>
                </a:solidFill>
              </a:rPr>
              <a:t>Znaky:</a:t>
            </a:r>
          </a:p>
          <a:p>
            <a:r>
              <a:rPr lang="cs-CZ" sz="1800" dirty="0" smtClean="0">
                <a:solidFill>
                  <a:schemeClr val="tx1"/>
                </a:solidFill>
              </a:rPr>
              <a:t>1) mohutné zdivo</a:t>
            </a:r>
          </a:p>
          <a:p>
            <a:r>
              <a:rPr lang="cs-CZ" sz="1800" dirty="0" smtClean="0">
                <a:solidFill>
                  <a:schemeClr val="tx1"/>
                </a:solidFill>
              </a:rPr>
              <a:t>2) malá okna a dveře</a:t>
            </a:r>
          </a:p>
          <a:p>
            <a:r>
              <a:rPr lang="cs-CZ" sz="1800" dirty="0" smtClean="0">
                <a:solidFill>
                  <a:schemeClr val="tx1"/>
                </a:solidFill>
              </a:rPr>
              <a:t>3) sdružená okna</a:t>
            </a:r>
          </a:p>
          <a:p>
            <a:r>
              <a:rPr lang="cs-CZ" sz="1800" b="1" dirty="0" smtClean="0">
                <a:solidFill>
                  <a:srgbClr val="FFFF00"/>
                </a:solidFill>
              </a:rPr>
              <a:t>4) valená klenba</a:t>
            </a:r>
          </a:p>
          <a:p>
            <a:r>
              <a:rPr lang="cs-CZ" sz="1800" dirty="0" smtClean="0">
                <a:solidFill>
                  <a:schemeClr val="tx1"/>
                </a:solidFill>
              </a:rPr>
              <a:t>5) křížová klenba</a:t>
            </a:r>
          </a:p>
          <a:p>
            <a:r>
              <a:rPr lang="cs-CZ" sz="1800" dirty="0" smtClean="0">
                <a:solidFill>
                  <a:schemeClr val="tx1"/>
                </a:solidFill>
              </a:rPr>
              <a:t>6) portál = </a:t>
            </a:r>
            <a:r>
              <a:rPr lang="cs-CZ" sz="1800" dirty="0" err="1" smtClean="0">
                <a:solidFill>
                  <a:schemeClr val="tx1"/>
                </a:solidFill>
              </a:rPr>
              <a:t>sochařsky</a:t>
            </a:r>
            <a:r>
              <a:rPr lang="cs-CZ" sz="1800" dirty="0" smtClean="0">
                <a:solidFill>
                  <a:schemeClr val="tx1"/>
                </a:solidFill>
              </a:rPr>
              <a:t>         zdobený vchod</a:t>
            </a:r>
            <a:endParaRPr lang="cs-CZ" sz="1800" dirty="0">
              <a:solidFill>
                <a:schemeClr val="tx1"/>
              </a:solidFill>
            </a:endParaRPr>
          </a:p>
        </p:txBody>
      </p:sp>
      <p:pic>
        <p:nvPicPr>
          <p:cNvPr id="3074" name="Picture 2"/>
          <p:cNvPicPr>
            <a:picLocks noGrp="1" noChangeAspect="1" noChangeArrowheads="1"/>
          </p:cNvPicPr>
          <p:nvPr>
            <p:ph type="pic" idx="1"/>
          </p:nvPr>
        </p:nvPicPr>
        <p:blipFill>
          <a:blip r:embed="rId2"/>
          <a:srcRect t="1515" b="1515"/>
          <a:stretch>
            <a:fillRect/>
          </a:stretch>
        </p:blipFill>
        <p:spPr bwMode="auto">
          <a:xfrm>
            <a:off x="2928328" y="609600"/>
            <a:ext cx="5929952" cy="431269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3076" name="Picture 4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2928926" y="642918"/>
            <a:ext cx="6000792" cy="450059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" dur="500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2" presetClass="entr" presetSubtype="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07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07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Zástupný symbol pro text 5"/>
          <p:cNvSpPr>
            <a:spLocks noGrp="1"/>
          </p:cNvSpPr>
          <p:nvPr>
            <p:ph type="body" sz="half" idx="2"/>
          </p:nvPr>
        </p:nvSpPr>
        <p:spPr/>
        <p:txBody>
          <a:bodyPr>
            <a:normAutofit/>
          </a:bodyPr>
          <a:lstStyle/>
          <a:p>
            <a:r>
              <a:rPr lang="cs-CZ" sz="1800" b="1" u="sng" dirty="0" smtClean="0">
                <a:solidFill>
                  <a:schemeClr val="tx1"/>
                </a:solidFill>
              </a:rPr>
              <a:t>Znaky:</a:t>
            </a:r>
          </a:p>
          <a:p>
            <a:r>
              <a:rPr lang="cs-CZ" sz="1800" dirty="0" smtClean="0">
                <a:solidFill>
                  <a:schemeClr val="tx1"/>
                </a:solidFill>
              </a:rPr>
              <a:t>1) mohutné zdivo</a:t>
            </a:r>
          </a:p>
          <a:p>
            <a:r>
              <a:rPr lang="cs-CZ" sz="1800" dirty="0" smtClean="0">
                <a:solidFill>
                  <a:schemeClr val="tx1"/>
                </a:solidFill>
              </a:rPr>
              <a:t>2) malá okna a dveře</a:t>
            </a:r>
          </a:p>
          <a:p>
            <a:r>
              <a:rPr lang="cs-CZ" sz="1800" dirty="0" smtClean="0">
                <a:solidFill>
                  <a:schemeClr val="tx1"/>
                </a:solidFill>
              </a:rPr>
              <a:t>3) sdružená okna</a:t>
            </a:r>
          </a:p>
          <a:p>
            <a:r>
              <a:rPr lang="cs-CZ" sz="1800" dirty="0" smtClean="0">
                <a:solidFill>
                  <a:schemeClr val="tx1"/>
                </a:solidFill>
              </a:rPr>
              <a:t>4) valená klenba</a:t>
            </a:r>
          </a:p>
          <a:p>
            <a:r>
              <a:rPr lang="cs-CZ" sz="1800" b="1" dirty="0" smtClean="0">
                <a:solidFill>
                  <a:srgbClr val="FFFF00"/>
                </a:solidFill>
              </a:rPr>
              <a:t>5) křížová klenba</a:t>
            </a:r>
          </a:p>
          <a:p>
            <a:r>
              <a:rPr lang="cs-CZ" sz="1800" dirty="0" smtClean="0">
                <a:solidFill>
                  <a:schemeClr val="tx1"/>
                </a:solidFill>
              </a:rPr>
              <a:t>6) portál = </a:t>
            </a:r>
            <a:r>
              <a:rPr lang="cs-CZ" sz="1800" dirty="0" err="1" smtClean="0">
                <a:solidFill>
                  <a:schemeClr val="tx1"/>
                </a:solidFill>
              </a:rPr>
              <a:t>sochařsky</a:t>
            </a:r>
            <a:r>
              <a:rPr lang="cs-CZ" sz="1800" dirty="0" smtClean="0">
                <a:solidFill>
                  <a:schemeClr val="tx1"/>
                </a:solidFill>
              </a:rPr>
              <a:t>         zdobený vchod</a:t>
            </a:r>
            <a:endParaRPr lang="cs-CZ" sz="1800" dirty="0">
              <a:solidFill>
                <a:schemeClr val="tx1"/>
              </a:solidFill>
            </a:endParaRPr>
          </a:p>
        </p:txBody>
      </p:sp>
      <p:sp>
        <p:nvSpPr>
          <p:cNvPr id="7" name="Zástupný symbol pro obrázek 6"/>
          <p:cNvSpPr>
            <a:spLocks noGrp="1"/>
          </p:cNvSpPr>
          <p:nvPr>
            <p:ph type="pic" idx="1"/>
          </p:nvPr>
        </p:nvSpPr>
        <p:spPr/>
      </p:sp>
      <p:pic>
        <p:nvPicPr>
          <p:cNvPr id="4099" name="Picture 3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3357554" y="642918"/>
            <a:ext cx="5114925" cy="5715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Zástupný symbol pro text 5"/>
          <p:cNvSpPr>
            <a:spLocks noGrp="1"/>
          </p:cNvSpPr>
          <p:nvPr>
            <p:ph type="body" sz="half" idx="2"/>
          </p:nvPr>
        </p:nvSpPr>
        <p:spPr/>
        <p:txBody>
          <a:bodyPr>
            <a:normAutofit/>
          </a:bodyPr>
          <a:lstStyle/>
          <a:p>
            <a:r>
              <a:rPr lang="cs-CZ" sz="1800" b="1" u="sng" dirty="0" smtClean="0">
                <a:solidFill>
                  <a:schemeClr val="tx1"/>
                </a:solidFill>
              </a:rPr>
              <a:t>Znaky:</a:t>
            </a:r>
          </a:p>
          <a:p>
            <a:r>
              <a:rPr lang="cs-CZ" sz="1800" dirty="0" smtClean="0">
                <a:solidFill>
                  <a:schemeClr val="tx1"/>
                </a:solidFill>
              </a:rPr>
              <a:t>1) mohutné zdivo</a:t>
            </a:r>
          </a:p>
          <a:p>
            <a:r>
              <a:rPr lang="cs-CZ" sz="1800" dirty="0" smtClean="0">
                <a:solidFill>
                  <a:schemeClr val="tx1"/>
                </a:solidFill>
              </a:rPr>
              <a:t>2) malá okna a dveře</a:t>
            </a:r>
          </a:p>
          <a:p>
            <a:r>
              <a:rPr lang="cs-CZ" sz="1800" dirty="0" smtClean="0">
                <a:solidFill>
                  <a:schemeClr val="tx1"/>
                </a:solidFill>
              </a:rPr>
              <a:t>3) sdružená okna</a:t>
            </a:r>
          </a:p>
          <a:p>
            <a:r>
              <a:rPr lang="cs-CZ" sz="1800" dirty="0" smtClean="0">
                <a:solidFill>
                  <a:schemeClr val="tx1"/>
                </a:solidFill>
              </a:rPr>
              <a:t>4) valená klenba</a:t>
            </a:r>
          </a:p>
          <a:p>
            <a:r>
              <a:rPr lang="cs-CZ" sz="1800" dirty="0" smtClean="0">
                <a:solidFill>
                  <a:schemeClr val="tx1"/>
                </a:solidFill>
              </a:rPr>
              <a:t>5) křížová klenba</a:t>
            </a:r>
          </a:p>
          <a:p>
            <a:r>
              <a:rPr lang="cs-CZ" sz="1800" b="1" dirty="0" smtClean="0">
                <a:solidFill>
                  <a:srgbClr val="FFFF00"/>
                </a:solidFill>
              </a:rPr>
              <a:t>6) portál </a:t>
            </a:r>
          </a:p>
          <a:p>
            <a:r>
              <a:rPr lang="cs-CZ" sz="1800" dirty="0" smtClean="0">
                <a:solidFill>
                  <a:schemeClr val="tx1"/>
                </a:solidFill>
              </a:rPr>
              <a:t>= </a:t>
            </a:r>
            <a:r>
              <a:rPr lang="cs-CZ" sz="1800" dirty="0" err="1" smtClean="0">
                <a:solidFill>
                  <a:schemeClr val="tx1"/>
                </a:solidFill>
              </a:rPr>
              <a:t>sochařsky</a:t>
            </a:r>
            <a:r>
              <a:rPr lang="cs-CZ" sz="1800" dirty="0" smtClean="0">
                <a:solidFill>
                  <a:schemeClr val="tx1"/>
                </a:solidFill>
              </a:rPr>
              <a:t>         zdobený vchod</a:t>
            </a:r>
            <a:endParaRPr lang="cs-CZ" sz="1800" dirty="0">
              <a:solidFill>
                <a:schemeClr val="tx1"/>
              </a:solidFill>
            </a:endParaRPr>
          </a:p>
        </p:txBody>
      </p:sp>
      <p:sp>
        <p:nvSpPr>
          <p:cNvPr id="7" name="Zástupný symbol pro obrázek 6"/>
          <p:cNvSpPr>
            <a:spLocks noGrp="1"/>
          </p:cNvSpPr>
          <p:nvPr>
            <p:ph type="pic" idx="1"/>
          </p:nvPr>
        </p:nvSpPr>
        <p:spPr/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3929058" y="642918"/>
            <a:ext cx="4286250" cy="5715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0" dirty="0" smtClean="0"/>
              <a:t>typické stavby:   1) církevní stavby</a:t>
            </a:r>
            <a:endParaRPr lang="cs-CZ" b="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type="body" idx="4294967295"/>
          </p:nvPr>
        </p:nvSpPr>
        <p:spPr>
          <a:xfrm>
            <a:off x="0" y="1500174"/>
            <a:ext cx="6480175" cy="1673225"/>
          </a:xfrm>
        </p:spPr>
        <p:txBody>
          <a:bodyPr>
            <a:normAutofit/>
          </a:bodyPr>
          <a:lstStyle/>
          <a:p>
            <a:pPr marL="633222" indent="-514350">
              <a:buNone/>
            </a:pPr>
            <a:r>
              <a:rPr lang="cs-CZ" sz="2400" dirty="0" smtClean="0">
                <a:solidFill>
                  <a:schemeClr val="accent3">
                    <a:lumMod val="75000"/>
                  </a:schemeClr>
                </a:solidFill>
              </a:rPr>
              <a:t>A) rotunda </a:t>
            </a:r>
            <a:r>
              <a:rPr lang="cs-CZ" sz="2000" dirty="0" smtClean="0"/>
              <a:t>– kostel na kruhovém půdorysu</a:t>
            </a:r>
          </a:p>
          <a:p>
            <a:pPr marL="633222" indent="-514350">
              <a:buNone/>
            </a:pPr>
            <a:r>
              <a:rPr lang="cs-CZ" sz="2000" dirty="0" err="1" smtClean="0"/>
              <a:t>Př</a:t>
            </a:r>
            <a:r>
              <a:rPr lang="cs-CZ" sz="2000" dirty="0" smtClean="0"/>
              <a:t>: Znojmo, Říp, Starý </a:t>
            </a:r>
            <a:r>
              <a:rPr lang="cs-CZ" sz="2000" dirty="0" err="1" smtClean="0"/>
              <a:t>Plzenec</a:t>
            </a:r>
            <a:endParaRPr lang="cs-CZ" sz="20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179512" y="6309320"/>
            <a:ext cx="453650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i="1" dirty="0" smtClean="0">
                <a:solidFill>
                  <a:schemeClr val="bg1"/>
                </a:solidFill>
              </a:rPr>
              <a:t>sv. Kateřina ve Znojmě</a:t>
            </a:r>
            <a:endParaRPr lang="cs-CZ" i="1" dirty="0">
              <a:solidFill>
                <a:schemeClr val="bg1"/>
              </a:solidFill>
            </a:endParaRPr>
          </a:p>
        </p:txBody>
      </p:sp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5429256" y="1428736"/>
            <a:ext cx="3500462" cy="35004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8" name="Picture 2"/>
          <p:cNvPicPr>
            <a:picLocks noChangeAspect="1" noChangeArrowheads="1"/>
          </p:cNvPicPr>
          <p:nvPr/>
        </p:nvPicPr>
        <p:blipFill>
          <a:blip r:embed="rId3"/>
          <a:srcRect t="1515" b="1515"/>
          <a:stretch>
            <a:fillRect/>
          </a:stretch>
        </p:blipFill>
        <p:spPr bwMode="auto">
          <a:xfrm>
            <a:off x="214282" y="2357430"/>
            <a:ext cx="5385802" cy="391694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0" dirty="0" smtClean="0"/>
              <a:t>typické stavby:   1) církevní stavby</a:t>
            </a:r>
            <a:endParaRPr lang="cs-CZ" b="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type="body" idx="4294967295"/>
          </p:nvPr>
        </p:nvSpPr>
        <p:spPr>
          <a:xfrm>
            <a:off x="0" y="1500174"/>
            <a:ext cx="6480175" cy="1673225"/>
          </a:xfrm>
        </p:spPr>
        <p:txBody>
          <a:bodyPr>
            <a:normAutofit/>
          </a:bodyPr>
          <a:lstStyle/>
          <a:p>
            <a:pPr marL="633222" indent="-514350">
              <a:buNone/>
            </a:pPr>
            <a:r>
              <a:rPr lang="cs-CZ" sz="2400" dirty="0" smtClean="0">
                <a:solidFill>
                  <a:schemeClr val="accent3">
                    <a:lumMod val="75000"/>
                  </a:schemeClr>
                </a:solidFill>
              </a:rPr>
              <a:t>A) rotunda</a:t>
            </a:r>
            <a:r>
              <a:rPr lang="cs-CZ" sz="2000" dirty="0" smtClean="0"/>
              <a:t>– kostel na kruhovém půdorysu</a:t>
            </a:r>
          </a:p>
          <a:p>
            <a:pPr marL="633222" indent="-514350">
              <a:buNone/>
            </a:pPr>
            <a:r>
              <a:rPr lang="cs-CZ" sz="2000" dirty="0" err="1" smtClean="0"/>
              <a:t>Př</a:t>
            </a:r>
            <a:r>
              <a:rPr lang="cs-CZ" sz="2000" dirty="0" smtClean="0"/>
              <a:t>: Znojmo, Starý </a:t>
            </a:r>
            <a:r>
              <a:rPr lang="cs-CZ" sz="2000" dirty="0" err="1" smtClean="0"/>
              <a:t>Plzenec</a:t>
            </a:r>
            <a:r>
              <a:rPr lang="cs-CZ" sz="2000" dirty="0" smtClean="0"/>
              <a:t>, Říp</a:t>
            </a:r>
            <a:endParaRPr lang="cs-CZ" sz="20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179512" y="6309320"/>
            <a:ext cx="453650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i="1" dirty="0" smtClean="0">
                <a:solidFill>
                  <a:schemeClr val="bg1"/>
                </a:solidFill>
              </a:rPr>
              <a:t>sv. Petr ve Starém </a:t>
            </a:r>
            <a:r>
              <a:rPr lang="cs-CZ" i="1" dirty="0" err="1" smtClean="0">
                <a:solidFill>
                  <a:schemeClr val="bg1"/>
                </a:solidFill>
              </a:rPr>
              <a:t>Plzenci</a:t>
            </a:r>
            <a:endParaRPr lang="cs-CZ" i="1" dirty="0">
              <a:solidFill>
                <a:schemeClr val="bg1"/>
              </a:solidFill>
            </a:endParaRPr>
          </a:p>
        </p:txBody>
      </p:sp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5429256" y="1428736"/>
            <a:ext cx="3500462" cy="35004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7171" name="Picture 3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1142976" y="2262159"/>
            <a:ext cx="3071834" cy="409577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0" dirty="0" smtClean="0"/>
              <a:t>typické stavby:   1) církevní stavby</a:t>
            </a:r>
            <a:endParaRPr lang="cs-CZ" b="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type="body" idx="4294967295"/>
          </p:nvPr>
        </p:nvSpPr>
        <p:spPr>
          <a:xfrm>
            <a:off x="0" y="1500174"/>
            <a:ext cx="6480175" cy="1673225"/>
          </a:xfrm>
        </p:spPr>
        <p:txBody>
          <a:bodyPr>
            <a:normAutofit/>
          </a:bodyPr>
          <a:lstStyle/>
          <a:p>
            <a:pPr marL="633222" indent="-514350">
              <a:buNone/>
            </a:pPr>
            <a:r>
              <a:rPr lang="cs-CZ" sz="2400" dirty="0" smtClean="0">
                <a:solidFill>
                  <a:schemeClr val="accent3">
                    <a:lumMod val="75000"/>
                  </a:schemeClr>
                </a:solidFill>
              </a:rPr>
              <a:t>A) rotunda</a:t>
            </a:r>
            <a:r>
              <a:rPr lang="cs-CZ" sz="2000" dirty="0" smtClean="0"/>
              <a:t>– kostel na kruhovém půdorysu</a:t>
            </a:r>
          </a:p>
          <a:p>
            <a:pPr marL="633222" indent="-514350">
              <a:buNone/>
            </a:pPr>
            <a:r>
              <a:rPr lang="cs-CZ" sz="2000" dirty="0" err="1" smtClean="0"/>
              <a:t>Př</a:t>
            </a:r>
            <a:r>
              <a:rPr lang="cs-CZ" sz="2000" dirty="0" smtClean="0"/>
              <a:t>: Znojmo, Starý </a:t>
            </a:r>
            <a:r>
              <a:rPr lang="cs-CZ" sz="2000" dirty="0" err="1" smtClean="0"/>
              <a:t>Plzenec</a:t>
            </a:r>
            <a:r>
              <a:rPr lang="cs-CZ" sz="2000" dirty="0" smtClean="0"/>
              <a:t>, Říp</a:t>
            </a:r>
            <a:endParaRPr lang="cs-CZ" sz="20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179512" y="6309320"/>
            <a:ext cx="453650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i="1" dirty="0" smtClean="0">
                <a:solidFill>
                  <a:schemeClr val="bg1"/>
                </a:solidFill>
              </a:rPr>
              <a:t>sv. Jiří na hoře Říp</a:t>
            </a:r>
            <a:endParaRPr lang="cs-CZ" i="1" dirty="0">
              <a:solidFill>
                <a:schemeClr val="bg1"/>
              </a:solidFill>
            </a:endParaRPr>
          </a:p>
        </p:txBody>
      </p:sp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5429256" y="1428736"/>
            <a:ext cx="3500462" cy="35004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7170" name="Picture 2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1298612" y="2259038"/>
            <a:ext cx="2987636" cy="411400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0" dirty="0" smtClean="0"/>
              <a:t>typické stavby:   1) církevní stavby</a:t>
            </a:r>
            <a:endParaRPr lang="cs-CZ" b="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type="body" idx="4294967295"/>
          </p:nvPr>
        </p:nvSpPr>
        <p:spPr>
          <a:xfrm>
            <a:off x="0" y="1500174"/>
            <a:ext cx="6480175" cy="1673225"/>
          </a:xfrm>
        </p:spPr>
        <p:txBody>
          <a:bodyPr>
            <a:normAutofit/>
          </a:bodyPr>
          <a:lstStyle/>
          <a:p>
            <a:pPr marL="633222" indent="-514350">
              <a:buNone/>
            </a:pPr>
            <a:r>
              <a:rPr lang="cs-CZ" sz="2400" dirty="0" smtClean="0">
                <a:solidFill>
                  <a:schemeClr val="accent3">
                    <a:lumMod val="75000"/>
                  </a:schemeClr>
                </a:solidFill>
              </a:rPr>
              <a:t>B) kostel</a:t>
            </a:r>
            <a:r>
              <a:rPr lang="cs-CZ" sz="2000" dirty="0" smtClean="0"/>
              <a:t>– stojí na obdélníkovém půdorysu</a:t>
            </a:r>
          </a:p>
          <a:p>
            <a:pPr marL="633222" indent="-514350">
              <a:buNone/>
            </a:pPr>
            <a:r>
              <a:rPr lang="cs-CZ" sz="2000" dirty="0" err="1" smtClean="0"/>
              <a:t>Př</a:t>
            </a:r>
            <a:r>
              <a:rPr lang="cs-CZ" sz="2000" dirty="0" smtClean="0"/>
              <a:t>: Stará Boleslav, Tetín</a:t>
            </a:r>
            <a:endParaRPr lang="cs-CZ" sz="20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179512" y="6309320"/>
            <a:ext cx="453650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i="1" dirty="0" smtClean="0">
                <a:solidFill>
                  <a:schemeClr val="bg1"/>
                </a:solidFill>
              </a:rPr>
              <a:t>sv. Klement ve Staré Boleslavi</a:t>
            </a:r>
            <a:endParaRPr lang="cs-CZ" i="1" dirty="0">
              <a:solidFill>
                <a:schemeClr val="bg1"/>
              </a:solidFill>
            </a:endParaRPr>
          </a:p>
        </p:txBody>
      </p:sp>
      <p:pic>
        <p:nvPicPr>
          <p:cNvPr id="8194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5393538" y="1714488"/>
            <a:ext cx="3482588" cy="46434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0" dirty="0" smtClean="0"/>
              <a:t>typické stavby:   1) církevní stavby</a:t>
            </a:r>
            <a:endParaRPr lang="cs-CZ" b="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type="body" idx="4294967295"/>
          </p:nvPr>
        </p:nvSpPr>
        <p:spPr>
          <a:xfrm>
            <a:off x="0" y="1500174"/>
            <a:ext cx="6480175" cy="1673225"/>
          </a:xfrm>
        </p:spPr>
        <p:txBody>
          <a:bodyPr>
            <a:normAutofit/>
          </a:bodyPr>
          <a:lstStyle/>
          <a:p>
            <a:pPr marL="633222" indent="-514350">
              <a:buNone/>
            </a:pPr>
            <a:r>
              <a:rPr lang="cs-CZ" sz="2400" dirty="0" smtClean="0">
                <a:solidFill>
                  <a:schemeClr val="accent3">
                    <a:lumMod val="75000"/>
                  </a:schemeClr>
                </a:solidFill>
              </a:rPr>
              <a:t>B) kostel</a:t>
            </a:r>
            <a:r>
              <a:rPr lang="cs-CZ" sz="2000" dirty="0" smtClean="0"/>
              <a:t>– stojí na obdélníkovém půdorysu</a:t>
            </a:r>
          </a:p>
          <a:p>
            <a:pPr marL="633222" indent="-514350">
              <a:buNone/>
            </a:pPr>
            <a:r>
              <a:rPr lang="cs-CZ" sz="2000" dirty="0" err="1" smtClean="0"/>
              <a:t>Př</a:t>
            </a:r>
            <a:r>
              <a:rPr lang="cs-CZ" sz="2000" dirty="0" smtClean="0"/>
              <a:t>: Stará Boleslav, Tetín</a:t>
            </a:r>
            <a:endParaRPr lang="cs-CZ" sz="20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179512" y="6309320"/>
            <a:ext cx="453650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i="1" dirty="0" smtClean="0">
                <a:solidFill>
                  <a:schemeClr val="bg1"/>
                </a:solidFill>
              </a:rPr>
              <a:t>sv. Kateřina v Tetíně</a:t>
            </a:r>
            <a:endParaRPr lang="cs-CZ" i="1" dirty="0">
              <a:solidFill>
                <a:schemeClr val="bg1"/>
              </a:solidFill>
            </a:endParaRPr>
          </a:p>
        </p:txBody>
      </p:sp>
      <p:pic>
        <p:nvPicPr>
          <p:cNvPr id="9218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857488" y="2285367"/>
            <a:ext cx="6119802" cy="407731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0" dirty="0" smtClean="0"/>
              <a:t>typické stavby:   1) církevní stavby</a:t>
            </a:r>
            <a:endParaRPr lang="cs-CZ" b="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type="body" idx="4294967295"/>
          </p:nvPr>
        </p:nvSpPr>
        <p:spPr>
          <a:xfrm>
            <a:off x="0" y="1500174"/>
            <a:ext cx="6480175" cy="1673225"/>
          </a:xfrm>
        </p:spPr>
        <p:txBody>
          <a:bodyPr>
            <a:normAutofit/>
          </a:bodyPr>
          <a:lstStyle/>
          <a:p>
            <a:pPr marL="633222" indent="-514350">
              <a:buNone/>
            </a:pPr>
            <a:r>
              <a:rPr lang="cs-CZ" sz="2400" dirty="0" smtClean="0">
                <a:solidFill>
                  <a:schemeClr val="accent3">
                    <a:lumMod val="75000"/>
                  </a:schemeClr>
                </a:solidFill>
              </a:rPr>
              <a:t>C) bazilika</a:t>
            </a:r>
            <a:r>
              <a:rPr lang="cs-CZ" sz="2000" dirty="0" smtClean="0"/>
              <a:t>– vícelodní, bohatě zdobený chrám</a:t>
            </a:r>
          </a:p>
        </p:txBody>
      </p:sp>
      <p:sp>
        <p:nvSpPr>
          <p:cNvPr id="7" name="TextovéPole 6"/>
          <p:cNvSpPr txBox="1"/>
          <p:nvPr/>
        </p:nvSpPr>
        <p:spPr>
          <a:xfrm>
            <a:off x="179512" y="6309320"/>
            <a:ext cx="453650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i="1" dirty="0" smtClean="0">
                <a:solidFill>
                  <a:schemeClr val="bg1"/>
                </a:solidFill>
              </a:rPr>
              <a:t>schéma baziliky</a:t>
            </a:r>
            <a:endParaRPr lang="cs-CZ" i="1" dirty="0">
              <a:solidFill>
                <a:schemeClr val="bg1"/>
              </a:solidFill>
            </a:endParaRPr>
          </a:p>
        </p:txBody>
      </p:sp>
      <p:pic>
        <p:nvPicPr>
          <p:cNvPr id="10242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785918" y="2500306"/>
            <a:ext cx="6314582" cy="335756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0" dirty="0" smtClean="0"/>
              <a:t>typické stavby:   1) církevní stavby</a:t>
            </a:r>
            <a:endParaRPr lang="cs-CZ" b="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type="body" idx="4294967295"/>
          </p:nvPr>
        </p:nvSpPr>
        <p:spPr>
          <a:xfrm>
            <a:off x="0" y="1500174"/>
            <a:ext cx="6480175" cy="1673225"/>
          </a:xfrm>
        </p:spPr>
        <p:txBody>
          <a:bodyPr>
            <a:normAutofit/>
          </a:bodyPr>
          <a:lstStyle/>
          <a:p>
            <a:pPr marL="633222" indent="-514350">
              <a:buNone/>
            </a:pPr>
            <a:r>
              <a:rPr lang="cs-CZ" sz="2400" dirty="0" smtClean="0">
                <a:solidFill>
                  <a:schemeClr val="accent3">
                    <a:lumMod val="75000"/>
                  </a:schemeClr>
                </a:solidFill>
              </a:rPr>
              <a:t>C) bazilika</a:t>
            </a:r>
            <a:r>
              <a:rPr lang="cs-CZ" sz="2000" dirty="0" smtClean="0"/>
              <a:t>– vícelodní, bohatě zdobený chrám</a:t>
            </a:r>
          </a:p>
          <a:p>
            <a:pPr marL="633222" indent="-514350">
              <a:buNone/>
            </a:pPr>
            <a:r>
              <a:rPr lang="cs-CZ" sz="2000" dirty="0" err="1" smtClean="0"/>
              <a:t>Př</a:t>
            </a:r>
            <a:r>
              <a:rPr lang="cs-CZ" sz="2000" dirty="0" smtClean="0"/>
              <a:t>: Pražský hrad, Třebíč</a:t>
            </a:r>
            <a:endParaRPr lang="cs-CZ" sz="20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179512" y="6309320"/>
            <a:ext cx="453650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i="1" dirty="0" smtClean="0">
                <a:solidFill>
                  <a:schemeClr val="bg1"/>
                </a:solidFill>
              </a:rPr>
              <a:t>sv. Jiří na Pražském hradě</a:t>
            </a:r>
            <a:endParaRPr lang="cs-CZ" i="1" dirty="0">
              <a:solidFill>
                <a:schemeClr val="bg1"/>
              </a:solidFill>
            </a:endParaRPr>
          </a:p>
        </p:txBody>
      </p:sp>
      <p:pic>
        <p:nvPicPr>
          <p:cNvPr id="11266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714480" y="2285992"/>
            <a:ext cx="2714644" cy="407196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8" name="Picture 2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5286380" y="1928802"/>
            <a:ext cx="3493157" cy="185736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0" dirty="0" smtClean="0"/>
              <a:t>typické stavby:   1) církevní stavby</a:t>
            </a:r>
            <a:endParaRPr lang="cs-CZ" b="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type="body" idx="4294967295"/>
          </p:nvPr>
        </p:nvSpPr>
        <p:spPr>
          <a:xfrm>
            <a:off x="0" y="1500174"/>
            <a:ext cx="6480175" cy="1673225"/>
          </a:xfrm>
        </p:spPr>
        <p:txBody>
          <a:bodyPr>
            <a:normAutofit/>
          </a:bodyPr>
          <a:lstStyle/>
          <a:p>
            <a:pPr marL="633222" indent="-514350">
              <a:buNone/>
            </a:pPr>
            <a:r>
              <a:rPr lang="cs-CZ" sz="2400" dirty="0" smtClean="0">
                <a:solidFill>
                  <a:schemeClr val="accent3">
                    <a:lumMod val="75000"/>
                  </a:schemeClr>
                </a:solidFill>
              </a:rPr>
              <a:t>C) bazilika</a:t>
            </a:r>
            <a:r>
              <a:rPr lang="cs-CZ" sz="2000" dirty="0" smtClean="0"/>
              <a:t>– vícelodní, bohatě zdobený chrám</a:t>
            </a:r>
          </a:p>
          <a:p>
            <a:pPr marL="633222" indent="-514350">
              <a:buNone/>
            </a:pPr>
            <a:r>
              <a:rPr lang="cs-CZ" sz="2000" dirty="0" err="1" smtClean="0"/>
              <a:t>Př</a:t>
            </a:r>
            <a:r>
              <a:rPr lang="cs-CZ" sz="2000" dirty="0" smtClean="0"/>
              <a:t>: Pražský hrad, Třebíč</a:t>
            </a:r>
            <a:endParaRPr lang="cs-CZ" sz="20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179512" y="6309320"/>
            <a:ext cx="453650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i="1" dirty="0" smtClean="0">
                <a:solidFill>
                  <a:schemeClr val="bg1"/>
                </a:solidFill>
              </a:rPr>
              <a:t>sv. Prokop v Třebíči</a:t>
            </a:r>
            <a:endParaRPr lang="cs-CZ" i="1" dirty="0">
              <a:solidFill>
                <a:schemeClr val="bg1"/>
              </a:solidFill>
            </a:endParaRPr>
          </a:p>
        </p:txBody>
      </p:sp>
      <p:pic>
        <p:nvPicPr>
          <p:cNvPr id="8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5286380" y="1928802"/>
            <a:ext cx="3493157" cy="185736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12290" name="Picture 2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714348" y="2320465"/>
            <a:ext cx="4633922" cy="403447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0" dirty="0" smtClean="0"/>
              <a:t>typické stavby:   1) církevní stavby</a:t>
            </a:r>
            <a:endParaRPr lang="cs-CZ" b="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type="body" idx="4294967295"/>
          </p:nvPr>
        </p:nvSpPr>
        <p:spPr>
          <a:xfrm>
            <a:off x="0" y="1500174"/>
            <a:ext cx="8358214" cy="1673225"/>
          </a:xfrm>
        </p:spPr>
        <p:txBody>
          <a:bodyPr>
            <a:normAutofit/>
          </a:bodyPr>
          <a:lstStyle/>
          <a:p>
            <a:pPr marL="633222" indent="-514350">
              <a:buNone/>
            </a:pPr>
            <a:r>
              <a:rPr lang="cs-CZ" sz="2400" dirty="0" smtClean="0">
                <a:solidFill>
                  <a:schemeClr val="accent3">
                    <a:lumMod val="75000"/>
                  </a:schemeClr>
                </a:solidFill>
              </a:rPr>
              <a:t>D) klášter</a:t>
            </a:r>
            <a:r>
              <a:rPr lang="cs-CZ" sz="2000" dirty="0" smtClean="0"/>
              <a:t>– skupina budov sloužící k životu mnichům, nebo jeptiškám</a:t>
            </a:r>
          </a:p>
          <a:p>
            <a:pPr marL="633222" indent="-514350">
              <a:buNone/>
            </a:pPr>
            <a:r>
              <a:rPr lang="cs-CZ" sz="2000" dirty="0" err="1" smtClean="0"/>
              <a:t>Př</a:t>
            </a:r>
            <a:r>
              <a:rPr lang="cs-CZ" sz="2000" dirty="0" smtClean="0"/>
              <a:t>: Milevsko, Sázava</a:t>
            </a:r>
            <a:endParaRPr lang="cs-CZ" sz="20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179512" y="6309320"/>
            <a:ext cx="453650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i="1" dirty="0" smtClean="0">
                <a:solidFill>
                  <a:schemeClr val="bg1"/>
                </a:solidFill>
              </a:rPr>
              <a:t>klášter v Milevsku</a:t>
            </a:r>
            <a:endParaRPr lang="cs-CZ" i="1" dirty="0">
              <a:solidFill>
                <a:schemeClr val="bg1"/>
              </a:solidFill>
            </a:endParaRPr>
          </a:p>
        </p:txBody>
      </p:sp>
      <p:pic>
        <p:nvPicPr>
          <p:cNvPr id="13314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500166" y="2285992"/>
            <a:ext cx="6191240" cy="410943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0" dirty="0" smtClean="0"/>
              <a:t>typické stavby:   1) církevní stavby</a:t>
            </a:r>
            <a:endParaRPr lang="cs-CZ" b="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type="body" idx="4294967295"/>
          </p:nvPr>
        </p:nvSpPr>
        <p:spPr>
          <a:xfrm>
            <a:off x="0" y="1500174"/>
            <a:ext cx="8358214" cy="1673225"/>
          </a:xfrm>
        </p:spPr>
        <p:txBody>
          <a:bodyPr>
            <a:normAutofit/>
          </a:bodyPr>
          <a:lstStyle/>
          <a:p>
            <a:pPr marL="633222" indent="-514350">
              <a:buNone/>
            </a:pPr>
            <a:r>
              <a:rPr lang="cs-CZ" sz="2400" dirty="0" smtClean="0">
                <a:solidFill>
                  <a:schemeClr val="accent3">
                    <a:lumMod val="75000"/>
                  </a:schemeClr>
                </a:solidFill>
              </a:rPr>
              <a:t>D) klášter</a:t>
            </a:r>
            <a:r>
              <a:rPr lang="cs-CZ" sz="2000" dirty="0" smtClean="0"/>
              <a:t>– skupina budov sloužící k životu mnichům, nebo jeptiškám</a:t>
            </a:r>
          </a:p>
          <a:p>
            <a:pPr marL="633222" indent="-514350">
              <a:buNone/>
            </a:pPr>
            <a:r>
              <a:rPr lang="cs-CZ" sz="2000" dirty="0" err="1" smtClean="0"/>
              <a:t>Př</a:t>
            </a:r>
            <a:r>
              <a:rPr lang="cs-CZ" sz="2000" dirty="0" smtClean="0"/>
              <a:t>: Milevsko, Sázava</a:t>
            </a:r>
            <a:endParaRPr lang="cs-CZ" sz="20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179512" y="6309320"/>
            <a:ext cx="453650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i="1" dirty="0" smtClean="0">
                <a:solidFill>
                  <a:schemeClr val="bg1"/>
                </a:solidFill>
              </a:rPr>
              <a:t>klášter Guča </a:t>
            </a:r>
            <a:r>
              <a:rPr lang="cs-CZ" i="1" dirty="0" err="1" smtClean="0">
                <a:solidFill>
                  <a:schemeClr val="bg1"/>
                </a:solidFill>
              </a:rPr>
              <a:t>Gora</a:t>
            </a:r>
            <a:r>
              <a:rPr lang="cs-CZ" i="1" dirty="0" smtClean="0">
                <a:solidFill>
                  <a:schemeClr val="bg1"/>
                </a:solidFill>
              </a:rPr>
              <a:t> v Bosně a Hercegovině</a:t>
            </a:r>
            <a:endParaRPr lang="cs-CZ" i="1" dirty="0">
              <a:solidFill>
                <a:schemeClr val="bg1"/>
              </a:solidFill>
            </a:endParaRPr>
          </a:p>
        </p:txBody>
      </p:sp>
      <p:pic>
        <p:nvPicPr>
          <p:cNvPr id="14338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785917" y="2357430"/>
            <a:ext cx="5334011" cy="400050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0" dirty="0" smtClean="0"/>
              <a:t>typické stavby:   1) hrady</a:t>
            </a:r>
            <a:endParaRPr lang="cs-CZ" b="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type="body" idx="4294967295"/>
          </p:nvPr>
        </p:nvSpPr>
        <p:spPr>
          <a:xfrm>
            <a:off x="0" y="1500174"/>
            <a:ext cx="8358214" cy="1673225"/>
          </a:xfrm>
        </p:spPr>
        <p:txBody>
          <a:bodyPr>
            <a:normAutofit/>
          </a:bodyPr>
          <a:lstStyle/>
          <a:p>
            <a:pPr marL="633222" indent="-514350">
              <a:buNone/>
            </a:pPr>
            <a:r>
              <a:rPr lang="cs-CZ" sz="2000" dirty="0" err="1" smtClean="0"/>
              <a:t>Př</a:t>
            </a:r>
            <a:r>
              <a:rPr lang="cs-CZ" sz="2000" dirty="0" smtClean="0"/>
              <a:t>: </a:t>
            </a:r>
            <a:r>
              <a:rPr lang="cs-CZ" sz="2000" dirty="0" err="1" smtClean="0"/>
              <a:t>Přimda</a:t>
            </a:r>
            <a:r>
              <a:rPr lang="cs-CZ" sz="2000" dirty="0" smtClean="0"/>
              <a:t>, </a:t>
            </a:r>
            <a:r>
              <a:rPr lang="cs-CZ" sz="2000" dirty="0" err="1" smtClean="0"/>
              <a:t>Landštejn</a:t>
            </a:r>
            <a:endParaRPr lang="cs-CZ" sz="20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179512" y="6309320"/>
            <a:ext cx="453650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i="1" dirty="0" smtClean="0">
                <a:solidFill>
                  <a:schemeClr val="bg1"/>
                </a:solidFill>
              </a:rPr>
              <a:t>hrad </a:t>
            </a:r>
            <a:r>
              <a:rPr lang="cs-CZ" i="1" dirty="0" err="1" smtClean="0">
                <a:solidFill>
                  <a:schemeClr val="bg1"/>
                </a:solidFill>
              </a:rPr>
              <a:t>Přimda</a:t>
            </a:r>
            <a:r>
              <a:rPr lang="cs-CZ" i="1" dirty="0" smtClean="0">
                <a:solidFill>
                  <a:schemeClr val="bg1"/>
                </a:solidFill>
              </a:rPr>
              <a:t> u Tachova</a:t>
            </a:r>
            <a:endParaRPr lang="cs-CZ" i="1" dirty="0">
              <a:solidFill>
                <a:schemeClr val="bg1"/>
              </a:solidFill>
            </a:endParaRPr>
          </a:p>
        </p:txBody>
      </p:sp>
      <p:pic>
        <p:nvPicPr>
          <p:cNvPr id="15362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571604" y="1857364"/>
            <a:ext cx="6762744" cy="450567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0" dirty="0" smtClean="0"/>
              <a:t>typické stavby:   1) hrady</a:t>
            </a:r>
            <a:endParaRPr lang="cs-CZ" b="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type="body" idx="4294967295"/>
          </p:nvPr>
        </p:nvSpPr>
        <p:spPr>
          <a:xfrm>
            <a:off x="0" y="1500174"/>
            <a:ext cx="8358214" cy="1673225"/>
          </a:xfrm>
        </p:spPr>
        <p:txBody>
          <a:bodyPr>
            <a:normAutofit/>
          </a:bodyPr>
          <a:lstStyle/>
          <a:p>
            <a:pPr marL="633222" indent="-514350">
              <a:buNone/>
            </a:pPr>
            <a:r>
              <a:rPr lang="cs-CZ" sz="2000" dirty="0" err="1" smtClean="0"/>
              <a:t>Př</a:t>
            </a:r>
            <a:r>
              <a:rPr lang="cs-CZ" sz="2000" dirty="0" smtClean="0"/>
              <a:t>: </a:t>
            </a:r>
            <a:r>
              <a:rPr lang="cs-CZ" sz="2000" dirty="0" err="1" smtClean="0"/>
              <a:t>Přimda</a:t>
            </a:r>
            <a:r>
              <a:rPr lang="cs-CZ" sz="2000" dirty="0" smtClean="0"/>
              <a:t>, </a:t>
            </a:r>
            <a:r>
              <a:rPr lang="cs-CZ" sz="2000" dirty="0" err="1" smtClean="0"/>
              <a:t>Landštejn</a:t>
            </a:r>
            <a:endParaRPr lang="cs-CZ" sz="20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179512" y="6309320"/>
            <a:ext cx="453650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i="1" dirty="0" smtClean="0">
                <a:solidFill>
                  <a:schemeClr val="bg1"/>
                </a:solidFill>
              </a:rPr>
              <a:t>hrad </a:t>
            </a:r>
            <a:r>
              <a:rPr lang="cs-CZ" i="1" dirty="0" err="1" smtClean="0">
                <a:solidFill>
                  <a:schemeClr val="bg1"/>
                </a:solidFill>
              </a:rPr>
              <a:t>Landštejn</a:t>
            </a:r>
            <a:r>
              <a:rPr lang="cs-CZ" i="1" dirty="0" smtClean="0">
                <a:solidFill>
                  <a:schemeClr val="bg1"/>
                </a:solidFill>
              </a:rPr>
              <a:t> na rytině z roku 1847</a:t>
            </a:r>
            <a:endParaRPr lang="cs-CZ" i="1" dirty="0">
              <a:solidFill>
                <a:schemeClr val="bg1"/>
              </a:solidFill>
            </a:endParaRPr>
          </a:p>
        </p:txBody>
      </p:sp>
      <p:pic>
        <p:nvPicPr>
          <p:cNvPr id="16386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214414" y="2071678"/>
            <a:ext cx="6019032" cy="428628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4000" cap="small" dirty="0" smtClean="0"/>
              <a:t>3) </a:t>
            </a:r>
            <a:r>
              <a:rPr lang="cs-CZ" sz="3600" b="1" cap="small" dirty="0" smtClean="0"/>
              <a:t>Písemnictví</a:t>
            </a:r>
            <a:endParaRPr lang="cs-CZ" cap="small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r>
              <a:rPr lang="cs-CZ" sz="2800" dirty="0" smtClean="0"/>
              <a:t>většinou knihy s náboženskou tematikou</a:t>
            </a:r>
          </a:p>
          <a:p>
            <a:r>
              <a:rPr lang="cs-CZ" sz="2800" dirty="0" smtClean="0"/>
              <a:t>knihy opisovány a vybavovány obrázky</a:t>
            </a:r>
          </a:p>
          <a:p>
            <a:r>
              <a:rPr lang="cs-CZ" sz="2800" dirty="0" smtClean="0"/>
              <a:t>centry písemnictví a vzdělanosti kláštery</a:t>
            </a:r>
          </a:p>
          <a:p>
            <a:pPr>
              <a:buNone/>
            </a:pPr>
            <a:endParaRPr lang="cs-CZ" sz="2800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Zdroje a obrázky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500034" y="1571612"/>
            <a:ext cx="8229600" cy="4894169"/>
          </a:xfrm>
        </p:spPr>
        <p:txBody>
          <a:bodyPr>
            <a:normAutofit/>
          </a:bodyPr>
          <a:lstStyle/>
          <a:p>
            <a:pPr>
              <a:buFont typeface="Wingdings" pitchFamily="2" charset="2"/>
              <a:buChar char="v"/>
            </a:pPr>
            <a:r>
              <a:rPr lang="cs-CZ" dirty="0" smtClean="0"/>
              <a:t>Zdroj:</a:t>
            </a:r>
          </a:p>
          <a:p>
            <a:pPr>
              <a:buNone/>
            </a:pPr>
            <a:r>
              <a:rPr lang="cs-CZ" sz="1500" dirty="0" smtClean="0"/>
              <a:t>Kol. autorů. </a:t>
            </a:r>
            <a:r>
              <a:rPr lang="cs-CZ" sz="1500" i="1" dirty="0" smtClean="0"/>
              <a:t>Dějiny zemí koruny české I.</a:t>
            </a:r>
            <a:r>
              <a:rPr lang="cs-CZ" sz="1500" dirty="0" smtClean="0"/>
              <a:t> Praha : Paseka, 1992. ISBN  80-85192-29-2.</a:t>
            </a:r>
          </a:p>
          <a:p>
            <a:pPr>
              <a:buNone/>
            </a:pPr>
            <a:endParaRPr lang="cs-CZ" dirty="0" smtClean="0"/>
          </a:p>
          <a:p>
            <a:pPr algn="just">
              <a:buFont typeface="Wingdings" pitchFamily="2" charset="2"/>
              <a:buChar char="v"/>
            </a:pPr>
            <a:r>
              <a:rPr lang="cs-CZ" dirty="0" smtClean="0"/>
              <a:t>Obrázky: </a:t>
            </a:r>
          </a:p>
          <a:p>
            <a:pPr algn="just">
              <a:lnSpc>
                <a:spcPct val="150000"/>
              </a:lnSpc>
              <a:buNone/>
            </a:pPr>
            <a:r>
              <a:rPr lang="cs-CZ" sz="1400" dirty="0" smtClean="0"/>
              <a:t>Všechny uveřejněné odkazy </a:t>
            </a:r>
            <a:r>
              <a:rPr lang="en-US" sz="1400" dirty="0" smtClean="0"/>
              <a:t>[</a:t>
            </a:r>
            <a:r>
              <a:rPr lang="cs-CZ" sz="1400" dirty="0" smtClean="0"/>
              <a:t>cit. 2011-09-28</a:t>
            </a:r>
            <a:r>
              <a:rPr lang="en-US" sz="1400" dirty="0" smtClean="0"/>
              <a:t>]</a:t>
            </a:r>
            <a:r>
              <a:rPr lang="cs-CZ" sz="1400" dirty="0" smtClean="0"/>
              <a:t>. Dostupné pod licencí </a:t>
            </a:r>
            <a:r>
              <a:rPr lang="cs-CZ" sz="1400" i="1" dirty="0" err="1" smtClean="0"/>
              <a:t>Creative</a:t>
            </a:r>
            <a:r>
              <a:rPr lang="cs-CZ" sz="1400" i="1" dirty="0" smtClean="0"/>
              <a:t> </a:t>
            </a:r>
            <a:r>
              <a:rPr lang="cs-CZ" sz="1400" i="1" dirty="0" err="1" smtClean="0"/>
              <a:t>Commons</a:t>
            </a:r>
            <a:r>
              <a:rPr lang="cs-CZ" sz="1400" i="1" dirty="0" smtClean="0"/>
              <a:t> </a:t>
            </a:r>
            <a:r>
              <a:rPr lang="cs-CZ" sz="1400" dirty="0" smtClean="0"/>
              <a:t>na WWW adrese: viz. tabulka</a:t>
            </a:r>
          </a:p>
          <a:p>
            <a:pPr algn="just">
              <a:buNone/>
            </a:pPr>
            <a:endParaRPr lang="cs-CZ" sz="1400" b="1" dirty="0" smtClean="0"/>
          </a:p>
          <a:p>
            <a:pPr>
              <a:buNone/>
            </a:pPr>
            <a:endParaRPr lang="cs-CZ" sz="12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4294967295"/>
          </p:nvPr>
        </p:nvSpPr>
        <p:spPr>
          <a:xfrm>
            <a:off x="0" y="1774825"/>
            <a:ext cx="8229600" cy="2949575"/>
          </a:xfrm>
        </p:spPr>
        <p:txBody>
          <a:bodyPr>
            <a:normAutofit/>
          </a:bodyPr>
          <a:lstStyle/>
          <a:p>
            <a:pPr algn="just">
              <a:buNone/>
            </a:pPr>
            <a:endParaRPr lang="cs-CZ" sz="1400" dirty="0" smtClean="0"/>
          </a:p>
          <a:p>
            <a:pPr>
              <a:buNone/>
            </a:pPr>
            <a:endParaRPr lang="cs-CZ" dirty="0"/>
          </a:p>
        </p:txBody>
      </p:sp>
      <p:graphicFrame>
        <p:nvGraphicFramePr>
          <p:cNvPr id="4" name="Tabulka 3"/>
          <p:cNvGraphicFramePr>
            <a:graphicFrameLocks noGrp="1"/>
          </p:cNvGraphicFramePr>
          <p:nvPr/>
        </p:nvGraphicFramePr>
        <p:xfrm>
          <a:off x="214282" y="142852"/>
          <a:ext cx="8715436" cy="6853813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005627"/>
                <a:gridCol w="1005627"/>
                <a:gridCol w="6704182"/>
              </a:tblGrid>
              <a:tr h="367285">
                <a:tc>
                  <a:txBody>
                    <a:bodyPr/>
                    <a:lstStyle/>
                    <a:p>
                      <a:pPr algn="ctr"/>
                      <a:r>
                        <a:rPr lang="cs-CZ" sz="1400" dirty="0" smtClean="0"/>
                        <a:t>pořadí</a:t>
                      </a:r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400" dirty="0" smtClean="0"/>
                        <a:t>licence</a:t>
                      </a:r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400" dirty="0" smtClean="0"/>
                        <a:t>WWW</a:t>
                      </a:r>
                      <a:endParaRPr lang="cs-CZ" sz="1400" dirty="0"/>
                    </a:p>
                  </a:txBody>
                  <a:tcPr/>
                </a:tc>
              </a:tr>
              <a:tr h="455840"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1</a:t>
                      </a:r>
                      <a:endParaRPr lang="cs-CZ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200" dirty="0" err="1" smtClean="0"/>
                        <a:t>Creative</a:t>
                      </a:r>
                      <a:r>
                        <a:rPr lang="cs-CZ" sz="1200" dirty="0" smtClean="0"/>
                        <a:t> </a:t>
                      </a:r>
                      <a:r>
                        <a:rPr lang="cs-CZ" sz="1200" dirty="0" err="1" smtClean="0"/>
                        <a:t>commons</a:t>
                      </a:r>
                      <a:endParaRPr lang="cs-CZ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&lt;http://commons.wikipedia.org/wiki/Soubor:Arche_st_savin_IMG_1676.JPG&gt;</a:t>
                      </a:r>
                      <a:endParaRPr lang="cs-CZ" sz="1200" dirty="0"/>
                    </a:p>
                  </a:txBody>
                  <a:tcPr/>
                </a:tc>
              </a:tr>
              <a:tr h="455840"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2</a:t>
                      </a:r>
                      <a:endParaRPr lang="cs-CZ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200" dirty="0" err="1" smtClean="0"/>
                        <a:t>Creative</a:t>
                      </a:r>
                      <a:r>
                        <a:rPr lang="cs-CZ" sz="1200" dirty="0" smtClean="0"/>
                        <a:t> </a:t>
                      </a:r>
                      <a:r>
                        <a:rPr lang="cs-CZ" sz="1200" dirty="0" err="1" smtClean="0"/>
                        <a:t>commons</a:t>
                      </a:r>
                      <a:endParaRPr lang="cs-CZ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&lt; http://commons.wikimedia.org/wiki/File:Codex_Gigas_devil.jpg&gt;</a:t>
                      </a:r>
                      <a:endParaRPr lang="cs-CZ" sz="1200" dirty="0"/>
                    </a:p>
                  </a:txBody>
                  <a:tcPr/>
                </a:tc>
              </a:tr>
              <a:tr h="367285"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3,9</a:t>
                      </a:r>
                      <a:endParaRPr lang="cs-CZ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200" dirty="0" err="1" smtClean="0"/>
                        <a:t>Creative</a:t>
                      </a:r>
                      <a:r>
                        <a:rPr lang="cs-CZ" sz="1200" dirty="0" smtClean="0"/>
                        <a:t> </a:t>
                      </a:r>
                      <a:r>
                        <a:rPr lang="cs-CZ" sz="1200" dirty="0" err="1" smtClean="0"/>
                        <a:t>commons</a:t>
                      </a:r>
                      <a:endParaRPr lang="cs-CZ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&lt; http://commons.wikipedia.org/wiki/Soubor:ZnojmoRotundaKateriny.jpg &gt;</a:t>
                      </a:r>
                      <a:endParaRPr lang="cs-CZ" sz="1200" dirty="0"/>
                    </a:p>
                  </a:txBody>
                  <a:tcPr/>
                </a:tc>
              </a:tr>
              <a:tr h="367285"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4</a:t>
                      </a:r>
                      <a:endParaRPr lang="cs-CZ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200" dirty="0" err="1" smtClean="0"/>
                        <a:t>Creative</a:t>
                      </a:r>
                      <a:r>
                        <a:rPr lang="cs-CZ" sz="1200" dirty="0" smtClean="0"/>
                        <a:t> </a:t>
                      </a:r>
                      <a:r>
                        <a:rPr lang="cs-CZ" sz="1200" dirty="0" err="1" smtClean="0"/>
                        <a:t>commons</a:t>
                      </a:r>
                      <a:endParaRPr lang="cs-CZ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&lt;http://commons.wikipedia.org/wiki/Soubor:Romansky_sloh.jpg&gt;</a:t>
                      </a:r>
                      <a:endParaRPr lang="cs-CZ" sz="1200" dirty="0"/>
                    </a:p>
                  </a:txBody>
                  <a:tcPr/>
                </a:tc>
              </a:tr>
              <a:tr h="367285"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5</a:t>
                      </a:r>
                      <a:endParaRPr lang="cs-CZ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200" dirty="0" err="1" smtClean="0"/>
                        <a:t>Creative</a:t>
                      </a:r>
                      <a:r>
                        <a:rPr lang="cs-CZ" sz="1200" dirty="0" smtClean="0"/>
                        <a:t> </a:t>
                      </a:r>
                      <a:r>
                        <a:rPr lang="cs-CZ" sz="1200" dirty="0" err="1" smtClean="0"/>
                        <a:t>commons</a:t>
                      </a:r>
                      <a:endParaRPr lang="cs-CZ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&lt;http://commons.wikipedia.org/wiki/Soubor:Barrel_vault-scheme.jpg&gt;</a:t>
                      </a:r>
                      <a:endParaRPr lang="cs-CZ" sz="1200" dirty="0"/>
                    </a:p>
                  </a:txBody>
                  <a:tcPr/>
                </a:tc>
              </a:tr>
              <a:tr h="455840"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6</a:t>
                      </a:r>
                      <a:endParaRPr lang="cs-CZ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200" dirty="0" err="1" smtClean="0"/>
                        <a:t>Creative</a:t>
                      </a:r>
                      <a:r>
                        <a:rPr lang="cs-CZ" sz="1200" dirty="0" smtClean="0"/>
                        <a:t> </a:t>
                      </a:r>
                      <a:r>
                        <a:rPr lang="cs-CZ" sz="1200" dirty="0" err="1" smtClean="0"/>
                        <a:t>commons</a:t>
                      </a:r>
                      <a:endParaRPr lang="cs-CZ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&lt; http://commos.wikipedia.org/wiki/Soubor:Medinet_Habu_Divine_Adoratrice3.JPG&gt;</a:t>
                      </a:r>
                      <a:endParaRPr lang="cs-CZ" sz="1200" dirty="0"/>
                    </a:p>
                  </a:txBody>
                  <a:tcPr/>
                </a:tc>
              </a:tr>
              <a:tr h="367285"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7</a:t>
                      </a:r>
                      <a:endParaRPr lang="cs-CZ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200" dirty="0" err="1" smtClean="0"/>
                        <a:t>Creative</a:t>
                      </a:r>
                      <a:r>
                        <a:rPr lang="cs-CZ" sz="1200" dirty="0" smtClean="0"/>
                        <a:t> </a:t>
                      </a:r>
                      <a:r>
                        <a:rPr lang="cs-CZ" sz="1200" dirty="0" err="1" smtClean="0"/>
                        <a:t>commons</a:t>
                      </a:r>
                      <a:endParaRPr lang="cs-CZ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&lt;http://commos.wikipedia.org/wiki/Soubor:Groined_vault_001.png &gt;</a:t>
                      </a:r>
                      <a:endParaRPr lang="cs-CZ" sz="1200" dirty="0"/>
                    </a:p>
                  </a:txBody>
                  <a:tcPr/>
                </a:tc>
              </a:tr>
              <a:tr h="367285"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8</a:t>
                      </a:r>
                      <a:endParaRPr lang="cs-CZ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200" dirty="0" err="1" smtClean="0"/>
                        <a:t>Creative</a:t>
                      </a:r>
                      <a:r>
                        <a:rPr lang="cs-CZ" sz="1200" dirty="0" smtClean="0"/>
                        <a:t> </a:t>
                      </a:r>
                      <a:r>
                        <a:rPr lang="cs-CZ" sz="1200" dirty="0" err="1" smtClean="0"/>
                        <a:t>commons</a:t>
                      </a:r>
                      <a:endParaRPr lang="cs-CZ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&lt; http://commons.wikipedia.org/wiki/Soubor:Pt-coimbra-sevelha2.jpg &gt;</a:t>
                      </a:r>
                      <a:endParaRPr lang="cs-CZ" sz="1200" dirty="0"/>
                    </a:p>
                  </a:txBody>
                  <a:tcPr/>
                </a:tc>
              </a:tr>
              <a:tr h="638176"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10</a:t>
                      </a:r>
                      <a:endParaRPr lang="cs-CZ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vlastní dílo</a:t>
                      </a:r>
                      <a:endParaRPr lang="cs-CZ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1200" dirty="0"/>
                    </a:p>
                  </a:txBody>
                  <a:tcPr/>
                </a:tc>
              </a:tr>
              <a:tr h="455840"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11</a:t>
                      </a:r>
                      <a:endParaRPr lang="cs-CZ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200" dirty="0" err="1" smtClean="0"/>
                        <a:t>Creative</a:t>
                      </a:r>
                      <a:r>
                        <a:rPr lang="cs-CZ" sz="1200" dirty="0" smtClean="0"/>
                        <a:t> </a:t>
                      </a:r>
                      <a:r>
                        <a:rPr lang="cs-CZ" sz="1200" dirty="0" err="1" smtClean="0"/>
                        <a:t>commons</a:t>
                      </a:r>
                      <a:endParaRPr lang="cs-CZ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dirty="0" smtClean="0"/>
                        <a:t>&lt;http://commons.wikipedia.org/wiki/Soubor:Stary_Plzenec_CZ_Rotunda_of_St_Peter_from_NNE_with_Radyne_Castle_on_horizorn_117.jpg&gt;</a:t>
                      </a:r>
                    </a:p>
                  </a:txBody>
                  <a:tcPr/>
                </a:tc>
              </a:tr>
              <a:tr h="455840"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12</a:t>
                      </a:r>
                      <a:endParaRPr lang="cs-CZ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200" dirty="0" err="1" smtClean="0"/>
                        <a:t>Creative</a:t>
                      </a:r>
                      <a:r>
                        <a:rPr lang="cs-CZ" sz="1200" dirty="0" smtClean="0"/>
                        <a:t> </a:t>
                      </a:r>
                      <a:r>
                        <a:rPr lang="cs-CZ" sz="1200" dirty="0" err="1" smtClean="0"/>
                        <a:t>commons</a:t>
                      </a:r>
                      <a:endParaRPr lang="cs-CZ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dirty="0" smtClean="0"/>
                        <a:t>&lt;http://commons.wikipedia.org/wiki/Soubor:RotundaRip.jpg  &gt;</a:t>
                      </a:r>
                    </a:p>
                  </a:txBody>
                  <a:tcPr/>
                </a:tc>
              </a:tr>
              <a:tr h="638176"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13</a:t>
                      </a:r>
                      <a:endParaRPr lang="cs-CZ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200" dirty="0" err="1" smtClean="0"/>
                        <a:t>Creative</a:t>
                      </a:r>
                      <a:r>
                        <a:rPr lang="cs-CZ" sz="1200" dirty="0" smtClean="0"/>
                        <a:t> </a:t>
                      </a:r>
                      <a:r>
                        <a:rPr lang="cs-CZ" sz="1200" dirty="0" err="1" smtClean="0"/>
                        <a:t>commons</a:t>
                      </a:r>
                      <a:endParaRPr lang="cs-CZ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dirty="0" smtClean="0"/>
                        <a:t>&lt; http://commons.wikipedia.org/wiki/Soubor:Klimentsb.jpg&gt;</a:t>
                      </a:r>
                    </a:p>
                  </a:txBody>
                  <a:tcPr/>
                </a:tc>
              </a:tr>
              <a:tr h="638176"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14</a:t>
                      </a:r>
                      <a:endParaRPr lang="cs-CZ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200" dirty="0" err="1" smtClean="0"/>
                        <a:t>Creative</a:t>
                      </a:r>
                      <a:r>
                        <a:rPr lang="cs-CZ" sz="1200" dirty="0" smtClean="0"/>
                        <a:t> </a:t>
                      </a:r>
                      <a:r>
                        <a:rPr lang="cs-CZ" sz="1200" dirty="0" err="1" smtClean="0"/>
                        <a:t>commons</a:t>
                      </a:r>
                      <a:endParaRPr lang="cs-CZ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dirty="0" smtClean="0"/>
                        <a:t>&lt;http://commons.wikipedia.org/wiki/Soubor:Tet%C3%ADn_-_kostel_Svat%C3%A9_Kate%C5%99iny.jpg &gt;</a:t>
                      </a:r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4294967295"/>
          </p:nvPr>
        </p:nvSpPr>
        <p:spPr>
          <a:xfrm>
            <a:off x="0" y="1774825"/>
            <a:ext cx="8229600" cy="2949575"/>
          </a:xfrm>
        </p:spPr>
        <p:txBody>
          <a:bodyPr>
            <a:normAutofit/>
          </a:bodyPr>
          <a:lstStyle/>
          <a:p>
            <a:pPr algn="just">
              <a:buNone/>
            </a:pPr>
            <a:endParaRPr lang="cs-CZ" sz="1400" dirty="0" smtClean="0"/>
          </a:p>
          <a:p>
            <a:pPr>
              <a:buNone/>
            </a:pPr>
            <a:endParaRPr lang="cs-CZ" dirty="0"/>
          </a:p>
        </p:txBody>
      </p:sp>
      <p:graphicFrame>
        <p:nvGraphicFramePr>
          <p:cNvPr id="4" name="Tabulka 3"/>
          <p:cNvGraphicFramePr>
            <a:graphicFrameLocks noGrp="1"/>
          </p:cNvGraphicFramePr>
          <p:nvPr/>
        </p:nvGraphicFramePr>
        <p:xfrm>
          <a:off x="214282" y="214290"/>
          <a:ext cx="8786874" cy="4220534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098359"/>
                <a:gridCol w="1098359"/>
                <a:gridCol w="6590156"/>
              </a:tblGrid>
              <a:tr h="370087">
                <a:tc>
                  <a:txBody>
                    <a:bodyPr/>
                    <a:lstStyle/>
                    <a:p>
                      <a:pPr algn="ctr"/>
                      <a:r>
                        <a:rPr lang="cs-CZ" sz="1400" dirty="0" smtClean="0"/>
                        <a:t>pořadí</a:t>
                      </a:r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400" dirty="0" smtClean="0"/>
                        <a:t>licence</a:t>
                      </a:r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400" dirty="0" smtClean="0"/>
                        <a:t>WWW</a:t>
                      </a:r>
                      <a:endParaRPr lang="cs-CZ" sz="1400" dirty="0"/>
                    </a:p>
                  </a:txBody>
                  <a:tcPr/>
                </a:tc>
              </a:tr>
              <a:tr h="558607"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15</a:t>
                      </a:r>
                      <a:endParaRPr lang="cs-CZ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200" dirty="0" err="1" smtClean="0"/>
                        <a:t>Creative</a:t>
                      </a:r>
                      <a:r>
                        <a:rPr lang="cs-CZ" sz="1200" dirty="0" smtClean="0"/>
                        <a:t> </a:t>
                      </a:r>
                      <a:r>
                        <a:rPr lang="cs-CZ" sz="1200" dirty="0" err="1" smtClean="0"/>
                        <a:t>commons</a:t>
                      </a:r>
                      <a:endParaRPr lang="cs-CZ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dirty="0" smtClean="0"/>
                        <a:t>&lt;http://commons.wikipedia.org/wiki/Soubor:BAZILIKA.png &gt;</a:t>
                      </a:r>
                    </a:p>
                    <a:p>
                      <a:endParaRPr lang="cs-CZ" sz="1200" dirty="0"/>
                    </a:p>
                  </a:txBody>
                  <a:tcPr/>
                </a:tc>
              </a:tr>
              <a:tr h="370087"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16</a:t>
                      </a:r>
                      <a:endParaRPr lang="cs-CZ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200" dirty="0" err="1" smtClean="0"/>
                        <a:t>Creative</a:t>
                      </a:r>
                      <a:r>
                        <a:rPr lang="cs-CZ" sz="1200" dirty="0" smtClean="0"/>
                        <a:t> </a:t>
                      </a:r>
                      <a:r>
                        <a:rPr lang="cs-CZ" sz="1200" dirty="0" err="1" smtClean="0"/>
                        <a:t>commons</a:t>
                      </a:r>
                      <a:endParaRPr lang="cs-CZ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dirty="0" smtClean="0"/>
                        <a:t>&lt; http://commons.wikipedia.org/wiki/Soubor:Bazilika_Svat%C3%A9ho_Ji%C5%99%C3%AD.jpg&gt;</a:t>
                      </a:r>
                    </a:p>
                    <a:p>
                      <a:endParaRPr lang="cs-CZ" sz="1200" dirty="0"/>
                    </a:p>
                  </a:txBody>
                  <a:tcPr/>
                </a:tc>
              </a:tr>
              <a:tr h="370087"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17</a:t>
                      </a:r>
                      <a:endParaRPr lang="cs-CZ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200" dirty="0" err="1" smtClean="0"/>
                        <a:t>Creative</a:t>
                      </a:r>
                      <a:r>
                        <a:rPr lang="cs-CZ" sz="1200" dirty="0" smtClean="0"/>
                        <a:t> </a:t>
                      </a:r>
                      <a:r>
                        <a:rPr lang="cs-CZ" sz="1200" dirty="0" err="1" smtClean="0"/>
                        <a:t>commons</a:t>
                      </a:r>
                      <a:endParaRPr lang="cs-CZ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dirty="0" smtClean="0"/>
                        <a:t>&lt; http://commons.wikipedia.org/wiki/Soubor:Trebic_podklasteri_bazilika_velka_apsida.jpg&gt;</a:t>
                      </a:r>
                    </a:p>
                    <a:p>
                      <a:endParaRPr lang="cs-CZ" sz="1200" dirty="0"/>
                    </a:p>
                  </a:txBody>
                  <a:tcPr/>
                </a:tc>
              </a:tr>
              <a:tr h="370087"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18</a:t>
                      </a:r>
                      <a:endParaRPr lang="cs-CZ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200" dirty="0" err="1" smtClean="0"/>
                        <a:t>Creative</a:t>
                      </a:r>
                      <a:r>
                        <a:rPr lang="cs-CZ" sz="1200" dirty="0" smtClean="0"/>
                        <a:t> </a:t>
                      </a:r>
                      <a:r>
                        <a:rPr lang="cs-CZ" sz="1200" dirty="0" err="1" smtClean="0"/>
                        <a:t>commons</a:t>
                      </a:r>
                      <a:endParaRPr lang="cs-CZ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dirty="0" smtClean="0"/>
                        <a:t>&lt; http://commons.wikipedia.org/wiki/Soubor:Milevsko-kl%C3%A1%C5%A1ter2009b.jpg&gt;</a:t>
                      </a:r>
                    </a:p>
                    <a:p>
                      <a:endParaRPr lang="cs-CZ" sz="1200" dirty="0"/>
                    </a:p>
                  </a:txBody>
                  <a:tcPr/>
                </a:tc>
              </a:tr>
              <a:tr h="370087"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19</a:t>
                      </a:r>
                      <a:endParaRPr lang="cs-CZ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200" dirty="0" err="1" smtClean="0"/>
                        <a:t>Creative</a:t>
                      </a:r>
                      <a:r>
                        <a:rPr lang="cs-CZ" sz="1200" dirty="0" smtClean="0"/>
                        <a:t> </a:t>
                      </a:r>
                      <a:r>
                        <a:rPr lang="cs-CZ" sz="1200" dirty="0" err="1" smtClean="0"/>
                        <a:t>commons</a:t>
                      </a:r>
                      <a:endParaRPr lang="cs-CZ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dirty="0" smtClean="0"/>
                        <a:t>&lt; http://commons.wikipedia.org/wiki/File:Samostan_i_crkva,_Gu%C4%8Da_Gora.jpg&gt;</a:t>
                      </a:r>
                    </a:p>
                    <a:p>
                      <a:endParaRPr lang="cs-CZ" sz="1200" dirty="0"/>
                    </a:p>
                  </a:txBody>
                  <a:tcPr/>
                </a:tc>
              </a:tr>
              <a:tr h="370087"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20</a:t>
                      </a:r>
                      <a:endParaRPr lang="cs-CZ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200" dirty="0" err="1" smtClean="0"/>
                        <a:t>Creative</a:t>
                      </a:r>
                      <a:r>
                        <a:rPr lang="cs-CZ" sz="1200" dirty="0" smtClean="0"/>
                        <a:t> </a:t>
                      </a:r>
                      <a:r>
                        <a:rPr lang="cs-CZ" sz="1200" dirty="0" err="1" smtClean="0"/>
                        <a:t>commons</a:t>
                      </a:r>
                      <a:endParaRPr lang="cs-CZ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dirty="0" smtClean="0"/>
                        <a:t>&lt;http://commons.wikipedia.org/wiki/Soubor:Burg_Primda_Gesamtansicht.jpg &gt;</a:t>
                      </a:r>
                    </a:p>
                    <a:p>
                      <a:endParaRPr lang="cs-CZ" sz="1200" dirty="0"/>
                    </a:p>
                  </a:txBody>
                  <a:tcPr/>
                </a:tc>
              </a:tr>
              <a:tr h="370087"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21</a:t>
                      </a:r>
                      <a:endParaRPr lang="cs-CZ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200" dirty="0" err="1" smtClean="0"/>
                        <a:t>Creative</a:t>
                      </a:r>
                      <a:r>
                        <a:rPr lang="cs-CZ" sz="1200" dirty="0" smtClean="0"/>
                        <a:t> </a:t>
                      </a:r>
                      <a:r>
                        <a:rPr lang="cs-CZ" sz="1200" dirty="0" err="1" smtClean="0"/>
                        <a:t>commons</a:t>
                      </a:r>
                      <a:endParaRPr lang="cs-CZ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dirty="0" smtClean="0"/>
                        <a:t>&lt;http://commons.wikipedia.org/wiki/Soubor:Landstejn3.jpg &gt;</a:t>
                      </a:r>
                    </a:p>
                    <a:p>
                      <a:endParaRPr lang="cs-CZ" sz="1200" dirty="0"/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dministrativní">
  <a:themeElements>
    <a:clrScheme name="Aspekt">
      <a:dk1>
        <a:sysClr val="windowText" lastClr="000000"/>
      </a:dk1>
      <a:lt1>
        <a:sysClr val="window" lastClr="FFFFFF"/>
      </a:lt1>
      <a:dk2>
        <a:srgbClr val="323232"/>
      </a:dk2>
      <a:lt2>
        <a:srgbClr val="E3DED1"/>
      </a:lt2>
      <a:accent1>
        <a:srgbClr val="F07F09"/>
      </a:accent1>
      <a:accent2>
        <a:srgbClr val="9F2936"/>
      </a:accent2>
      <a:accent3>
        <a:srgbClr val="1B587C"/>
      </a:accent3>
      <a:accent4>
        <a:srgbClr val="4E8542"/>
      </a:accent4>
      <a:accent5>
        <a:srgbClr val="604878"/>
      </a:accent5>
      <a:accent6>
        <a:srgbClr val="C19859"/>
      </a:accent6>
      <a:hlink>
        <a:srgbClr val="6B9F25"/>
      </a:hlink>
      <a:folHlink>
        <a:srgbClr val="B26B02"/>
      </a:folHlink>
    </a:clrScheme>
    <a:fontScheme name="Administrativní">
      <a:majorFont>
        <a:latin typeface="Georgia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Georgia"/>
        <a:ea typeface=""/>
        <a:cs typeface=""/>
        <a:font script="Jpan" typeface="ＭＳ Ｐ明朝"/>
        <a:font script="Hang" typeface="바탕"/>
        <a:font script="Hans" typeface="方正舒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Administrativní">
      <a:fillStyleLst>
        <a:solidFill>
          <a:schemeClr val="phClr"/>
        </a:solidFill>
        <a:solidFill>
          <a:schemeClr val="phClr">
            <a:tint val="45000"/>
          </a:schemeClr>
        </a:solidFill>
        <a:solidFill>
          <a:schemeClr val="phClr">
            <a:tint val="95000"/>
          </a:schemeClr>
        </a:solidFill>
      </a:fillStyleLst>
      <a:lnStyleLst>
        <a:ln w="9525" cap="flat" cmpd="sng" algn="ctr">
          <a:solidFill>
            <a:schemeClr val="phClr"/>
          </a:solidFill>
          <a:prstDash val="solid"/>
        </a:ln>
        <a:ln w="11429" cap="flat" cmpd="sng" algn="ctr">
          <a:solidFill>
            <a:schemeClr val="phClr"/>
          </a:solidFill>
          <a:prstDash val="sysDash"/>
        </a:ln>
        <a:ln w="200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threePt" dir="t">
              <a:rot lat="0" lon="0" rev="0"/>
            </a:lightRig>
          </a:scene3d>
          <a:sp3d contourW="9525" prstMaterial="matte">
            <a:bevelT w="0" h="0"/>
            <a:contourClr>
              <a:schemeClr val="phClr">
                <a:shade val="70000"/>
                <a:satMod val="105000"/>
              </a:schemeClr>
            </a:contourClr>
          </a:sp3d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soft" dir="b">
              <a:rot lat="0" lon="0" rev="0"/>
            </a:lightRig>
          </a:scene3d>
          <a:sp3d prstMaterial="dkEdge">
            <a:bevelT w="63500" h="63500" prst="cross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70000"/>
                <a:satMod val="115000"/>
              </a:schemeClr>
              <a:schemeClr val="phClr">
                <a:tint val="85000"/>
              </a:schemeClr>
            </a:duotone>
          </a:blip>
          <a:tile tx="0" ty="0" sx="85000" sy="85000" flip="none" algn="tl"/>
        </a:blipFill>
        <a:blipFill>
          <a:blip xmlns:r="http://schemas.openxmlformats.org/officeDocument/2006/relationships" r:embed="rId2">
            <a:duotone>
              <a:schemeClr val="phClr">
                <a:shade val="65000"/>
                <a:satMod val="115000"/>
              </a:schemeClr>
              <a:schemeClr val="phClr">
                <a:tint val="85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Civic</Template>
  <TotalTime>8708</TotalTime>
  <Words>844</Words>
  <Application>Microsoft Office PowerPoint</Application>
  <PresentationFormat>Předvádění na obrazovce (4:3)</PresentationFormat>
  <Paragraphs>213</Paragraphs>
  <Slides>28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28</vt:i4>
      </vt:variant>
    </vt:vector>
  </HeadingPairs>
  <TitlesOfParts>
    <vt:vector size="29" baseType="lpstr">
      <vt:lpstr>Administrativní</vt:lpstr>
      <vt:lpstr>     Základní škola Ústí nad Labem, Anežky České 702/17, příspěvková organizace    Číslo projektu: CZ.1.07/1.4.00/21.2887     Název projektu: „Učíme lépe a moderněji“  OP VK 1.4                                                                                             Výukový materiál</vt:lpstr>
      <vt:lpstr>ROMÁNSKÝ SLOH</vt:lpstr>
      <vt:lpstr>1) Umění</vt:lpstr>
      <vt:lpstr>Románské obrazy</vt:lpstr>
      <vt:lpstr>Románské obrazy</vt:lpstr>
      <vt:lpstr>2) Architektura</vt:lpstr>
      <vt:lpstr>Snímek 7</vt:lpstr>
      <vt:lpstr>Snímek 8</vt:lpstr>
      <vt:lpstr>Snímek 9</vt:lpstr>
      <vt:lpstr>Snímek 10</vt:lpstr>
      <vt:lpstr>Snímek 11</vt:lpstr>
      <vt:lpstr>Snímek 12</vt:lpstr>
      <vt:lpstr>typické stavby:   1) církevní stavby</vt:lpstr>
      <vt:lpstr>typické stavby:   1) církevní stavby</vt:lpstr>
      <vt:lpstr>typické stavby:   1) církevní stavby</vt:lpstr>
      <vt:lpstr>typické stavby:   1) církevní stavby</vt:lpstr>
      <vt:lpstr>typické stavby:   1) církevní stavby</vt:lpstr>
      <vt:lpstr>typické stavby:   1) církevní stavby</vt:lpstr>
      <vt:lpstr>typické stavby:   1) církevní stavby</vt:lpstr>
      <vt:lpstr>typické stavby:   1) církevní stavby</vt:lpstr>
      <vt:lpstr>typické stavby:   1) církevní stavby</vt:lpstr>
      <vt:lpstr>typické stavby:   1) církevní stavby</vt:lpstr>
      <vt:lpstr>typické stavby:   1) hrady</vt:lpstr>
      <vt:lpstr>typické stavby:   1) hrady</vt:lpstr>
      <vt:lpstr>3) Písemnictví</vt:lpstr>
      <vt:lpstr>Zdroje a obrázky</vt:lpstr>
      <vt:lpstr>Snímek 27</vt:lpstr>
      <vt:lpstr>Snímek 28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  Základní škola Ústí nad Labem, Anežky České 702/17, příspěvková organizace   Číslo projektu: CZ.1.07/1.4.00/21.2887     Název projektu: „Učíme lépe a moderněji“  OP VK 1.4        Výukový materiál</dc:title>
  <dc:creator>Uživatel</dc:creator>
  <cp:lastModifiedBy>Radusak</cp:lastModifiedBy>
  <cp:revision>21</cp:revision>
  <dcterms:created xsi:type="dcterms:W3CDTF">2012-02-01T08:51:03Z</dcterms:created>
  <dcterms:modified xsi:type="dcterms:W3CDTF">2012-06-12T15:29:58Z</dcterms:modified>
</cp:coreProperties>
</file>