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6E8C53-F5BC-4538-A01A-B83CFE01BCF3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903173-6763-4A8F-AF8F-EB27A71C90A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8613278-4CE3-42E8-AB58-4138B10B51BD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411D6D7-FC77-4E12-ABDE-7B3EDAD47A6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A9EFCE-1428-4098-83C8-5073B3110AE7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E6F2A0-25C1-4D9D-8984-570C7B12BA5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4C434B9-7AF2-42AB-AD06-CBFC098BE79F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5A7F27-8EF8-4E89-8DFC-FAC14FAE38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55C2EC8-1ADA-4CF1-8B4D-EF02A0B639E3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333B8C-5FBB-41BA-8961-D580BCBC5A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AD9E1C-84DF-4944-95EC-8F11B66A4EFA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8C3AE6-5C70-431F-827E-C9C9496C4E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192ECD-50B3-42B4-95EB-BBB1BDB939D2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050387-8DE3-4D4A-9D7F-C52A1D1234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E9E60D1-3D76-461E-AC92-4F10F0ED2336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030FB5-476F-4BD9-91A8-500255BE01C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pPr>
              <a:defRPr/>
            </a:pPr>
            <a:fld id="{DB7212F5-35AE-4FEB-85D7-ABEB167117DA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pPr>
              <a:defRPr/>
            </a:pPr>
            <a:fld id="{AEB8D019-9D1B-430D-A39C-981C079792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450482-7DDE-4BAA-9CFD-56D141A19806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1EAC25-2E8C-4482-BCBB-37FE16EBD52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B2C5A69-FB57-45DC-B219-4A195D099EC2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0A965D-8A62-4E9F-ABA2-5479D80C367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BEF5FF0F-9D08-4352-85C5-650C95DA3040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95D57A95-FDF2-49E5-8827-F6B8DA11D26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2071678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br>
              <a:rPr lang="cs-CZ" sz="1200" dirty="0" smtClean="0">
                <a:ea typeface="Calibri" pitchFamily="34" charset="0"/>
                <a:cs typeface="Calibri" pitchFamily="34" charset="0"/>
              </a:rPr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/>
            </a:r>
            <a:br>
              <a:rPr lang="cs-CZ" sz="1200" dirty="0" smtClean="0">
                <a:ea typeface="Calibri" pitchFamily="34" charset="0"/>
                <a:cs typeface="Calibri" pitchFamily="34" charset="0"/>
              </a:rPr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2000240"/>
            <a:ext cx="9144000" cy="4857760"/>
          </a:xfrm>
        </p:spPr>
        <p:txBody>
          <a:bodyPr rtlCol="0">
            <a:normAutofit fontScale="70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DUM:  </a:t>
            </a:r>
            <a:r>
              <a:rPr lang="cs-CZ" sz="1400" b="1" dirty="0" smtClean="0"/>
              <a:t>VY_32_INOVACE_09_16_Gotika</a:t>
            </a:r>
            <a:r>
              <a:rPr lang="cs-CZ" sz="1400" dirty="0" smtClean="0"/>
              <a:t>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</a:t>
            </a:r>
            <a:r>
              <a:rPr lang="cs-CZ" sz="1700" b="1" dirty="0" smtClean="0"/>
              <a:t>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 </a:t>
            </a:r>
            <a:r>
              <a:rPr lang="cs-CZ" sz="1700" b="1" dirty="0" smtClean="0"/>
              <a:t>Radomír Krejčí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Vzdělávací obor/Předmět/Téma: </a:t>
            </a:r>
            <a:r>
              <a:rPr lang="cs-CZ" sz="1700" b="1" dirty="0" smtClean="0"/>
              <a:t>Dějepis/Dějepis/Gotika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 </a:t>
            </a:r>
            <a:r>
              <a:rPr lang="cs-CZ" sz="1700" b="1" dirty="0" smtClean="0"/>
              <a:t>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</a:t>
            </a:r>
            <a:r>
              <a:rPr lang="cs-CZ" sz="1700" b="1" dirty="0" smtClean="0"/>
              <a:t>ne</a:t>
            </a:r>
            <a:r>
              <a:rPr lang="cs-CZ" sz="1700" dirty="0" smtClean="0"/>
              <a:t>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Anotace:	Seznámení se základními znaky gotického umění a architektury. Žák bude schopen pojmenovat gotické památky u nás a typy staveb. </a:t>
            </a:r>
            <a:r>
              <a:rPr lang="cs-CZ" sz="1600" dirty="0" smtClean="0"/>
              <a:t>Inovace spočívá v nahrazení klasického výkladu se zápisem ilustrativnějším zobrazením pomocí </a:t>
            </a:r>
            <a:r>
              <a:rPr lang="cs-CZ" sz="1600" dirty="0" err="1" smtClean="0"/>
              <a:t>dataprojektoru</a:t>
            </a:r>
            <a:r>
              <a:rPr lang="cs-CZ" sz="1600" dirty="0" smtClean="0"/>
              <a:t>.	</a:t>
            </a:r>
            <a:r>
              <a:rPr lang="cs-CZ" sz="1700" dirty="0" smtClean="0"/>
              <a:t>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 </a:t>
            </a:r>
            <a:r>
              <a:rPr lang="cs-CZ" sz="1700" b="1" dirty="0" smtClean="0"/>
              <a:t>7.B</a:t>
            </a:r>
            <a:endParaRPr lang="cs-CZ" sz="1700" b="1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 </a:t>
            </a:r>
            <a:r>
              <a:rPr lang="cs-CZ" sz="1700" b="1" dirty="0" smtClean="0"/>
              <a:t>14.3.2012</a:t>
            </a:r>
            <a:endParaRPr lang="cs-CZ" sz="1700" b="1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 </a:t>
            </a:r>
            <a:r>
              <a:rPr lang="cs-CZ" sz="1700" dirty="0" smtClean="0"/>
              <a:t> 11.3.2012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077200" cy="1673352"/>
          </a:xfrm>
        </p:spPr>
        <p:txBody>
          <a:bodyPr>
            <a:noAutofit/>
          </a:bodyPr>
          <a:lstStyle/>
          <a:p>
            <a:r>
              <a:rPr lang="cs-CZ" sz="8800" dirty="0" smtClean="0"/>
              <a:t>GOTIKA</a:t>
            </a:r>
            <a:endParaRPr lang="cs-CZ" sz="8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just">
              <a:buFont typeface="Wingdings" pitchFamily="2" charset="2"/>
              <a:buChar char="v"/>
            </a:pPr>
            <a:r>
              <a:rPr lang="cs-CZ" i="1" dirty="0" smtClean="0"/>
              <a:t> Umělecký sloh, který zasahuje v 12. – 15. století téměř celou Evropu (kromě východní)</a:t>
            </a:r>
          </a:p>
          <a:p>
            <a:pPr algn="just"/>
            <a:endParaRPr lang="cs-CZ" i="1" dirty="0" smtClean="0"/>
          </a:p>
          <a:p>
            <a:pPr>
              <a:buFont typeface="Wingdings" pitchFamily="2" charset="2"/>
              <a:buChar char="v"/>
            </a:pPr>
            <a:r>
              <a:rPr lang="cs-CZ" i="1" dirty="0" smtClean="0"/>
              <a:t>   šíří se z Francie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9016" y="3573016"/>
            <a:ext cx="3284984" cy="328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small" dirty="0" smtClean="0"/>
              <a:t>a) Malířství</a:t>
            </a:r>
            <a:endParaRPr lang="cs-CZ" cap="sm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převažují obrazy s náboženskou tematikou (obrazy světců, Krista, ...)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420888"/>
            <a:ext cx="6162656" cy="4437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druhy obrazů: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33222" indent="-514350">
              <a:buAutoNum type="arabicParenR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nástěnné malby (fresky)</a:t>
            </a:r>
          </a:p>
          <a:p>
            <a:pPr marL="633222" indent="-514350">
              <a:buAutoNum type="arabicParenR"/>
            </a:pPr>
            <a:r>
              <a:rPr lang="cs-CZ" sz="2000" dirty="0" smtClean="0"/>
              <a:t>deskové obrazy (na dřevě)</a:t>
            </a:r>
          </a:p>
          <a:p>
            <a:pPr marL="633222" indent="-514350">
              <a:buAutoNum type="arabicParenR"/>
            </a:pPr>
            <a:r>
              <a:rPr lang="cs-CZ" sz="2000" dirty="0" smtClean="0"/>
              <a:t>malby na skle</a:t>
            </a:r>
          </a:p>
          <a:p>
            <a:pPr marL="633222" indent="-514350">
              <a:buAutoNum type="arabicParenR"/>
            </a:pPr>
            <a:r>
              <a:rPr lang="cs-CZ" sz="2000" dirty="0" smtClean="0"/>
              <a:t>ilustrace knih</a:t>
            </a:r>
          </a:p>
          <a:p>
            <a:pPr marL="633222" indent="-514350">
              <a:buAutoNum type="arabicParenR"/>
            </a:pPr>
            <a:endParaRPr lang="cs-CZ" sz="20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612523"/>
            <a:ext cx="6372200" cy="42454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79512" y="630932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Nanebevzetí Panny Marie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druhy obrazů: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33222" indent="-514350">
              <a:buAutoNum type="arabicParenR"/>
            </a:pPr>
            <a:r>
              <a:rPr lang="cs-CZ" sz="2000" dirty="0" smtClean="0"/>
              <a:t>nástěnné malby (fresky)</a:t>
            </a:r>
          </a:p>
          <a:p>
            <a:pPr marL="633222" indent="-514350">
              <a:buAutoNum type="arabicParenR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deskové obrazy (na dřevě)</a:t>
            </a:r>
          </a:p>
          <a:p>
            <a:pPr marL="633222" indent="-514350">
              <a:buAutoNum type="arabicParenR"/>
            </a:pPr>
            <a:r>
              <a:rPr lang="cs-CZ" sz="2000" dirty="0" smtClean="0"/>
              <a:t>malby na skle</a:t>
            </a:r>
          </a:p>
          <a:p>
            <a:pPr marL="633222" indent="-514350">
              <a:buAutoNum type="arabicParenR"/>
            </a:pPr>
            <a:r>
              <a:rPr lang="cs-CZ" sz="2000" dirty="0" smtClean="0"/>
              <a:t>ilustrace knih</a:t>
            </a:r>
          </a:p>
          <a:p>
            <a:pPr marL="633222" indent="-514350">
              <a:buAutoNum type="arabicParenR"/>
            </a:pP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63093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Svatý Jeroným od mistra </a:t>
            </a:r>
            <a:r>
              <a:rPr lang="cs-CZ" i="1" dirty="0" err="1" smtClean="0"/>
              <a:t>Teodorika</a:t>
            </a:r>
            <a:r>
              <a:rPr lang="cs-CZ" i="1" dirty="0" smtClean="0"/>
              <a:t> - Karlštejn</a:t>
            </a:r>
            <a:endParaRPr lang="cs-CZ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9" y="2300255"/>
            <a:ext cx="4139952" cy="45577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druhy obrazů: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33222" indent="-514350">
              <a:buAutoNum type="arabicParenR"/>
            </a:pPr>
            <a:r>
              <a:rPr lang="cs-CZ" sz="2000" dirty="0" smtClean="0"/>
              <a:t>nástěnné malby (fresky)</a:t>
            </a:r>
          </a:p>
          <a:p>
            <a:pPr marL="633222" indent="-514350">
              <a:buAutoNum type="arabicParenR"/>
            </a:pPr>
            <a:r>
              <a:rPr lang="cs-CZ" sz="2000" dirty="0" smtClean="0"/>
              <a:t>deskové obrazy (na dřevě)</a:t>
            </a:r>
          </a:p>
          <a:p>
            <a:pPr marL="633222" indent="-514350">
              <a:buAutoNum type="arabicParenR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malby na skle</a:t>
            </a:r>
          </a:p>
          <a:p>
            <a:pPr marL="633222" indent="-514350">
              <a:buAutoNum type="arabicParenR"/>
            </a:pPr>
            <a:r>
              <a:rPr lang="cs-CZ" sz="2000" dirty="0" smtClean="0"/>
              <a:t>ilustrace knih</a:t>
            </a:r>
          </a:p>
          <a:p>
            <a:pPr marL="633222" indent="-514350">
              <a:buAutoNum type="arabicParenR"/>
            </a:pP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630932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rozetové okno – Sv. Štěpán ve Vídni</a:t>
            </a:r>
            <a:endParaRPr lang="cs-CZ" i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2537935"/>
            <a:ext cx="5292080" cy="43200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druhy obrazů: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33222" indent="-514350">
              <a:buAutoNum type="arabicParenR"/>
            </a:pPr>
            <a:r>
              <a:rPr lang="cs-CZ" sz="2000" dirty="0" smtClean="0"/>
              <a:t>nástěnné malby (fresky)</a:t>
            </a:r>
          </a:p>
          <a:p>
            <a:pPr marL="633222" indent="-514350">
              <a:buAutoNum type="arabicParenR"/>
            </a:pPr>
            <a:r>
              <a:rPr lang="cs-CZ" sz="2000" dirty="0" smtClean="0"/>
              <a:t>deskové obrazy (na dřevě)</a:t>
            </a:r>
          </a:p>
          <a:p>
            <a:pPr marL="633222" indent="-514350">
              <a:buAutoNum type="arabicParenR"/>
            </a:pPr>
            <a:r>
              <a:rPr lang="cs-CZ" sz="2000" dirty="0" smtClean="0"/>
              <a:t>malby na skle</a:t>
            </a:r>
          </a:p>
          <a:p>
            <a:pPr marL="633222" indent="-514350">
              <a:buAutoNum type="arabicParenR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ilustrace knih</a:t>
            </a:r>
          </a:p>
          <a:p>
            <a:pPr marL="633222" indent="-514350">
              <a:buAutoNum type="arabicParenR"/>
            </a:pP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630932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Pasionál abatyše Kunhuty</a:t>
            </a:r>
            <a:endParaRPr lang="cs-CZ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593050"/>
            <a:ext cx="4211960" cy="526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small" dirty="0" smtClean="0"/>
              <a:t>b) Sochařství</a:t>
            </a:r>
            <a:endParaRPr lang="cs-CZ" cap="sm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původně pouze jako ozdoba architektury, později samostatné sochy (opět převažuje náboženská tematika)</a:t>
            </a:r>
          </a:p>
          <a:p>
            <a:r>
              <a:rPr lang="cs-CZ" sz="2400" dirty="0" smtClean="0"/>
              <a:t>sochařství a řezbářství jen řemeslem, ne uměním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Picture 4" descr="KarelI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078064"/>
            <a:ext cx="4043114" cy="37799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3049767"/>
            <a:ext cx="2555776" cy="38082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small" dirty="0" smtClean="0"/>
              <a:t>c) Architektura</a:t>
            </a:r>
            <a:endParaRPr lang="cs-CZ" cap="sm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prosté stavby převážně dřevěné</a:t>
            </a:r>
          </a:p>
          <a:p>
            <a:r>
              <a:rPr lang="cs-CZ" sz="2400" dirty="0" smtClean="0"/>
              <a:t>domy ve městech, chrámy, hrady  kamenné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znaky architektury: 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33222" indent="-514350">
              <a:buAutoNum type="arabicParenR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důraz na výšku (snaha přiblížit se k Bohu)</a:t>
            </a:r>
          </a:p>
          <a:p>
            <a:pPr marL="633222" indent="-514350">
              <a:buAutoNum type="arabicParenR"/>
            </a:pPr>
            <a:r>
              <a:rPr lang="cs-CZ" sz="2000" dirty="0" smtClean="0"/>
              <a:t>lomený oblouk</a:t>
            </a:r>
          </a:p>
          <a:p>
            <a:pPr marL="633222" indent="-514350">
              <a:buAutoNum type="arabicParenR"/>
            </a:pPr>
            <a:r>
              <a:rPr lang="cs-CZ" sz="2000" dirty="0" smtClean="0"/>
              <a:t>žebrová klenba</a:t>
            </a:r>
          </a:p>
          <a:p>
            <a:pPr marL="633222" indent="-514350">
              <a:buAutoNum type="arabicParenR"/>
            </a:pPr>
            <a:r>
              <a:rPr lang="cs-CZ" sz="2000" dirty="0" smtClean="0"/>
              <a:t>vnější opěrné pilíře (u chrámů)</a:t>
            </a:r>
          </a:p>
          <a:p>
            <a:pPr marL="633222" indent="-514350">
              <a:buAutoNum type="arabicParenR"/>
            </a:pPr>
            <a:endParaRPr lang="cs-CZ" sz="20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162267"/>
            <a:ext cx="2771800" cy="36957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2198229"/>
            <a:ext cx="3491880" cy="4659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znaky architektury: 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33222" indent="-514350">
              <a:buAutoNum type="arabicParenR"/>
            </a:pPr>
            <a:r>
              <a:rPr lang="cs-CZ" sz="2000" dirty="0" smtClean="0"/>
              <a:t>důraz na výšku (snaha přiblížit se k Bohu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 marL="633222" indent="-514350">
              <a:buAutoNum type="arabicParenR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lomený oblouk</a:t>
            </a:r>
          </a:p>
          <a:p>
            <a:pPr marL="633222" indent="-514350">
              <a:buAutoNum type="arabicParenR"/>
            </a:pPr>
            <a:r>
              <a:rPr lang="cs-CZ" sz="2000" dirty="0" smtClean="0"/>
              <a:t>žebrová klenba</a:t>
            </a:r>
          </a:p>
          <a:p>
            <a:pPr marL="633222" indent="-514350">
              <a:buAutoNum type="arabicParenR"/>
            </a:pPr>
            <a:r>
              <a:rPr lang="cs-CZ" sz="2000" dirty="0" smtClean="0"/>
              <a:t>vnější opěrné pilíře (u chrámů)</a:t>
            </a:r>
          </a:p>
          <a:p>
            <a:pPr marL="633222" indent="-514350">
              <a:buAutoNum type="arabicParenR"/>
            </a:pPr>
            <a:endParaRPr lang="cs-CZ" sz="20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86525" y="2667000"/>
            <a:ext cx="2657475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znaky architektury: 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33222" indent="-514350">
              <a:buAutoNum type="arabicParenR"/>
            </a:pPr>
            <a:r>
              <a:rPr lang="cs-CZ" sz="2000" dirty="0" smtClean="0"/>
              <a:t>důraz na výšku (snaha přiblížit se k Bohu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 marL="633222" indent="-514350">
              <a:buAutoNum type="arabicParenR"/>
            </a:pPr>
            <a:r>
              <a:rPr lang="cs-CZ" sz="2000" dirty="0" smtClean="0"/>
              <a:t>lomený oblouk</a:t>
            </a:r>
          </a:p>
          <a:p>
            <a:pPr marL="633222" indent="-514350">
              <a:buAutoNum type="arabicParenR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žebrová klenba</a:t>
            </a:r>
          </a:p>
          <a:p>
            <a:pPr marL="633222" indent="-514350">
              <a:buAutoNum type="arabicParenR"/>
            </a:pPr>
            <a:r>
              <a:rPr lang="cs-CZ" sz="2000" dirty="0" smtClean="0"/>
              <a:t>vnější opěrné pilíře (u chrámů)</a:t>
            </a:r>
          </a:p>
          <a:p>
            <a:pPr marL="633222" indent="-514350">
              <a:buAutoNum type="arabicParenR"/>
            </a:pPr>
            <a:endParaRPr lang="cs-CZ" sz="20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3147227"/>
            <a:ext cx="5580112" cy="3710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569" y="1556792"/>
            <a:ext cx="3357431" cy="5301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znaky architektury: 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33222" indent="-514350">
              <a:buAutoNum type="arabicParenR"/>
            </a:pPr>
            <a:r>
              <a:rPr lang="cs-CZ" sz="2000" dirty="0" smtClean="0"/>
              <a:t>důraz na výšku (snaha přiblížit se k Bohu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 marL="633222" indent="-514350">
              <a:buAutoNum type="arabicParenR"/>
            </a:pPr>
            <a:r>
              <a:rPr lang="cs-CZ" sz="2000" dirty="0" smtClean="0"/>
              <a:t>lomený oblouk</a:t>
            </a:r>
          </a:p>
          <a:p>
            <a:pPr marL="633222" indent="-514350">
              <a:buAutoNum type="arabicParenR"/>
            </a:pPr>
            <a:r>
              <a:rPr lang="cs-CZ" sz="2000" dirty="0" smtClean="0"/>
              <a:t>žebrová klenba</a:t>
            </a:r>
          </a:p>
          <a:p>
            <a:pPr marL="633222" indent="-514350">
              <a:buAutoNum type="arabicParenR"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vnější opěrné pilíře (u chrámů)</a:t>
            </a:r>
          </a:p>
          <a:p>
            <a:pPr marL="633222" indent="-514350">
              <a:buAutoNum type="arabicParenR"/>
            </a:pPr>
            <a:endParaRPr lang="cs-CZ" sz="20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72454" y="2232025"/>
            <a:ext cx="4371546" cy="462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typické stavby:   1) církevní stavby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33222" indent="-51435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katedrála</a:t>
            </a:r>
            <a:r>
              <a:rPr lang="cs-CZ" sz="2000" dirty="0" smtClean="0"/>
              <a:t> = chrám v sídle biskupa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63093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Katedrála  sv. Víta</a:t>
            </a:r>
            <a:endParaRPr lang="cs-CZ" i="1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2276872"/>
            <a:ext cx="4608512" cy="4562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/>
              <a:t>typické stavby:   1) církevní stavby</a:t>
            </a:r>
            <a:br>
              <a:rPr lang="cs-CZ" b="0" dirty="0" smtClean="0"/>
            </a:br>
            <a:r>
              <a:rPr lang="cs-CZ" b="0" dirty="0" smtClean="0"/>
              <a:t>                                              - katedrála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33222" indent="-514350">
              <a:buNone/>
            </a:pP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63093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/>
              <a:t>Notre</a:t>
            </a:r>
            <a:r>
              <a:rPr lang="cs-CZ" i="1" dirty="0" smtClean="0"/>
              <a:t> </a:t>
            </a:r>
            <a:r>
              <a:rPr lang="cs-CZ" i="1" dirty="0" err="1" smtClean="0"/>
              <a:t>Damme</a:t>
            </a:r>
            <a:r>
              <a:rPr lang="cs-CZ" i="1" dirty="0" smtClean="0"/>
              <a:t> - Paříž</a:t>
            </a:r>
            <a:endParaRPr lang="cs-CZ" i="1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556792"/>
            <a:ext cx="7105480" cy="4725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/>
              <a:t>typické stavby:   1) církevní stavby</a:t>
            </a:r>
            <a:br>
              <a:rPr lang="cs-CZ" b="0" dirty="0" smtClean="0"/>
            </a:br>
            <a:r>
              <a:rPr lang="cs-CZ" b="0" dirty="0" smtClean="0"/>
              <a:t>                                              - katedrála</a:t>
            </a:r>
            <a:endParaRPr lang="cs-CZ" b="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63093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Kolínský dóm</a:t>
            </a:r>
            <a:endParaRPr lang="cs-CZ" i="1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484784"/>
            <a:ext cx="6432715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/>
              <a:t>typické stavby:   1) církevní stavby</a:t>
            </a:r>
            <a:br>
              <a:rPr lang="cs-CZ" b="0" dirty="0" smtClean="0"/>
            </a:br>
            <a:r>
              <a:rPr lang="cs-CZ" b="0" dirty="0" smtClean="0"/>
              <a:t>                                              - chrám</a:t>
            </a:r>
            <a:endParaRPr lang="cs-CZ" b="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63093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chrám sv. Barbory v Kutné Hoře</a:t>
            </a:r>
            <a:endParaRPr lang="cs-CZ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457401"/>
            <a:ext cx="3600400" cy="54005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/>
              <a:t>typické stavby:   1) církevní stavby</a:t>
            </a:r>
            <a:br>
              <a:rPr lang="cs-CZ" b="0" dirty="0" smtClean="0"/>
            </a:br>
            <a:r>
              <a:rPr lang="cs-CZ" b="0" dirty="0" smtClean="0"/>
              <a:t>                                              - chrám</a:t>
            </a:r>
            <a:endParaRPr lang="cs-CZ" b="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63093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chrám sv. Bartoloměje v Plzni</a:t>
            </a:r>
            <a:endParaRPr lang="cs-CZ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625609"/>
          </a:xfrm>
        </p:spPr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54568" y="1484784"/>
            <a:ext cx="4054580" cy="5373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/>
              <a:t>typické stavby:   1) církevní stavby</a:t>
            </a:r>
            <a:br>
              <a:rPr lang="cs-CZ" b="0" dirty="0" smtClean="0"/>
            </a:br>
            <a:r>
              <a:rPr lang="cs-CZ" b="0" dirty="0" smtClean="0"/>
              <a:t>                                              - chrám</a:t>
            </a:r>
            <a:endParaRPr lang="cs-CZ" b="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6309320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chrám Nanebevzetí Panny Marie v Ústí nad Labem</a:t>
            </a:r>
            <a:endParaRPr lang="cs-CZ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5" y="1530085"/>
            <a:ext cx="3995936" cy="53279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/>
              <a:t>typické stavby:   1) církevní stavby</a:t>
            </a:r>
            <a:br>
              <a:rPr lang="cs-CZ" b="0" dirty="0" smtClean="0"/>
            </a:br>
            <a:r>
              <a:rPr lang="cs-CZ" b="0" dirty="0" smtClean="0"/>
              <a:t>                                              - klášter</a:t>
            </a:r>
            <a:endParaRPr lang="cs-CZ" b="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6309320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klášter Zlatá Koruna </a:t>
            </a:r>
            <a:endParaRPr lang="cs-CZ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530085"/>
            <a:ext cx="3995936" cy="53279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/>
              <a:t>typické stavby:   1) církevní stavby</a:t>
            </a:r>
            <a:br>
              <a:rPr lang="cs-CZ" b="0" dirty="0" smtClean="0"/>
            </a:br>
            <a:r>
              <a:rPr lang="cs-CZ" b="0" dirty="0" smtClean="0"/>
              <a:t>                                              - klášter</a:t>
            </a:r>
            <a:endParaRPr lang="cs-CZ" b="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6309320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klášter Vyšší Brod</a:t>
            </a:r>
            <a:endParaRPr lang="cs-CZ" i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538790"/>
            <a:ext cx="7092280" cy="5319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/>
              <a:t>typické stavby:   2) světské stavby</a:t>
            </a:r>
            <a:br>
              <a:rPr lang="cs-CZ" b="0" dirty="0" smtClean="0"/>
            </a:br>
            <a:r>
              <a:rPr lang="cs-CZ" b="0" dirty="0" smtClean="0"/>
              <a:t>                                      - měšťanské domy</a:t>
            </a:r>
            <a:endParaRPr lang="cs-CZ" b="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6309320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Kamenný dům v Kutné Hoře</a:t>
            </a:r>
            <a:endParaRPr lang="cs-CZ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541109"/>
            <a:ext cx="3941068" cy="53168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/>
              <a:t>typické stavby:   2) světské stavby</a:t>
            </a:r>
            <a:br>
              <a:rPr lang="cs-CZ" b="0" dirty="0" smtClean="0"/>
            </a:br>
            <a:r>
              <a:rPr lang="cs-CZ" b="0" dirty="0" smtClean="0"/>
              <a:t>                                      - radnice</a:t>
            </a:r>
            <a:endParaRPr lang="cs-CZ" b="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6309320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Staroměstská radnice v Praze</a:t>
            </a:r>
            <a:endParaRPr lang="cs-CZ" i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1462090"/>
            <a:ext cx="3765426" cy="53959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/>
              <a:t>typické stavby:   2) světské stavby</a:t>
            </a:r>
            <a:br>
              <a:rPr lang="cs-CZ" b="0" dirty="0" smtClean="0"/>
            </a:br>
            <a:r>
              <a:rPr lang="cs-CZ" b="0" dirty="0" smtClean="0"/>
              <a:t>                                     - městské opevnění</a:t>
            </a:r>
            <a:endParaRPr lang="cs-CZ" b="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6309320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Nymburk</a:t>
            </a:r>
            <a:endParaRPr lang="cs-CZ" i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511406"/>
            <a:ext cx="7128792" cy="5346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/>
              <a:t>typické stavby:   2) světské stavby</a:t>
            </a:r>
            <a:br>
              <a:rPr lang="cs-CZ" b="0" dirty="0" smtClean="0"/>
            </a:br>
            <a:r>
              <a:rPr lang="cs-CZ" b="0" dirty="0" smtClean="0"/>
              <a:t>                                     - městské opevnění</a:t>
            </a:r>
            <a:endParaRPr lang="cs-CZ" b="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6309320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Nymburk</a:t>
            </a:r>
            <a:endParaRPr lang="cs-CZ" i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511406"/>
            <a:ext cx="7128792" cy="5346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/>
              <a:t>typické stavby:   2) světské stavby</a:t>
            </a:r>
            <a:br>
              <a:rPr lang="cs-CZ" b="0" dirty="0" smtClean="0"/>
            </a:br>
            <a:r>
              <a:rPr lang="cs-CZ" b="0" dirty="0" smtClean="0"/>
              <a:t>                                     - městské opevnění</a:t>
            </a:r>
            <a:endParaRPr lang="cs-CZ" b="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6309320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/>
              <a:t>Carcasonne</a:t>
            </a:r>
            <a:endParaRPr lang="cs-CZ" i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84784"/>
            <a:ext cx="8352928" cy="477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/>
              <a:t>typické stavby:   2) světské stavby</a:t>
            </a:r>
            <a:br>
              <a:rPr lang="cs-CZ" b="0" dirty="0" smtClean="0"/>
            </a:br>
            <a:r>
              <a:rPr lang="cs-CZ" b="0" dirty="0" smtClean="0"/>
              <a:t>                                     - mosty</a:t>
            </a:r>
            <a:endParaRPr lang="cs-CZ" b="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6309320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most v Písku</a:t>
            </a:r>
            <a:endParaRPr lang="cs-CZ" i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460661"/>
            <a:ext cx="7331968" cy="48849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/>
              <a:t>typické stavby:   2) světské stavby</a:t>
            </a:r>
            <a:br>
              <a:rPr lang="cs-CZ" b="0" dirty="0" smtClean="0"/>
            </a:br>
            <a:r>
              <a:rPr lang="cs-CZ" b="0" dirty="0" smtClean="0"/>
              <a:t>                                     - hrady</a:t>
            </a:r>
            <a:endParaRPr lang="cs-CZ" b="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6309320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Křivoklát</a:t>
            </a:r>
            <a:endParaRPr lang="cs-CZ" i="1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484784"/>
            <a:ext cx="4029912" cy="5373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/>
              <a:t>typické stavby:   2) světské stavby</a:t>
            </a:r>
            <a:br>
              <a:rPr lang="cs-CZ" b="0" dirty="0" smtClean="0"/>
            </a:br>
            <a:r>
              <a:rPr lang="cs-CZ" b="0" dirty="0" smtClean="0"/>
              <a:t>                                     - hrady</a:t>
            </a:r>
            <a:endParaRPr lang="cs-CZ" b="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6309320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/>
              <a:t>Kašperk</a:t>
            </a:r>
            <a:endParaRPr lang="cs-CZ" i="1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484784"/>
            <a:ext cx="7164288" cy="5373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/>
              <a:t>typické stavby:   2) světské stavby</a:t>
            </a:r>
            <a:br>
              <a:rPr lang="cs-CZ" b="0" dirty="0" smtClean="0"/>
            </a:br>
            <a:r>
              <a:rPr lang="cs-CZ" b="0" dirty="0" smtClean="0"/>
              <a:t>                                     - hrady</a:t>
            </a:r>
            <a:endParaRPr lang="cs-CZ" b="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6309320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/>
              <a:t>Točník</a:t>
            </a:r>
            <a:endParaRPr lang="cs-CZ" i="1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505525"/>
            <a:ext cx="7416824" cy="53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/>
              <a:t>typické stavby:   2) světské stavby</a:t>
            </a:r>
            <a:br>
              <a:rPr lang="cs-CZ" b="0" dirty="0" smtClean="0"/>
            </a:br>
            <a:r>
              <a:rPr lang="cs-CZ" b="0" dirty="0" smtClean="0"/>
              <a:t>                                     - hrady</a:t>
            </a:r>
            <a:endParaRPr lang="cs-CZ" b="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6309320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Karlštejn</a:t>
            </a:r>
            <a:endParaRPr lang="cs-CZ" i="1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700808"/>
            <a:ext cx="7858578" cy="5157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516510"/>
            <a:ext cx="7812360" cy="45604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a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9416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sz="1500" dirty="0" smtClean="0"/>
              <a:t>Kol. autorů. </a:t>
            </a:r>
            <a:r>
              <a:rPr lang="cs-CZ" sz="1500" i="1" dirty="0" smtClean="0"/>
              <a:t>Dějiny zemí koruny české I.</a:t>
            </a:r>
            <a:r>
              <a:rPr lang="cs-CZ" sz="1500" dirty="0" smtClean="0"/>
              <a:t> Praha : Paseka, 1992. ISBN  80-85192-29-2.</a:t>
            </a:r>
            <a:endParaRPr lang="cs-CZ" dirty="0" smtClean="0"/>
          </a:p>
          <a:p>
            <a:pPr algn="just">
              <a:buNone/>
            </a:pPr>
            <a:r>
              <a:rPr lang="cs-CZ" dirty="0" smtClean="0"/>
              <a:t>Obrázky: </a:t>
            </a:r>
          </a:p>
          <a:p>
            <a:pPr algn="just">
              <a:buNone/>
            </a:pPr>
            <a:r>
              <a:rPr lang="cs-CZ" sz="1200" dirty="0" smtClean="0"/>
              <a:t>10) vlastní tvorba</a:t>
            </a:r>
          </a:p>
          <a:p>
            <a:pPr algn="just">
              <a:buNone/>
            </a:pPr>
            <a:endParaRPr lang="cs-CZ" sz="1800" b="1" dirty="0" smtClean="0"/>
          </a:p>
          <a:p>
            <a:pPr algn="just">
              <a:buNone/>
            </a:pPr>
            <a:r>
              <a:rPr lang="cs-CZ" sz="1400" b="1" dirty="0" smtClean="0"/>
              <a:t>Všechny uveřejněné odkazy </a:t>
            </a:r>
            <a:r>
              <a:rPr lang="en-US" sz="1400" b="1" dirty="0" smtClean="0"/>
              <a:t>[</a:t>
            </a:r>
            <a:r>
              <a:rPr lang="cs-CZ" sz="1400" b="1" dirty="0" smtClean="0"/>
              <a:t>cit. 2012-02-02</a:t>
            </a:r>
            <a:r>
              <a:rPr lang="en-US" sz="1400" b="1" dirty="0" smtClean="0"/>
              <a:t>]</a:t>
            </a:r>
            <a:r>
              <a:rPr lang="cs-CZ" sz="1400" b="1" dirty="0" smtClean="0"/>
              <a:t>. Dostupné pod licencí </a:t>
            </a:r>
            <a:r>
              <a:rPr lang="cs-CZ" sz="1400" b="1" dirty="0" err="1" smtClean="0"/>
              <a:t>Creative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Commons</a:t>
            </a:r>
            <a:r>
              <a:rPr lang="cs-CZ" sz="1400" b="1" dirty="0" smtClean="0"/>
              <a:t> na WWW :</a:t>
            </a:r>
            <a:endParaRPr lang="cs-CZ" sz="1400" dirty="0" smtClean="0"/>
          </a:p>
          <a:p>
            <a:pPr algn="just"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60648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1400" dirty="0" smtClean="0"/>
              <a:t>29) &lt; http://commons.wikimedia.org/wiki/File:FFridrich,_Karl%C5%A1tejn.jpg?uselang=cs &gt;.</a:t>
            </a:r>
          </a:p>
          <a:p>
            <a:pPr algn="just">
              <a:buNone/>
            </a:pPr>
            <a:r>
              <a:rPr lang="cs-CZ" sz="1400" dirty="0" smtClean="0"/>
              <a:t>30) &lt; http://commons.wikimedia.org/wiki/File:Karl%C5%A1tejn_castle_%281%29.jpg?uselang=cs &gt;.</a:t>
            </a:r>
          </a:p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a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571612"/>
            <a:ext cx="8229600" cy="489416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sz="1500" dirty="0" smtClean="0"/>
              <a:t>Kol. autorů. </a:t>
            </a:r>
            <a:r>
              <a:rPr lang="cs-CZ" sz="1500" i="1" dirty="0" smtClean="0"/>
              <a:t>Dějiny zemí koruny české I.</a:t>
            </a:r>
            <a:r>
              <a:rPr lang="cs-CZ" sz="1500" dirty="0" smtClean="0"/>
              <a:t> Praha : Paseka, 1992. ISBN  80-85192-29-2.</a:t>
            </a:r>
          </a:p>
          <a:p>
            <a:pPr>
              <a:buNone/>
            </a:pPr>
            <a:endParaRPr lang="cs-CZ" dirty="0" smtClean="0"/>
          </a:p>
          <a:p>
            <a:pPr algn="just">
              <a:buFont typeface="Wingdings" pitchFamily="2" charset="2"/>
              <a:buChar char="v"/>
            </a:pPr>
            <a:r>
              <a:rPr lang="cs-CZ" dirty="0" smtClean="0"/>
              <a:t>Obrázky: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400" dirty="0" smtClean="0"/>
              <a:t>Všechny uveřejněné odkazy </a:t>
            </a:r>
            <a:r>
              <a:rPr lang="en-US" sz="1400" dirty="0" smtClean="0"/>
              <a:t>[</a:t>
            </a:r>
            <a:r>
              <a:rPr lang="cs-CZ" sz="1400" dirty="0" smtClean="0"/>
              <a:t>cit. 2011-09-28</a:t>
            </a:r>
            <a:r>
              <a:rPr lang="en-US" sz="1400" dirty="0" smtClean="0"/>
              <a:t>]</a:t>
            </a:r>
            <a:r>
              <a:rPr lang="cs-CZ" sz="1400" dirty="0" smtClean="0"/>
              <a:t>. Dostupné pod licencí </a:t>
            </a:r>
            <a:r>
              <a:rPr lang="cs-CZ" sz="1400" i="1" dirty="0" err="1" smtClean="0"/>
              <a:t>Creative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i="1" dirty="0" smtClean="0"/>
              <a:t> </a:t>
            </a:r>
            <a:r>
              <a:rPr lang="cs-CZ" sz="1400" dirty="0" smtClean="0"/>
              <a:t>na WWW adrese: viz. tabulka</a:t>
            </a:r>
          </a:p>
          <a:p>
            <a:pPr algn="just">
              <a:buNone/>
            </a:pPr>
            <a:endParaRPr lang="cs-CZ" sz="1400" b="1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142852"/>
          <a:ext cx="8929718" cy="62175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0352"/>
                <a:gridCol w="1030352"/>
                <a:gridCol w="6869014"/>
              </a:tblGrid>
              <a:tr h="367285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&lt;http://commons.wikimedia.org/wikipedia/commons/7/77/Rozeta_Pary%C5%BC_notre-dame_chalger.jpg&gt;</a:t>
                      </a:r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http://commons.wikipedia.org/wiki/Soubor:Gentile_da_Fabriano_002.jpg 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b="1" dirty="0" smtClean="0"/>
                        <a:t>3</a:t>
                      </a:r>
                      <a:endParaRPr lang="cs-CZ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="1" dirty="0" smtClean="0"/>
                        <a:t>&lt; </a:t>
                      </a:r>
                      <a:r>
                        <a:rPr lang="cs-CZ" sz="1200" dirty="0" smtClean="0"/>
                        <a:t>http://commons.wikipedia.org/wiki/Soubor:24-_freska_nanebevzet%C3%AD_Panny_Marie_v_kostele_Svat%C3%A9ho_Mikul%C3%A1%C5%A1e.jpg </a:t>
                      </a:r>
                      <a:r>
                        <a:rPr lang="cs-CZ" sz="1200" b="1" dirty="0" smtClean="0"/>
                        <a:t>&gt;</a:t>
                      </a:r>
                      <a:endParaRPr lang="cs-CZ" sz="1200" b="1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&lt;http://commons.wikipedia.org/wiki/Soubor:Meister_Theoderich_von_Prag_002.jpg 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&lt;http://commons.wikipedia.org/wiki/Soubor:Rozetove_okno_2.JPG &gt;</a:t>
                      </a:r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http://commons.wikipedia.org/wiki/Soubor:PasionalKunhuty.jpg 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&lt;http://commons.wikimedia.org/wiki/File:KarelIV.jpg 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http://commons.wikipedia.org/wiki/Soubor:Cenral_tympanum_Chartres.jpg &gt;</a:t>
                      </a:r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 http://commons.wikimedia.org/wiki/File:Basilica.Francis27.jpg?uselang=cs 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63817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vlastní dílo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&lt;http://commonswikipedia.org/wiki/Soubor:20060903_Michaelsberg_Michaelskirche_Gewoelbe_Chor.jpg 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 http://commons.wikimedia.org/wiki/File:Koelner_Dom_Innenraum.jpg?uselang=cs 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142852"/>
          <a:ext cx="8929718" cy="62175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0352"/>
                <a:gridCol w="1030352"/>
                <a:gridCol w="6869014"/>
              </a:tblGrid>
              <a:tr h="367285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&lt;http://commons.wikimedia.org/wiki/File:Kutn%C3%A1_Hora,_Vnit%C5%99n%C3%AD_M%C4%9Bsto,_Chr%C3%A1m_sv._Barbory,_Z_01.jpg &gt;</a:t>
                      </a:r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http://commons.wikimedia.org/wiki/File:Praha,_Katedr%C3%A1la,_JV_01.jpg?uselang=cs&gt;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15</a:t>
                      </a:r>
                      <a:endParaRPr lang="cs-CZ" sz="1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="1" dirty="0" smtClean="0"/>
                        <a:t>&lt; </a:t>
                      </a:r>
                      <a:r>
                        <a:rPr lang="cs-CZ" sz="1200" dirty="0" smtClean="0"/>
                        <a:t>http://commons.wikimedia.org/wiki/File:Notre_Dame_de_Paris.JPG?uselang=cs</a:t>
                      </a:r>
                      <a:r>
                        <a:rPr lang="cs-CZ" sz="1200" b="1" dirty="0" smtClean="0"/>
                        <a:t>&gt;</a:t>
                      </a:r>
                      <a:endParaRPr lang="cs-CZ" sz="1200" b="1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&lt;http://commons.wikimedia.org/wiki/File:K%C3%B6lner_Dom003_%28Flight_over_Cologne%29.jpg?uselang=cs&gt;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&lt;http://commons.wikimedia.org/wiki/File:KUTNA_HORA_%28js%29_17.jpg?uselang=cs &gt;</a:t>
                      </a:r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http:///commons.wikipedia.org/wiki/Soubor:Katedrala_svateho_Bartolomeje.jpg&gt;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&lt;http:///commons.wikipedia.org/wiki/Soubor:%C3%9Ast%C3%AD_nad_Labem_kostel_Nanebevzet%C3%AD_Panny_Marie.jpg&gt;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http://commons.wikimedia.org/wiki/File:ZlataKorunarajdvur.JPG?uselang=cs &gt;</a:t>
                      </a:r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 http:///commons.wikipedia.org/wiki/Soubor:Cistercians_monastery,Vyssi_brod1.JPG 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63817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&lt;http:///commons.wikipedia.org/wiki/Soubor:KUTNA_HORA_%28js%29_14.jpg &gt;</a:t>
                      </a:r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&lt;http:///commons.wikipedia.org/wiki/Soubor:20060903_Michaelsberg_Michaelskirche_Gewoelbe_Chor.jpg 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 http:///commons.wikipedia.org/wiki/Soubor:Prag_Altstaedter_Ring_rathaus.jpg 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142852"/>
          <a:ext cx="8929718" cy="51202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0352"/>
                <a:gridCol w="1030352"/>
                <a:gridCol w="6869014"/>
              </a:tblGrid>
              <a:tr h="367285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&lt;http:///commons.wikipedia.org/wiki/Soubor:Nymburk_CZ_town_walls.JPG &gt;</a:t>
                      </a:r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http://commons.wikimedia.org/wiki/File:Praha,_Katedr%C3%A1la,_JV_01.jpg?uselang=cs&gt;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27</a:t>
                      </a:r>
                      <a:endParaRPr lang="cs-CZ" sz="1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="1" dirty="0" smtClean="0"/>
                        <a:t>&lt; </a:t>
                      </a:r>
                      <a:r>
                        <a:rPr lang="cs-CZ" sz="1200" dirty="0" smtClean="0"/>
                        <a:t>http://commons.wikimedia.org/wiki/File:Carcassonne-vignes.jpg</a:t>
                      </a:r>
                      <a:r>
                        <a:rPr lang="cs-CZ" sz="1200" b="1" dirty="0" smtClean="0"/>
                        <a:t>&gt;</a:t>
                      </a:r>
                      <a:endParaRPr lang="cs-CZ" sz="1200" b="1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&lt;http://commons.wikimedia.org/wiki/File:P%C3%ADsek,_Kamenn%C3%BD_most.jpg 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&lt;http://commons.wikimedia.org/wiki/File:K%C5%99ivokl%C3%A1t,_hrad_z_vyhl%C3%ADdky.jpg&gt;</a:t>
                      </a:r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http://commons.wikimedia.org/wiki/File:Ka%C5%A1perk_z_Pust%C3%A9ho_hr%C3%A1dku.jpg&gt;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&lt;http:///commons.wikipedia.org/wiki/Soubor:To%C4%8Dn%C3%ADk_%28hrad%29.jpg&gt;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http:///commons.wikipedia.org/wiki/Soubor:To%C4%8Dn%C3%ADk_%28hrad%29.jpg&gt;</a:t>
                      </a:r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 http://commons.wikimedia.org/wiki/File:FFridrich,_Karl%C5%A1tejn.jpg?uselang=cs 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63817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&lt;http://commons.wikimedia.org/wiki/File:Karl%C5%A1tejn_castle_%281%29.jpg?uselang=cs&gt;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40400</TotalTime>
  <Words>914</Words>
  <Application>Microsoft Office PowerPoint</Application>
  <PresentationFormat>Předvádění na obrazovce (4:3)</PresentationFormat>
  <Paragraphs>249</Paragraphs>
  <Slides>37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38" baseType="lpstr">
      <vt:lpstr>Modul</vt:lpstr>
      <vt:lpstr>     Základní škola Ústí nad Labem, Anežky České 702/17, příspěvková organizace   Číslo projektu: CZ.1.07/1.4.00/21.2887     Název projektu: „Učíme lépe a moderněji“  OP VK 1.4                     Výukový materiál</vt:lpstr>
      <vt:lpstr>GOTIKA</vt:lpstr>
      <vt:lpstr>a) Malířství</vt:lpstr>
      <vt:lpstr>druhy obrazů:</vt:lpstr>
      <vt:lpstr>druhy obrazů:</vt:lpstr>
      <vt:lpstr>druhy obrazů:</vt:lpstr>
      <vt:lpstr>druhy obrazů:</vt:lpstr>
      <vt:lpstr>b) Sochařství</vt:lpstr>
      <vt:lpstr>c) Architektura</vt:lpstr>
      <vt:lpstr>znaky architektury: </vt:lpstr>
      <vt:lpstr>znaky architektury: </vt:lpstr>
      <vt:lpstr>znaky architektury: </vt:lpstr>
      <vt:lpstr>znaky architektury: </vt:lpstr>
      <vt:lpstr>typické stavby:   1) církevní stavby</vt:lpstr>
      <vt:lpstr>typické stavby:   1) církevní stavby                                               - katedrála</vt:lpstr>
      <vt:lpstr>typické stavby:   1) církevní stavby                                               - katedrála</vt:lpstr>
      <vt:lpstr>typické stavby:   1) církevní stavby                                               - chrám</vt:lpstr>
      <vt:lpstr>typické stavby:   1) církevní stavby                                               - chrám</vt:lpstr>
      <vt:lpstr>typické stavby:   1) církevní stavby                                               - chrám</vt:lpstr>
      <vt:lpstr>typické stavby:   1) církevní stavby                                               - klášter</vt:lpstr>
      <vt:lpstr>typické stavby:   1) církevní stavby                                               - klášter</vt:lpstr>
      <vt:lpstr>typické stavby:   2) světské stavby                                       - měšťanské domy</vt:lpstr>
      <vt:lpstr>typické stavby:   2) světské stavby                                       - radnice</vt:lpstr>
      <vt:lpstr>typické stavby:   2) světské stavby                                      - městské opevnění</vt:lpstr>
      <vt:lpstr>typické stavby:   2) světské stavby                                      - městské opevnění</vt:lpstr>
      <vt:lpstr>typické stavby:   2) světské stavby                                      - městské opevnění</vt:lpstr>
      <vt:lpstr>typické stavby:   2) světské stavby                                      - mosty</vt:lpstr>
      <vt:lpstr>typické stavby:   2) světské stavby                                      - hrady</vt:lpstr>
      <vt:lpstr>typické stavby:   2) světské stavby                                      - hrady</vt:lpstr>
      <vt:lpstr>typické stavby:   2) světské stavby                                      - hrady</vt:lpstr>
      <vt:lpstr>typické stavby:   2) světské stavby                                      - hrady</vt:lpstr>
      <vt:lpstr>Zdroje a obrázky</vt:lpstr>
      <vt:lpstr>Snímek 33</vt:lpstr>
      <vt:lpstr>Zdroje a obrázky</vt:lpstr>
      <vt:lpstr>Snímek 35</vt:lpstr>
      <vt:lpstr>Snímek 36</vt:lpstr>
      <vt:lpstr>Snímek 37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Radusak</cp:lastModifiedBy>
  <cp:revision>23</cp:revision>
  <dcterms:created xsi:type="dcterms:W3CDTF">2012-02-01T08:51:03Z</dcterms:created>
  <dcterms:modified xsi:type="dcterms:W3CDTF">2012-06-12T15:31:14Z</dcterms:modified>
</cp:coreProperties>
</file>