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59" r:id="rId17"/>
    <p:sldId id="260" r:id="rId18"/>
    <p:sldId id="261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82499-B3BD-4E6A-94BB-31E1C450BE5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3BBAD-CBF3-48E4-991A-3F4891E04A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A98576-5165-4F03-AD02-8FCB48ADC86D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D4AE8-EEAA-42DA-9A43-4D0155FBD9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CE54C4-D03C-45A2-AA27-80AE9704786D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8315B6-8E8E-4181-A976-99FE5EF857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0BB82A-A876-475A-A100-E463206796A9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E90F17-1685-4825-956B-6F75BAAD02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D0A4E1-C406-4C0B-BC05-F75106A537CD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FCF94E-67D5-43AF-B7B5-EE253ADFE6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F248163-2CE9-4235-AB3A-815C58907F49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65D676-E53E-417E-BBF5-811D69A3D8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23262-9F07-4A27-A543-8CD1EA5FEEAC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810884-F619-45F5-8DE5-0577C38C0F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F28F3-1B6D-4BB3-A4A6-BBC50E2EDFC9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3D3CEA-1392-4B66-B2E6-BEFA6DD122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B304A4-EF48-48A2-963A-559252AA89B9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7079C2-1239-4265-ABD1-5D63C8F8D4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E87C10-8105-4963-A8E1-457B0B784352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B5F667DF-2E19-4498-A9B3-E1F3728D11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08A632-D2E6-4F53-A4D9-587626FAE945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E97C5D-0576-47CC-9163-7BDA6D48F51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D6F7A7-0041-45CC-B709-C0AA08CB7629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EC27CB-B7E6-4513-8EB5-05201E5328F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B7CA2DC3-2B62-49B8-9089-9B29FCE10BC9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35EE3991-BABD-4BBB-A3A6-724045138A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143116"/>
            <a:ext cx="10358478" cy="5643602"/>
          </a:xfrm>
        </p:spPr>
        <p:txBody>
          <a:bodyPr rtlCol="0">
            <a:normAutofit fontScale="40000" lnSpcReduction="20000"/>
          </a:bodyPr>
          <a:lstStyle/>
          <a:p>
            <a:pPr>
              <a:buNone/>
              <a:defRPr/>
            </a:pPr>
            <a:r>
              <a:rPr lang="cs-CZ" sz="2300" dirty="0" smtClean="0"/>
              <a:t>Název DUM:  </a:t>
            </a:r>
            <a:r>
              <a:rPr lang="cs-CZ" sz="2300" b="1" dirty="0" smtClean="0"/>
              <a:t>VY_32_INOVACE_13_16_Zámořské objevy</a:t>
            </a:r>
            <a:endParaRPr lang="cs-CZ" sz="23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Číslo skupiny: </a:t>
            </a:r>
            <a:r>
              <a:rPr lang="cs-CZ" sz="2300" b="1" dirty="0" smtClean="0"/>
              <a:t> 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Autor:  </a:t>
            </a:r>
            <a:r>
              <a:rPr lang="cs-CZ" sz="2300" b="1" dirty="0" smtClean="0"/>
              <a:t>Radomír Krejčí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Vzdělávací obor/Předmět/Téma:  </a:t>
            </a:r>
            <a:r>
              <a:rPr lang="cs-CZ" sz="2300" b="1" dirty="0" smtClean="0"/>
              <a:t>Dějepis/Dějepis/Zámořské </a:t>
            </a:r>
            <a:r>
              <a:rPr lang="cs-CZ" sz="2300" b="1" dirty="0" smtClean="0"/>
              <a:t>objevy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Druh </a:t>
            </a:r>
            <a:r>
              <a:rPr lang="cs-CZ" sz="2300" dirty="0"/>
              <a:t>učebního materiálu</a:t>
            </a:r>
            <a:r>
              <a:rPr lang="cs-CZ" sz="2300" dirty="0" smtClean="0"/>
              <a:t>: </a:t>
            </a:r>
            <a:r>
              <a:rPr lang="cs-CZ" sz="2300" b="1" dirty="0" smtClean="0"/>
              <a:t>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Metodický list:			</a:t>
            </a:r>
            <a:r>
              <a:rPr lang="cs-CZ" sz="23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>
              <a:buNone/>
              <a:defRPr/>
            </a:pPr>
            <a:r>
              <a:rPr lang="cs-CZ" sz="2300" dirty="0" smtClean="0"/>
              <a:t>Anotace:  </a:t>
            </a:r>
            <a:r>
              <a:rPr lang="cs-CZ" sz="2400" dirty="0" smtClean="0"/>
              <a:t>Seznámení s příčinami a předpoklady zámořských objevů. Popisování průběhu výprav. Inovace spočívá v nahrazení klasického výkladu se zápisem </a:t>
            </a:r>
            <a:r>
              <a:rPr lang="cs-CZ" sz="2400" dirty="0" err="1" smtClean="0"/>
              <a:t>ilustra</a:t>
            </a:r>
            <a:r>
              <a:rPr lang="cs-CZ" sz="2400" dirty="0" smtClean="0"/>
              <a:t>-</a:t>
            </a:r>
          </a:p>
          <a:p>
            <a:pPr>
              <a:buNone/>
              <a:defRPr/>
            </a:pPr>
            <a:r>
              <a:rPr lang="cs-CZ" sz="2400" dirty="0" smtClean="0"/>
              <a:t>                </a:t>
            </a:r>
            <a:r>
              <a:rPr lang="cs-CZ" sz="2400" dirty="0" err="1" smtClean="0"/>
              <a:t>tivnějším</a:t>
            </a:r>
            <a:r>
              <a:rPr lang="cs-CZ" sz="2400" dirty="0" smtClean="0"/>
              <a:t> zobrazením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.</a:t>
            </a:r>
            <a:r>
              <a:rPr lang="cs-CZ" sz="2000" dirty="0" smtClean="0"/>
              <a:t>	</a:t>
            </a:r>
            <a:r>
              <a:rPr lang="cs-CZ" sz="23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Ověřeno </a:t>
            </a:r>
            <a:r>
              <a:rPr lang="cs-CZ" sz="2300" dirty="0"/>
              <a:t>ve třídě</a:t>
            </a:r>
            <a:r>
              <a:rPr lang="cs-CZ" sz="2300" dirty="0" smtClean="0"/>
              <a:t>:  </a:t>
            </a:r>
            <a:r>
              <a:rPr lang="cs-CZ" sz="2300" b="1" dirty="0" smtClean="0"/>
              <a:t>7.B</a:t>
            </a:r>
            <a:endParaRPr lang="cs-CZ" sz="23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Datum </a:t>
            </a:r>
            <a:r>
              <a:rPr lang="cs-CZ" sz="2300" dirty="0"/>
              <a:t>ověření</a:t>
            </a:r>
            <a:r>
              <a:rPr lang="cs-CZ" sz="2300" dirty="0" smtClean="0"/>
              <a:t>:  </a:t>
            </a:r>
            <a:endParaRPr lang="cs-CZ" sz="23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dle zákona 121/2000 Sb. (autorský zákon). Nesu veškerou právní odpovědnost za obsah a původ svého díla. Prohlašuji dále, že </a:t>
            </a:r>
            <a:r>
              <a:rPr lang="cs-CZ" sz="2300" dirty="0"/>
              <a:t>výše uvedený materiál jsem ověřil(a) </a:t>
            </a: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ve </a:t>
            </a:r>
            <a:r>
              <a:rPr lang="cs-CZ" sz="2300" dirty="0"/>
              <a:t>výuce a provedl(a) o tom zápis do </a:t>
            </a:r>
            <a:r>
              <a:rPr lang="cs-CZ" sz="23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Zámořské objevy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 plavby za objevením nových území a možnostmi obchodu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8177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Marco</a:t>
            </a:r>
            <a:r>
              <a:rPr lang="cs-CZ" dirty="0" smtClean="0"/>
              <a:t> Polo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benátský kupec, který ve 13. století putuje do Číny</a:t>
            </a:r>
          </a:p>
          <a:p>
            <a:r>
              <a:rPr lang="cs-CZ" dirty="0" smtClean="0"/>
              <a:t>po návratu do Evropy píše knihu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Milion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</a:t>
            </a:r>
            <a:r>
              <a:rPr lang="cs-CZ" dirty="0" smtClean="0"/>
              <a:t>=&gt; Evropa se dozvídá o bohatství Orientu</a:t>
            </a:r>
            <a:endParaRPr lang="cs-CZ" dirty="0"/>
          </a:p>
        </p:txBody>
      </p:sp>
      <p:pic>
        <p:nvPicPr>
          <p:cNvPr id="17410" name="Picture 2" descr="File:Marco-polo-hanbur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490431"/>
            <a:ext cx="3395678" cy="3367569"/>
          </a:xfrm>
          <a:prstGeom prst="rect">
            <a:avLst/>
          </a:prstGeom>
          <a:noFill/>
        </p:spPr>
      </p:pic>
      <p:pic>
        <p:nvPicPr>
          <p:cNvPr id="17412" name="Picture 4" descr="File:&amp;Pcy;&amp;ucy;&amp;tcy;&amp;iecy;&amp;shcy;&amp;iecy;&amp;scy;&amp;tcy;&amp;vcy;&amp;icy;&amp;yacy; &amp;Mcy;&amp;acy;&amp;rcy;&amp;kcy;&amp;ocy; &amp;Pcy;&amp;ocy;&amp;lcy;&amp;ocy; (1271-1295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04726" y="3714752"/>
            <a:ext cx="5039274" cy="3143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důvody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AutoNum type="romanUcParenR"/>
            </a:pPr>
            <a:r>
              <a:rPr lang="cs-CZ" dirty="0" smtClean="0"/>
              <a:t>nedostatek drahých kovů v Evropě</a:t>
            </a:r>
          </a:p>
          <a:p>
            <a:pPr marL="571500" indent="-571500">
              <a:buAutoNum type="romanUcParenR"/>
            </a:pPr>
            <a:r>
              <a:rPr lang="cs-CZ" dirty="0" smtClean="0"/>
              <a:t>rostoucí spotřeba koření</a:t>
            </a:r>
          </a:p>
          <a:p>
            <a:pPr marL="571500" indent="-571500">
              <a:buAutoNum type="romanUcParenR"/>
            </a:pPr>
            <a:r>
              <a:rPr lang="cs-CZ" dirty="0" smtClean="0"/>
              <a:t>obtížná obchodní cesta po pevnině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AutoNum type="arabicParenR"/>
            </a:pPr>
            <a:r>
              <a:rPr lang="cs-CZ" b="1" dirty="0" smtClean="0"/>
              <a:t>zlepšená navigace</a:t>
            </a:r>
            <a:endParaRPr lang="cs-CZ" dirty="0" smtClean="0"/>
          </a:p>
          <a:p>
            <a:pPr marL="571500" indent="-571500">
              <a:buAutoNum type="arabicParenR"/>
            </a:pPr>
            <a:r>
              <a:rPr lang="cs-CZ" dirty="0" smtClean="0"/>
              <a:t>zlepšené lodě (karaky, karavely)</a:t>
            </a:r>
          </a:p>
          <a:p>
            <a:pPr marL="571500" indent="-571500">
              <a:buAutoNum type="arabicParenR"/>
            </a:pPr>
            <a:r>
              <a:rPr lang="cs-CZ" dirty="0" smtClean="0"/>
              <a:t>palné zbraně</a:t>
            </a:r>
          </a:p>
          <a:p>
            <a:pPr marL="571500" indent="-571500">
              <a:buNone/>
            </a:pPr>
            <a:endParaRPr lang="cs-CZ" dirty="0"/>
          </a:p>
        </p:txBody>
      </p:sp>
      <p:pic>
        <p:nvPicPr>
          <p:cNvPr id="31746" name="Picture 2" descr="File:Brújula de agrimensor s.XVIII (M.A.N. Madrid) 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3049666"/>
            <a:ext cx="3643306" cy="38083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071934" y="1928802"/>
            <a:ext cx="278608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+mn-lt"/>
              </a:rPr>
              <a:t>(kompas)</a:t>
            </a:r>
            <a:endParaRPr lang="cs-CZ" sz="2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AutoNum type="arabicParenR"/>
            </a:pPr>
            <a:r>
              <a:rPr lang="cs-CZ" dirty="0" smtClean="0"/>
              <a:t>zlepšená navigace (kompas)</a:t>
            </a:r>
          </a:p>
          <a:p>
            <a:pPr marL="571500" indent="-571500">
              <a:buAutoNum type="arabicParenR"/>
            </a:pPr>
            <a:r>
              <a:rPr lang="cs-CZ" b="1" dirty="0" smtClean="0"/>
              <a:t>zlepšené lodě </a:t>
            </a:r>
            <a:r>
              <a:rPr lang="cs-CZ" dirty="0" smtClean="0"/>
              <a:t>(karaky, karavely)</a:t>
            </a:r>
          </a:p>
          <a:p>
            <a:pPr marL="571500" indent="-571500">
              <a:buAutoNum type="arabicParenR"/>
            </a:pPr>
            <a:r>
              <a:rPr lang="cs-CZ" dirty="0" smtClean="0"/>
              <a:t>palné zbraně</a:t>
            </a:r>
          </a:p>
          <a:p>
            <a:pPr marL="571500" indent="-571500">
              <a:buNone/>
            </a:pPr>
            <a:endParaRPr lang="cs-CZ" dirty="0"/>
          </a:p>
        </p:txBody>
      </p:sp>
      <p:pic>
        <p:nvPicPr>
          <p:cNvPr id="33794" name="Picture 2" descr="File:1893 Nina Pinta Santa Maria replica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7549" y="3286124"/>
            <a:ext cx="5726451" cy="357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AutoNum type="arabicParenR"/>
            </a:pPr>
            <a:r>
              <a:rPr lang="cs-CZ" dirty="0" smtClean="0"/>
              <a:t>zlepšená navigace (kompas)</a:t>
            </a:r>
          </a:p>
          <a:p>
            <a:pPr marL="571500" indent="-571500">
              <a:buAutoNum type="arabicParenR"/>
            </a:pPr>
            <a:r>
              <a:rPr lang="cs-CZ" dirty="0" smtClean="0"/>
              <a:t>zlepšené lodě (karaky, karavely)</a:t>
            </a:r>
          </a:p>
          <a:p>
            <a:pPr marL="571500" indent="-571500">
              <a:buAutoNum type="arabicParenR"/>
            </a:pPr>
            <a:r>
              <a:rPr lang="cs-CZ" b="1" dirty="0" smtClean="0"/>
              <a:t>palné zbraně</a:t>
            </a:r>
          </a:p>
          <a:p>
            <a:pPr marL="571500" indent="-571500">
              <a:buNone/>
            </a:pPr>
            <a:endParaRPr lang="cs-CZ" dirty="0"/>
          </a:p>
        </p:txBody>
      </p:sp>
      <p:pic>
        <p:nvPicPr>
          <p:cNvPr id="34818" name="Picture 2" descr="File:Festival médiéval Montluçon 07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240756"/>
            <a:ext cx="5429256" cy="36172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small" dirty="0" smtClean="0"/>
              <a:t>Portugalsko</a:t>
            </a:r>
            <a:endParaRPr lang="cs-CZ" sz="6000" b="1" cap="small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král </a:t>
            </a: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Jindřich Mořeplavec </a:t>
            </a:r>
            <a:r>
              <a:rPr lang="cs-CZ" dirty="0" smtClean="0"/>
              <a:t>podporuje zámořské výpravy</a:t>
            </a:r>
          </a:p>
          <a:p>
            <a:pPr>
              <a:buFontTx/>
              <a:buChar char="-"/>
            </a:pPr>
            <a:r>
              <a:rPr lang="cs-CZ" dirty="0" smtClean="0"/>
              <a:t>snaha dosáhnout Indie cestou kolem Afriky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1026" name="Picture 2" descr="Soubor:Henry the Navigator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0275" y="3286125"/>
            <a:ext cx="3133725" cy="357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Bartolomeo</a:t>
            </a:r>
            <a:r>
              <a:rPr lang="cs-CZ" dirty="0" smtClean="0"/>
              <a:t> </a:t>
            </a:r>
            <a:r>
              <a:rPr lang="cs-CZ" dirty="0" err="1" smtClean="0"/>
              <a:t>Díaz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1487</a:t>
            </a:r>
            <a:r>
              <a:rPr lang="cs-CZ" dirty="0" smtClean="0"/>
              <a:t> – dosahuje Mysu dobré naděje</a:t>
            </a:r>
            <a:endParaRPr lang="cs-CZ" dirty="0"/>
          </a:p>
        </p:txBody>
      </p:sp>
      <p:pic>
        <p:nvPicPr>
          <p:cNvPr id="24578" name="Picture 2" descr="File:Africa topography ma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10135" y="2559952"/>
            <a:ext cx="4333865" cy="4298048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5143504" y="2571744"/>
            <a:ext cx="2011218" cy="4114800"/>
          </a:xfrm>
          <a:custGeom>
            <a:avLst/>
            <a:gdLst>
              <a:gd name="connsiteX0" fmla="*/ 798945 w 2011218"/>
              <a:gd name="connsiteY0" fmla="*/ 0 h 4114800"/>
              <a:gd name="connsiteX1" fmla="*/ 535709 w 2011218"/>
              <a:gd name="connsiteY1" fmla="*/ 346363 h 4114800"/>
              <a:gd name="connsiteX2" fmla="*/ 258618 w 2011218"/>
              <a:gd name="connsiteY2" fmla="*/ 526472 h 4114800"/>
              <a:gd name="connsiteX3" fmla="*/ 64654 w 2011218"/>
              <a:gd name="connsiteY3" fmla="*/ 762000 h 4114800"/>
              <a:gd name="connsiteX4" fmla="*/ 9236 w 2011218"/>
              <a:gd name="connsiteY4" fmla="*/ 1080654 h 4114800"/>
              <a:gd name="connsiteX5" fmla="*/ 9236 w 2011218"/>
              <a:gd name="connsiteY5" fmla="*/ 1316181 h 4114800"/>
              <a:gd name="connsiteX6" fmla="*/ 36945 w 2011218"/>
              <a:gd name="connsiteY6" fmla="*/ 1565563 h 4114800"/>
              <a:gd name="connsiteX7" fmla="*/ 175491 w 2011218"/>
              <a:gd name="connsiteY7" fmla="*/ 1828800 h 4114800"/>
              <a:gd name="connsiteX8" fmla="*/ 494145 w 2011218"/>
              <a:gd name="connsiteY8" fmla="*/ 1967345 h 4114800"/>
              <a:gd name="connsiteX9" fmla="*/ 757382 w 2011218"/>
              <a:gd name="connsiteY9" fmla="*/ 2008909 h 4114800"/>
              <a:gd name="connsiteX10" fmla="*/ 1103745 w 2011218"/>
              <a:gd name="connsiteY10" fmla="*/ 2008909 h 4114800"/>
              <a:gd name="connsiteX11" fmla="*/ 1297709 w 2011218"/>
              <a:gd name="connsiteY11" fmla="*/ 2050472 h 4114800"/>
              <a:gd name="connsiteX12" fmla="*/ 1422400 w 2011218"/>
              <a:gd name="connsiteY12" fmla="*/ 2396836 h 4114800"/>
              <a:gd name="connsiteX13" fmla="*/ 1533236 w 2011218"/>
              <a:gd name="connsiteY13" fmla="*/ 2576945 h 4114800"/>
              <a:gd name="connsiteX14" fmla="*/ 1533236 w 2011218"/>
              <a:gd name="connsiteY14" fmla="*/ 2784763 h 4114800"/>
              <a:gd name="connsiteX15" fmla="*/ 1477818 w 2011218"/>
              <a:gd name="connsiteY15" fmla="*/ 3034145 h 4114800"/>
              <a:gd name="connsiteX16" fmla="*/ 1533236 w 2011218"/>
              <a:gd name="connsiteY16" fmla="*/ 3269672 h 4114800"/>
              <a:gd name="connsiteX17" fmla="*/ 1616363 w 2011218"/>
              <a:gd name="connsiteY17" fmla="*/ 3449781 h 4114800"/>
              <a:gd name="connsiteX18" fmla="*/ 1657927 w 2011218"/>
              <a:gd name="connsiteY18" fmla="*/ 3629891 h 4114800"/>
              <a:gd name="connsiteX19" fmla="*/ 1657927 w 2011218"/>
              <a:gd name="connsiteY19" fmla="*/ 3837709 h 4114800"/>
              <a:gd name="connsiteX20" fmla="*/ 1879600 w 2011218"/>
              <a:gd name="connsiteY20" fmla="*/ 4087091 h 4114800"/>
              <a:gd name="connsiteX21" fmla="*/ 1990436 w 2011218"/>
              <a:gd name="connsiteY21" fmla="*/ 4003963 h 4114800"/>
              <a:gd name="connsiteX22" fmla="*/ 2004291 w 2011218"/>
              <a:gd name="connsiteY22" fmla="*/ 3990109 h 411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011218" h="4114800">
                <a:moveTo>
                  <a:pt x="798945" y="0"/>
                </a:moveTo>
                <a:cubicBezTo>
                  <a:pt x="712354" y="129309"/>
                  <a:pt x="625764" y="258618"/>
                  <a:pt x="535709" y="346363"/>
                </a:cubicBezTo>
                <a:cubicBezTo>
                  <a:pt x="445654" y="434108"/>
                  <a:pt x="337127" y="457199"/>
                  <a:pt x="258618" y="526472"/>
                </a:cubicBezTo>
                <a:cubicBezTo>
                  <a:pt x="180109" y="595745"/>
                  <a:pt x="106218" y="669636"/>
                  <a:pt x="64654" y="762000"/>
                </a:cubicBezTo>
                <a:cubicBezTo>
                  <a:pt x="23090" y="854364"/>
                  <a:pt x="18472" y="988291"/>
                  <a:pt x="9236" y="1080654"/>
                </a:cubicBezTo>
                <a:cubicBezTo>
                  <a:pt x="0" y="1173017"/>
                  <a:pt x="4618" y="1235363"/>
                  <a:pt x="9236" y="1316181"/>
                </a:cubicBezTo>
                <a:cubicBezTo>
                  <a:pt x="13854" y="1396999"/>
                  <a:pt x="9236" y="1480127"/>
                  <a:pt x="36945" y="1565563"/>
                </a:cubicBezTo>
                <a:cubicBezTo>
                  <a:pt x="64654" y="1650999"/>
                  <a:pt x="99291" y="1761836"/>
                  <a:pt x="175491" y="1828800"/>
                </a:cubicBezTo>
                <a:cubicBezTo>
                  <a:pt x="251691" y="1895764"/>
                  <a:pt x="397163" y="1937327"/>
                  <a:pt x="494145" y="1967345"/>
                </a:cubicBezTo>
                <a:cubicBezTo>
                  <a:pt x="591127" y="1997363"/>
                  <a:pt x="655782" y="2001982"/>
                  <a:pt x="757382" y="2008909"/>
                </a:cubicBezTo>
                <a:cubicBezTo>
                  <a:pt x="858982" y="2015836"/>
                  <a:pt x="1013690" y="2001982"/>
                  <a:pt x="1103745" y="2008909"/>
                </a:cubicBezTo>
                <a:cubicBezTo>
                  <a:pt x="1193800" y="2015836"/>
                  <a:pt x="1244600" y="1985818"/>
                  <a:pt x="1297709" y="2050472"/>
                </a:cubicBezTo>
                <a:cubicBezTo>
                  <a:pt x="1350818" y="2115127"/>
                  <a:pt x="1383146" y="2309091"/>
                  <a:pt x="1422400" y="2396836"/>
                </a:cubicBezTo>
                <a:cubicBezTo>
                  <a:pt x="1461654" y="2484581"/>
                  <a:pt x="1514763" y="2512290"/>
                  <a:pt x="1533236" y="2576945"/>
                </a:cubicBezTo>
                <a:cubicBezTo>
                  <a:pt x="1551709" y="2641600"/>
                  <a:pt x="1542472" y="2708563"/>
                  <a:pt x="1533236" y="2784763"/>
                </a:cubicBezTo>
                <a:cubicBezTo>
                  <a:pt x="1524000" y="2860963"/>
                  <a:pt x="1477818" y="2953327"/>
                  <a:pt x="1477818" y="3034145"/>
                </a:cubicBezTo>
                <a:cubicBezTo>
                  <a:pt x="1477818" y="3114963"/>
                  <a:pt x="1510145" y="3200399"/>
                  <a:pt x="1533236" y="3269672"/>
                </a:cubicBezTo>
                <a:cubicBezTo>
                  <a:pt x="1556327" y="3338945"/>
                  <a:pt x="1595581" y="3389745"/>
                  <a:pt x="1616363" y="3449781"/>
                </a:cubicBezTo>
                <a:cubicBezTo>
                  <a:pt x="1637145" y="3509817"/>
                  <a:pt x="1651000" y="3565236"/>
                  <a:pt x="1657927" y="3629891"/>
                </a:cubicBezTo>
                <a:cubicBezTo>
                  <a:pt x="1664854" y="3694546"/>
                  <a:pt x="1620982" y="3761509"/>
                  <a:pt x="1657927" y="3837709"/>
                </a:cubicBezTo>
                <a:cubicBezTo>
                  <a:pt x="1694872" y="3913909"/>
                  <a:pt x="1824182" y="4059382"/>
                  <a:pt x="1879600" y="4087091"/>
                </a:cubicBezTo>
                <a:cubicBezTo>
                  <a:pt x="1935018" y="4114800"/>
                  <a:pt x="1969654" y="4020127"/>
                  <a:pt x="1990436" y="4003963"/>
                </a:cubicBezTo>
                <a:cubicBezTo>
                  <a:pt x="2011218" y="3987799"/>
                  <a:pt x="2007754" y="3988954"/>
                  <a:pt x="2004291" y="3990109"/>
                </a:cubicBezTo>
              </a:path>
            </a:pathLst>
          </a:cu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580" name="Picture 4" descr="File:Dias statue (cropped), Cape Tow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714620"/>
            <a:ext cx="1857356" cy="262833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43570" y="1928802"/>
            <a:ext cx="178595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+mn-lt"/>
              </a:rPr>
              <a:t>(jih Afriky)</a:t>
            </a:r>
            <a:endParaRPr lang="cs-CZ" sz="2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Vasco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Gama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1498</a:t>
            </a:r>
            <a:r>
              <a:rPr lang="cs-CZ" dirty="0" smtClean="0"/>
              <a:t> – doplouvá do Indie</a:t>
            </a:r>
            <a:endParaRPr lang="cs-CZ" dirty="0"/>
          </a:p>
        </p:txBody>
      </p:sp>
      <p:pic>
        <p:nvPicPr>
          <p:cNvPr id="25602" name="Picture 2" descr="File:East-Hem 100a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928934"/>
            <a:ext cx="6687770" cy="3929066"/>
          </a:xfrm>
          <a:prstGeom prst="rect">
            <a:avLst/>
          </a:prstGeom>
          <a:noFill/>
        </p:spPr>
      </p:pic>
      <p:pic>
        <p:nvPicPr>
          <p:cNvPr id="25604" name="Picture 4" descr="File:Vasco da Gama por Charles Legran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0"/>
            <a:ext cx="2643174" cy="2591348"/>
          </a:xfrm>
          <a:prstGeom prst="rect">
            <a:avLst/>
          </a:prstGeom>
          <a:noFill/>
        </p:spPr>
      </p:pic>
      <p:sp>
        <p:nvSpPr>
          <p:cNvPr id="10" name="Volný tvar 9"/>
          <p:cNvSpPr/>
          <p:nvPr/>
        </p:nvSpPr>
        <p:spPr>
          <a:xfrm>
            <a:off x="332510" y="4087091"/>
            <a:ext cx="3110344" cy="2533072"/>
          </a:xfrm>
          <a:custGeom>
            <a:avLst/>
            <a:gdLst>
              <a:gd name="connsiteX0" fmla="*/ 387926 w 3110344"/>
              <a:gd name="connsiteY0" fmla="*/ 0 h 2533072"/>
              <a:gd name="connsiteX1" fmla="*/ 152399 w 3110344"/>
              <a:gd name="connsiteY1" fmla="*/ 360218 h 2533072"/>
              <a:gd name="connsiteX2" fmla="*/ 13854 w 3110344"/>
              <a:gd name="connsiteY2" fmla="*/ 706582 h 2533072"/>
              <a:gd name="connsiteX3" fmla="*/ 69272 w 3110344"/>
              <a:gd name="connsiteY3" fmla="*/ 969818 h 2533072"/>
              <a:gd name="connsiteX4" fmla="*/ 277090 w 3110344"/>
              <a:gd name="connsiteY4" fmla="*/ 1177636 h 2533072"/>
              <a:gd name="connsiteX5" fmla="*/ 595745 w 3110344"/>
              <a:gd name="connsiteY5" fmla="*/ 1205345 h 2533072"/>
              <a:gd name="connsiteX6" fmla="*/ 775854 w 3110344"/>
              <a:gd name="connsiteY6" fmla="*/ 1233054 h 2533072"/>
              <a:gd name="connsiteX7" fmla="*/ 969817 w 3110344"/>
              <a:gd name="connsiteY7" fmla="*/ 1413164 h 2533072"/>
              <a:gd name="connsiteX8" fmla="*/ 969817 w 3110344"/>
              <a:gd name="connsiteY8" fmla="*/ 1648691 h 2533072"/>
              <a:gd name="connsiteX9" fmla="*/ 969817 w 3110344"/>
              <a:gd name="connsiteY9" fmla="*/ 1925782 h 2533072"/>
              <a:gd name="connsiteX10" fmla="*/ 1052945 w 3110344"/>
              <a:gd name="connsiteY10" fmla="*/ 2216727 h 2533072"/>
              <a:gd name="connsiteX11" fmla="*/ 1233054 w 3110344"/>
              <a:gd name="connsiteY11" fmla="*/ 2466109 h 2533072"/>
              <a:gd name="connsiteX12" fmla="*/ 1523999 w 3110344"/>
              <a:gd name="connsiteY12" fmla="*/ 2521527 h 2533072"/>
              <a:gd name="connsiteX13" fmla="*/ 1842654 w 3110344"/>
              <a:gd name="connsiteY13" fmla="*/ 2396836 h 2533072"/>
              <a:gd name="connsiteX14" fmla="*/ 1925781 w 3110344"/>
              <a:gd name="connsiteY14" fmla="*/ 2216727 h 2533072"/>
              <a:gd name="connsiteX15" fmla="*/ 1995054 w 3110344"/>
              <a:gd name="connsiteY15" fmla="*/ 1981200 h 2533072"/>
              <a:gd name="connsiteX16" fmla="*/ 2078181 w 3110344"/>
              <a:gd name="connsiteY16" fmla="*/ 1814945 h 2533072"/>
              <a:gd name="connsiteX17" fmla="*/ 2133599 w 3110344"/>
              <a:gd name="connsiteY17" fmla="*/ 1676400 h 2533072"/>
              <a:gd name="connsiteX18" fmla="*/ 2327563 w 3110344"/>
              <a:gd name="connsiteY18" fmla="*/ 1454727 h 2533072"/>
              <a:gd name="connsiteX19" fmla="*/ 2549235 w 3110344"/>
              <a:gd name="connsiteY19" fmla="*/ 1233054 h 2533072"/>
              <a:gd name="connsiteX20" fmla="*/ 2743199 w 3110344"/>
              <a:gd name="connsiteY20" fmla="*/ 1025236 h 2533072"/>
              <a:gd name="connsiteX21" fmla="*/ 2895599 w 3110344"/>
              <a:gd name="connsiteY21" fmla="*/ 886691 h 2533072"/>
              <a:gd name="connsiteX22" fmla="*/ 3075708 w 3110344"/>
              <a:gd name="connsiteY22" fmla="*/ 706582 h 2533072"/>
              <a:gd name="connsiteX23" fmla="*/ 3103417 w 3110344"/>
              <a:gd name="connsiteY23" fmla="*/ 692727 h 2533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110344" h="2533072">
                <a:moveTo>
                  <a:pt x="387926" y="0"/>
                </a:moveTo>
                <a:cubicBezTo>
                  <a:pt x="301335" y="121227"/>
                  <a:pt x="214744" y="242454"/>
                  <a:pt x="152399" y="360218"/>
                </a:cubicBezTo>
                <a:cubicBezTo>
                  <a:pt x="90054" y="477982"/>
                  <a:pt x="27708" y="604982"/>
                  <a:pt x="13854" y="706582"/>
                </a:cubicBezTo>
                <a:cubicBezTo>
                  <a:pt x="0" y="808182"/>
                  <a:pt x="25399" y="891309"/>
                  <a:pt x="69272" y="969818"/>
                </a:cubicBezTo>
                <a:cubicBezTo>
                  <a:pt x="113145" y="1048327"/>
                  <a:pt x="189345" y="1138382"/>
                  <a:pt x="277090" y="1177636"/>
                </a:cubicBezTo>
                <a:cubicBezTo>
                  <a:pt x="364835" y="1216890"/>
                  <a:pt x="512618" y="1196109"/>
                  <a:pt x="595745" y="1205345"/>
                </a:cubicBezTo>
                <a:cubicBezTo>
                  <a:pt x="678872" y="1214581"/>
                  <a:pt x="713509" y="1198417"/>
                  <a:pt x="775854" y="1233054"/>
                </a:cubicBezTo>
                <a:cubicBezTo>
                  <a:pt x="838199" y="1267691"/>
                  <a:pt x="937490" y="1343891"/>
                  <a:pt x="969817" y="1413164"/>
                </a:cubicBezTo>
                <a:cubicBezTo>
                  <a:pt x="1002144" y="1482437"/>
                  <a:pt x="969817" y="1648691"/>
                  <a:pt x="969817" y="1648691"/>
                </a:cubicBezTo>
                <a:cubicBezTo>
                  <a:pt x="969817" y="1734127"/>
                  <a:pt x="955962" y="1831109"/>
                  <a:pt x="969817" y="1925782"/>
                </a:cubicBezTo>
                <a:cubicBezTo>
                  <a:pt x="983672" y="2020455"/>
                  <a:pt x="1009072" y="2126672"/>
                  <a:pt x="1052945" y="2216727"/>
                </a:cubicBezTo>
                <a:cubicBezTo>
                  <a:pt x="1096818" y="2306782"/>
                  <a:pt x="1154545" y="2415309"/>
                  <a:pt x="1233054" y="2466109"/>
                </a:cubicBezTo>
                <a:cubicBezTo>
                  <a:pt x="1311563" y="2516909"/>
                  <a:pt x="1422399" y="2533072"/>
                  <a:pt x="1523999" y="2521527"/>
                </a:cubicBezTo>
                <a:cubicBezTo>
                  <a:pt x="1625599" y="2509982"/>
                  <a:pt x="1775690" y="2447636"/>
                  <a:pt x="1842654" y="2396836"/>
                </a:cubicBezTo>
                <a:cubicBezTo>
                  <a:pt x="1909618" y="2346036"/>
                  <a:pt x="1900381" y="2286000"/>
                  <a:pt x="1925781" y="2216727"/>
                </a:cubicBezTo>
                <a:cubicBezTo>
                  <a:pt x="1951181" y="2147454"/>
                  <a:pt x="1969654" y="2048164"/>
                  <a:pt x="1995054" y="1981200"/>
                </a:cubicBezTo>
                <a:cubicBezTo>
                  <a:pt x="2020454" y="1914236"/>
                  <a:pt x="2055090" y="1865745"/>
                  <a:pt x="2078181" y="1814945"/>
                </a:cubicBezTo>
                <a:cubicBezTo>
                  <a:pt x="2101272" y="1764145"/>
                  <a:pt x="2092035" y="1736436"/>
                  <a:pt x="2133599" y="1676400"/>
                </a:cubicBezTo>
                <a:cubicBezTo>
                  <a:pt x="2175163" y="1616364"/>
                  <a:pt x="2258290" y="1528618"/>
                  <a:pt x="2327563" y="1454727"/>
                </a:cubicBezTo>
                <a:cubicBezTo>
                  <a:pt x="2396836" y="1380836"/>
                  <a:pt x="2479962" y="1304636"/>
                  <a:pt x="2549235" y="1233054"/>
                </a:cubicBezTo>
                <a:cubicBezTo>
                  <a:pt x="2618508" y="1161472"/>
                  <a:pt x="2685472" y="1082963"/>
                  <a:pt x="2743199" y="1025236"/>
                </a:cubicBezTo>
                <a:cubicBezTo>
                  <a:pt x="2800926" y="967509"/>
                  <a:pt x="2840181" y="939800"/>
                  <a:pt x="2895599" y="886691"/>
                </a:cubicBezTo>
                <a:cubicBezTo>
                  <a:pt x="2951017" y="833582"/>
                  <a:pt x="3041072" y="738909"/>
                  <a:pt x="3075708" y="706582"/>
                </a:cubicBezTo>
                <a:cubicBezTo>
                  <a:pt x="3110344" y="674255"/>
                  <a:pt x="3106880" y="683491"/>
                  <a:pt x="3103417" y="692727"/>
                </a:cubicBezTo>
              </a:path>
            </a:pathLst>
          </a:cu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small" dirty="0" smtClean="0"/>
              <a:t>Španělsko</a:t>
            </a:r>
            <a:endParaRPr lang="cs-CZ" sz="6000" b="1" cap="small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nedávno sjednocené, potřebuje zlepšit hospodářství</a:t>
            </a:r>
          </a:p>
          <a:p>
            <a:pPr>
              <a:buFontTx/>
              <a:buChar char="-"/>
            </a:pPr>
            <a:r>
              <a:rPr lang="cs-CZ" dirty="0" smtClean="0"/>
              <a:t>vláda </a:t>
            </a: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Isabely Kastilské </a:t>
            </a:r>
            <a:r>
              <a:rPr lang="cs-CZ" dirty="0" smtClean="0"/>
              <a:t>a </a:t>
            </a: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Ferdinanda Aragonského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Kryštof Kolumbus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1492</a:t>
            </a:r>
            <a:r>
              <a:rPr lang="cs-CZ" dirty="0" smtClean="0"/>
              <a:t> – objevuje Ameriku</a:t>
            </a:r>
          </a:p>
          <a:p>
            <a:pPr>
              <a:buNone/>
            </a:pPr>
            <a:r>
              <a:rPr lang="cs-CZ" dirty="0" smtClean="0"/>
              <a:t>        - místní obyvatele pojmenovává Indiáni</a:t>
            </a:r>
          </a:p>
          <a:p>
            <a:pPr>
              <a:buFont typeface="Symbol"/>
              <a:buChar char="Þ"/>
            </a:pPr>
            <a:r>
              <a:rPr lang="cs-CZ" dirty="0" smtClean="0"/>
              <a:t> zkoumání nového kontinentu</a:t>
            </a:r>
          </a:p>
          <a:p>
            <a:pPr>
              <a:buNone/>
            </a:pPr>
            <a:r>
              <a:rPr lang="cs-CZ" dirty="0" smtClean="0"/>
              <a:t>     (</a:t>
            </a:r>
            <a:r>
              <a:rPr lang="cs-CZ" b="1" i="1" dirty="0" err="1" smtClean="0">
                <a:solidFill>
                  <a:schemeClr val="accent5">
                    <a:lumMod val="50000"/>
                  </a:schemeClr>
                </a:solidFill>
              </a:rPr>
              <a:t>Amerigo</a:t>
            </a: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accent5">
                    <a:lumMod val="50000"/>
                  </a:schemeClr>
                </a:solidFill>
              </a:rPr>
              <a:t>Vespucci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1494</a:t>
            </a:r>
            <a:r>
              <a:rPr lang="cs-CZ" dirty="0" smtClean="0"/>
              <a:t> – </a:t>
            </a:r>
            <a:r>
              <a:rPr lang="cs-CZ" b="1" i="1" dirty="0" smtClean="0">
                <a:solidFill>
                  <a:srgbClr val="002060"/>
                </a:solidFill>
              </a:rPr>
              <a:t>smlouva z </a:t>
            </a:r>
            <a:r>
              <a:rPr lang="cs-CZ" b="1" i="1" dirty="0" err="1" smtClean="0">
                <a:solidFill>
                  <a:srgbClr val="002060"/>
                </a:solidFill>
              </a:rPr>
              <a:t>Tordesillas</a:t>
            </a:r>
            <a:endParaRPr lang="cs-CZ" b="1" i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/>
              <a:t>         - Španělsko a Portugalsko si</a:t>
            </a:r>
          </a:p>
          <a:p>
            <a:pPr>
              <a:buNone/>
            </a:pPr>
            <a:r>
              <a:rPr lang="cs-CZ" dirty="0" smtClean="0"/>
              <a:t>           rozdělují svět</a:t>
            </a:r>
          </a:p>
        </p:txBody>
      </p:sp>
      <p:pic>
        <p:nvPicPr>
          <p:cNvPr id="27650" name="Picture 2" descr="File:Christopher Columb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1"/>
            <a:ext cx="2071670" cy="2569214"/>
          </a:xfrm>
          <a:prstGeom prst="rect">
            <a:avLst/>
          </a:prstGeom>
          <a:noFill/>
        </p:spPr>
      </p:pic>
      <p:pic>
        <p:nvPicPr>
          <p:cNvPr id="27652" name="Picture 4" descr="File:Atlantic Ocean location map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9812" y="3174164"/>
            <a:ext cx="3124188" cy="3683836"/>
          </a:xfrm>
          <a:prstGeom prst="rect">
            <a:avLst/>
          </a:prstGeom>
          <a:noFill/>
        </p:spPr>
      </p:pic>
      <p:sp>
        <p:nvSpPr>
          <p:cNvPr id="9" name="Volný tvar 8"/>
          <p:cNvSpPr/>
          <p:nvPr/>
        </p:nvSpPr>
        <p:spPr>
          <a:xfrm>
            <a:off x="6416964" y="4308764"/>
            <a:ext cx="1632527" cy="549563"/>
          </a:xfrm>
          <a:custGeom>
            <a:avLst/>
            <a:gdLst>
              <a:gd name="connsiteX0" fmla="*/ 1632527 w 1632527"/>
              <a:gd name="connsiteY0" fmla="*/ 0 h 549563"/>
              <a:gd name="connsiteX1" fmla="*/ 1480127 w 1632527"/>
              <a:gd name="connsiteY1" fmla="*/ 110836 h 549563"/>
              <a:gd name="connsiteX2" fmla="*/ 1286163 w 1632527"/>
              <a:gd name="connsiteY2" fmla="*/ 387927 h 549563"/>
              <a:gd name="connsiteX3" fmla="*/ 759691 w 1632527"/>
              <a:gd name="connsiteY3" fmla="*/ 540327 h 549563"/>
              <a:gd name="connsiteX4" fmla="*/ 108527 w 1632527"/>
              <a:gd name="connsiteY4" fmla="*/ 332509 h 549563"/>
              <a:gd name="connsiteX5" fmla="*/ 108527 w 1632527"/>
              <a:gd name="connsiteY5" fmla="*/ 290945 h 549563"/>
              <a:gd name="connsiteX6" fmla="*/ 80818 w 1632527"/>
              <a:gd name="connsiteY6" fmla="*/ 304800 h 54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32527" h="549563">
                <a:moveTo>
                  <a:pt x="1632527" y="0"/>
                </a:moveTo>
                <a:cubicBezTo>
                  <a:pt x="1585190" y="23091"/>
                  <a:pt x="1537854" y="46182"/>
                  <a:pt x="1480127" y="110836"/>
                </a:cubicBezTo>
                <a:cubicBezTo>
                  <a:pt x="1422400" y="175490"/>
                  <a:pt x="1406236" y="316345"/>
                  <a:pt x="1286163" y="387927"/>
                </a:cubicBezTo>
                <a:cubicBezTo>
                  <a:pt x="1166090" y="459509"/>
                  <a:pt x="955964" y="549563"/>
                  <a:pt x="759691" y="540327"/>
                </a:cubicBezTo>
                <a:cubicBezTo>
                  <a:pt x="563418" y="531091"/>
                  <a:pt x="217054" y="374073"/>
                  <a:pt x="108527" y="332509"/>
                </a:cubicBezTo>
                <a:cubicBezTo>
                  <a:pt x="0" y="290945"/>
                  <a:pt x="113145" y="295563"/>
                  <a:pt x="108527" y="290945"/>
                </a:cubicBezTo>
                <a:cubicBezTo>
                  <a:pt x="103909" y="286327"/>
                  <a:pt x="92363" y="295563"/>
                  <a:pt x="80818" y="304800"/>
                </a:cubicBezTo>
              </a:path>
            </a:pathLst>
          </a:cu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Fernão</a:t>
            </a:r>
            <a:r>
              <a:rPr lang="cs-CZ" dirty="0" smtClean="0"/>
              <a:t> </a:t>
            </a:r>
            <a:r>
              <a:rPr lang="cs-CZ" dirty="0" err="1" smtClean="0"/>
              <a:t>Magalhães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na počátku 16. století obeplouvá jako první svět</a:t>
            </a:r>
          </a:p>
          <a:p>
            <a:pPr>
              <a:buNone/>
            </a:pPr>
            <a:r>
              <a:rPr lang="cs-CZ" dirty="0" smtClean="0"/>
              <a:t>    </a:t>
            </a:r>
          </a:p>
        </p:txBody>
      </p:sp>
      <p:pic>
        <p:nvPicPr>
          <p:cNvPr id="30722" name="Picture 2" descr="File:Fernão de Magalhães por Charles Legran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0"/>
            <a:ext cx="2357422" cy="2405532"/>
          </a:xfrm>
          <a:prstGeom prst="rect">
            <a:avLst/>
          </a:prstGeom>
          <a:noFill/>
        </p:spPr>
      </p:pic>
      <p:pic>
        <p:nvPicPr>
          <p:cNvPr id="30724" name="Picture 4" descr="File:BlankMap-World-noborders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000372"/>
            <a:ext cx="8340815" cy="3857628"/>
          </a:xfrm>
          <a:prstGeom prst="rect">
            <a:avLst/>
          </a:prstGeom>
          <a:noFill/>
          <a:ln w="25400">
            <a:noFill/>
          </a:ln>
        </p:spPr>
      </p:pic>
      <p:sp>
        <p:nvSpPr>
          <p:cNvPr id="10" name="Volný tvar 9"/>
          <p:cNvSpPr/>
          <p:nvPr/>
        </p:nvSpPr>
        <p:spPr>
          <a:xfrm>
            <a:off x="429491" y="4184073"/>
            <a:ext cx="3283527" cy="2528454"/>
          </a:xfrm>
          <a:custGeom>
            <a:avLst/>
            <a:gdLst>
              <a:gd name="connsiteX0" fmla="*/ 3283527 w 3283527"/>
              <a:gd name="connsiteY0" fmla="*/ 0 h 2528454"/>
              <a:gd name="connsiteX1" fmla="*/ 3020291 w 3283527"/>
              <a:gd name="connsiteY1" fmla="*/ 180109 h 2528454"/>
              <a:gd name="connsiteX2" fmla="*/ 2757054 w 3283527"/>
              <a:gd name="connsiteY2" fmla="*/ 346363 h 2528454"/>
              <a:gd name="connsiteX3" fmla="*/ 2452254 w 3283527"/>
              <a:gd name="connsiteY3" fmla="*/ 374072 h 2528454"/>
              <a:gd name="connsiteX4" fmla="*/ 2258291 w 3283527"/>
              <a:gd name="connsiteY4" fmla="*/ 484909 h 2528454"/>
              <a:gd name="connsiteX5" fmla="*/ 2202873 w 3283527"/>
              <a:gd name="connsiteY5" fmla="*/ 720436 h 2528454"/>
              <a:gd name="connsiteX6" fmla="*/ 2230582 w 3283527"/>
              <a:gd name="connsiteY6" fmla="*/ 914400 h 2528454"/>
              <a:gd name="connsiteX7" fmla="*/ 2507673 w 3283527"/>
              <a:gd name="connsiteY7" fmla="*/ 955963 h 2528454"/>
              <a:gd name="connsiteX8" fmla="*/ 2632364 w 3283527"/>
              <a:gd name="connsiteY8" fmla="*/ 1108363 h 2528454"/>
              <a:gd name="connsiteX9" fmla="*/ 2604654 w 3283527"/>
              <a:gd name="connsiteY9" fmla="*/ 1343891 h 2528454"/>
              <a:gd name="connsiteX10" fmla="*/ 2438400 w 3283527"/>
              <a:gd name="connsiteY10" fmla="*/ 1579418 h 2528454"/>
              <a:gd name="connsiteX11" fmla="*/ 2396836 w 3283527"/>
              <a:gd name="connsiteY11" fmla="*/ 1828800 h 2528454"/>
              <a:gd name="connsiteX12" fmla="*/ 2286000 w 3283527"/>
              <a:gd name="connsiteY12" fmla="*/ 1981200 h 2528454"/>
              <a:gd name="connsiteX13" fmla="*/ 2202873 w 3283527"/>
              <a:gd name="connsiteY13" fmla="*/ 2133600 h 2528454"/>
              <a:gd name="connsiteX14" fmla="*/ 2147454 w 3283527"/>
              <a:gd name="connsiteY14" fmla="*/ 2258291 h 2528454"/>
              <a:gd name="connsiteX15" fmla="*/ 2050473 w 3283527"/>
              <a:gd name="connsiteY15" fmla="*/ 2410691 h 2528454"/>
              <a:gd name="connsiteX16" fmla="*/ 1939636 w 3283527"/>
              <a:gd name="connsiteY16" fmla="*/ 2493818 h 2528454"/>
              <a:gd name="connsiteX17" fmla="*/ 1801091 w 3283527"/>
              <a:gd name="connsiteY17" fmla="*/ 2521527 h 2528454"/>
              <a:gd name="connsiteX18" fmla="*/ 1579418 w 3283527"/>
              <a:gd name="connsiteY18" fmla="*/ 2452254 h 2528454"/>
              <a:gd name="connsiteX19" fmla="*/ 1385454 w 3283527"/>
              <a:gd name="connsiteY19" fmla="*/ 2299854 h 2528454"/>
              <a:gd name="connsiteX20" fmla="*/ 1233054 w 3283527"/>
              <a:gd name="connsiteY20" fmla="*/ 2119745 h 2528454"/>
              <a:gd name="connsiteX21" fmla="*/ 1122218 w 3283527"/>
              <a:gd name="connsiteY21" fmla="*/ 1898072 h 2528454"/>
              <a:gd name="connsiteX22" fmla="*/ 1039091 w 3283527"/>
              <a:gd name="connsiteY22" fmla="*/ 1676400 h 2528454"/>
              <a:gd name="connsiteX23" fmla="*/ 914400 w 3283527"/>
              <a:gd name="connsiteY23" fmla="*/ 1524000 h 2528454"/>
              <a:gd name="connsiteX24" fmla="*/ 734291 w 3283527"/>
              <a:gd name="connsiteY24" fmla="*/ 1357745 h 2528454"/>
              <a:gd name="connsiteX25" fmla="*/ 498764 w 3283527"/>
              <a:gd name="connsiteY25" fmla="*/ 1246909 h 2528454"/>
              <a:gd name="connsiteX26" fmla="*/ 332509 w 3283527"/>
              <a:gd name="connsiteY26" fmla="*/ 1149927 h 2528454"/>
              <a:gd name="connsiteX27" fmla="*/ 124691 w 3283527"/>
              <a:gd name="connsiteY27" fmla="*/ 1066800 h 2528454"/>
              <a:gd name="connsiteX28" fmla="*/ 27709 w 3283527"/>
              <a:gd name="connsiteY28" fmla="*/ 1052945 h 2528454"/>
              <a:gd name="connsiteX29" fmla="*/ 0 w 3283527"/>
              <a:gd name="connsiteY29" fmla="*/ 1052945 h 2528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283527" h="2528454">
                <a:moveTo>
                  <a:pt x="3283527" y="0"/>
                </a:moveTo>
                <a:cubicBezTo>
                  <a:pt x="3193472" y="62345"/>
                  <a:pt x="3108036" y="122382"/>
                  <a:pt x="3020291" y="180109"/>
                </a:cubicBezTo>
                <a:cubicBezTo>
                  <a:pt x="2932546" y="237836"/>
                  <a:pt x="2851727" y="314036"/>
                  <a:pt x="2757054" y="346363"/>
                </a:cubicBezTo>
                <a:cubicBezTo>
                  <a:pt x="2662381" y="378690"/>
                  <a:pt x="2535381" y="350981"/>
                  <a:pt x="2452254" y="374072"/>
                </a:cubicBezTo>
                <a:cubicBezTo>
                  <a:pt x="2369127" y="397163"/>
                  <a:pt x="2299855" y="427182"/>
                  <a:pt x="2258291" y="484909"/>
                </a:cubicBezTo>
                <a:cubicBezTo>
                  <a:pt x="2216728" y="542636"/>
                  <a:pt x="2207491" y="648854"/>
                  <a:pt x="2202873" y="720436"/>
                </a:cubicBezTo>
                <a:cubicBezTo>
                  <a:pt x="2198255" y="792018"/>
                  <a:pt x="2179782" y="875146"/>
                  <a:pt x="2230582" y="914400"/>
                </a:cubicBezTo>
                <a:cubicBezTo>
                  <a:pt x="2281382" y="953654"/>
                  <a:pt x="2440709" y="923636"/>
                  <a:pt x="2507673" y="955963"/>
                </a:cubicBezTo>
                <a:cubicBezTo>
                  <a:pt x="2574637" y="988290"/>
                  <a:pt x="2616201" y="1043708"/>
                  <a:pt x="2632364" y="1108363"/>
                </a:cubicBezTo>
                <a:cubicBezTo>
                  <a:pt x="2648527" y="1173018"/>
                  <a:pt x="2636981" y="1265382"/>
                  <a:pt x="2604654" y="1343891"/>
                </a:cubicBezTo>
                <a:cubicBezTo>
                  <a:pt x="2572327" y="1422400"/>
                  <a:pt x="2473036" y="1498600"/>
                  <a:pt x="2438400" y="1579418"/>
                </a:cubicBezTo>
                <a:cubicBezTo>
                  <a:pt x="2403764" y="1660236"/>
                  <a:pt x="2422236" y="1761836"/>
                  <a:pt x="2396836" y="1828800"/>
                </a:cubicBezTo>
                <a:cubicBezTo>
                  <a:pt x="2371436" y="1895764"/>
                  <a:pt x="2318327" y="1930400"/>
                  <a:pt x="2286000" y="1981200"/>
                </a:cubicBezTo>
                <a:cubicBezTo>
                  <a:pt x="2253673" y="2032000"/>
                  <a:pt x="2225964" y="2087418"/>
                  <a:pt x="2202873" y="2133600"/>
                </a:cubicBezTo>
                <a:cubicBezTo>
                  <a:pt x="2179782" y="2179782"/>
                  <a:pt x="2172854" y="2212109"/>
                  <a:pt x="2147454" y="2258291"/>
                </a:cubicBezTo>
                <a:cubicBezTo>
                  <a:pt x="2122054" y="2304473"/>
                  <a:pt x="2085109" y="2371437"/>
                  <a:pt x="2050473" y="2410691"/>
                </a:cubicBezTo>
                <a:cubicBezTo>
                  <a:pt x="2015837" y="2449946"/>
                  <a:pt x="1981200" y="2475345"/>
                  <a:pt x="1939636" y="2493818"/>
                </a:cubicBezTo>
                <a:cubicBezTo>
                  <a:pt x="1898072" y="2512291"/>
                  <a:pt x="1861127" y="2528454"/>
                  <a:pt x="1801091" y="2521527"/>
                </a:cubicBezTo>
                <a:cubicBezTo>
                  <a:pt x="1741055" y="2514600"/>
                  <a:pt x="1648691" y="2489199"/>
                  <a:pt x="1579418" y="2452254"/>
                </a:cubicBezTo>
                <a:cubicBezTo>
                  <a:pt x="1510145" y="2415309"/>
                  <a:pt x="1443181" y="2355272"/>
                  <a:pt x="1385454" y="2299854"/>
                </a:cubicBezTo>
                <a:cubicBezTo>
                  <a:pt x="1327727" y="2244436"/>
                  <a:pt x="1276927" y="2186709"/>
                  <a:pt x="1233054" y="2119745"/>
                </a:cubicBezTo>
                <a:cubicBezTo>
                  <a:pt x="1189181" y="2052781"/>
                  <a:pt x="1154545" y="1971963"/>
                  <a:pt x="1122218" y="1898072"/>
                </a:cubicBezTo>
                <a:cubicBezTo>
                  <a:pt x="1089891" y="1824181"/>
                  <a:pt x="1073727" y="1738745"/>
                  <a:pt x="1039091" y="1676400"/>
                </a:cubicBezTo>
                <a:cubicBezTo>
                  <a:pt x="1004455" y="1614055"/>
                  <a:pt x="965200" y="1577109"/>
                  <a:pt x="914400" y="1524000"/>
                </a:cubicBezTo>
                <a:cubicBezTo>
                  <a:pt x="863600" y="1470891"/>
                  <a:pt x="803564" y="1403927"/>
                  <a:pt x="734291" y="1357745"/>
                </a:cubicBezTo>
                <a:cubicBezTo>
                  <a:pt x="665018" y="1311563"/>
                  <a:pt x="565728" y="1281545"/>
                  <a:pt x="498764" y="1246909"/>
                </a:cubicBezTo>
                <a:cubicBezTo>
                  <a:pt x="431800" y="1212273"/>
                  <a:pt x="394855" y="1179945"/>
                  <a:pt x="332509" y="1149927"/>
                </a:cubicBezTo>
                <a:cubicBezTo>
                  <a:pt x="270164" y="1119909"/>
                  <a:pt x="175491" y="1082964"/>
                  <a:pt x="124691" y="1066800"/>
                </a:cubicBezTo>
                <a:cubicBezTo>
                  <a:pt x="73891" y="1050636"/>
                  <a:pt x="48491" y="1055254"/>
                  <a:pt x="27709" y="1052945"/>
                </a:cubicBezTo>
                <a:cubicBezTo>
                  <a:pt x="6927" y="1050636"/>
                  <a:pt x="3463" y="1051790"/>
                  <a:pt x="0" y="1052945"/>
                </a:cubicBezTo>
              </a:path>
            </a:pathLst>
          </a:cu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262745" y="4211782"/>
            <a:ext cx="5521037" cy="2078182"/>
          </a:xfrm>
          <a:custGeom>
            <a:avLst/>
            <a:gdLst>
              <a:gd name="connsiteX0" fmla="*/ 5521037 w 5521037"/>
              <a:gd name="connsiteY0" fmla="*/ 983673 h 2078182"/>
              <a:gd name="connsiteX1" fmla="*/ 5354782 w 5521037"/>
              <a:gd name="connsiteY1" fmla="*/ 983673 h 2078182"/>
              <a:gd name="connsiteX2" fmla="*/ 5160819 w 5521037"/>
              <a:gd name="connsiteY2" fmla="*/ 900545 h 2078182"/>
              <a:gd name="connsiteX3" fmla="*/ 4856019 w 5521037"/>
              <a:gd name="connsiteY3" fmla="*/ 845127 h 2078182"/>
              <a:gd name="connsiteX4" fmla="*/ 4606637 w 5521037"/>
              <a:gd name="connsiteY4" fmla="*/ 831273 h 2078182"/>
              <a:gd name="connsiteX5" fmla="*/ 4287982 w 5521037"/>
              <a:gd name="connsiteY5" fmla="*/ 831273 h 2078182"/>
              <a:gd name="connsiteX6" fmla="*/ 4080164 w 5521037"/>
              <a:gd name="connsiteY6" fmla="*/ 845127 h 2078182"/>
              <a:gd name="connsiteX7" fmla="*/ 3858491 w 5521037"/>
              <a:gd name="connsiteY7" fmla="*/ 955963 h 2078182"/>
              <a:gd name="connsiteX8" fmla="*/ 3789219 w 5521037"/>
              <a:gd name="connsiteY8" fmla="*/ 1108363 h 2078182"/>
              <a:gd name="connsiteX9" fmla="*/ 3664528 w 5521037"/>
              <a:gd name="connsiteY9" fmla="*/ 1288473 h 2078182"/>
              <a:gd name="connsiteX10" fmla="*/ 3498273 w 5521037"/>
              <a:gd name="connsiteY10" fmla="*/ 1413163 h 2078182"/>
              <a:gd name="connsiteX11" fmla="*/ 3290455 w 5521037"/>
              <a:gd name="connsiteY11" fmla="*/ 1468582 h 2078182"/>
              <a:gd name="connsiteX12" fmla="*/ 2888673 w 5521037"/>
              <a:gd name="connsiteY12" fmla="*/ 1593273 h 2078182"/>
              <a:gd name="connsiteX13" fmla="*/ 2486891 w 5521037"/>
              <a:gd name="connsiteY13" fmla="*/ 1634836 h 2078182"/>
              <a:gd name="connsiteX14" fmla="*/ 2154382 w 5521037"/>
              <a:gd name="connsiteY14" fmla="*/ 1704109 h 2078182"/>
              <a:gd name="connsiteX15" fmla="*/ 1905000 w 5521037"/>
              <a:gd name="connsiteY15" fmla="*/ 1787236 h 2078182"/>
              <a:gd name="connsiteX16" fmla="*/ 1669473 w 5521037"/>
              <a:gd name="connsiteY16" fmla="*/ 1898073 h 2078182"/>
              <a:gd name="connsiteX17" fmla="*/ 1433946 w 5521037"/>
              <a:gd name="connsiteY17" fmla="*/ 2022763 h 2078182"/>
              <a:gd name="connsiteX18" fmla="*/ 1129146 w 5521037"/>
              <a:gd name="connsiteY18" fmla="*/ 2050473 h 2078182"/>
              <a:gd name="connsiteX19" fmla="*/ 921328 w 5521037"/>
              <a:gd name="connsiteY19" fmla="*/ 2036618 h 2078182"/>
              <a:gd name="connsiteX20" fmla="*/ 810491 w 5521037"/>
              <a:gd name="connsiteY20" fmla="*/ 1801091 h 2078182"/>
              <a:gd name="connsiteX21" fmla="*/ 727364 w 5521037"/>
              <a:gd name="connsiteY21" fmla="*/ 1551709 h 2078182"/>
              <a:gd name="connsiteX22" fmla="*/ 616528 w 5521037"/>
              <a:gd name="connsiteY22" fmla="*/ 1205345 h 2078182"/>
              <a:gd name="connsiteX23" fmla="*/ 505691 w 5521037"/>
              <a:gd name="connsiteY23" fmla="*/ 1052945 h 2078182"/>
              <a:gd name="connsiteX24" fmla="*/ 270164 w 5521037"/>
              <a:gd name="connsiteY24" fmla="*/ 858982 h 2078182"/>
              <a:gd name="connsiteX25" fmla="*/ 145473 w 5521037"/>
              <a:gd name="connsiteY25" fmla="*/ 748145 h 2078182"/>
              <a:gd name="connsiteX26" fmla="*/ 20782 w 5521037"/>
              <a:gd name="connsiteY26" fmla="*/ 526473 h 2078182"/>
              <a:gd name="connsiteX27" fmla="*/ 20782 w 5521037"/>
              <a:gd name="connsiteY27" fmla="*/ 387927 h 2078182"/>
              <a:gd name="connsiteX28" fmla="*/ 103910 w 5521037"/>
              <a:gd name="connsiteY28" fmla="*/ 235527 h 2078182"/>
              <a:gd name="connsiteX29" fmla="*/ 270164 w 5521037"/>
              <a:gd name="connsiteY29" fmla="*/ 83127 h 2078182"/>
              <a:gd name="connsiteX30" fmla="*/ 339437 w 5521037"/>
              <a:gd name="connsiteY30" fmla="*/ 13854 h 2078182"/>
              <a:gd name="connsiteX31" fmla="*/ 422564 w 5521037"/>
              <a:gd name="connsiteY31" fmla="*/ 0 h 2078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521037" h="2078182">
                <a:moveTo>
                  <a:pt x="5521037" y="983673"/>
                </a:moveTo>
                <a:cubicBezTo>
                  <a:pt x="5467927" y="990600"/>
                  <a:pt x="5414818" y="997528"/>
                  <a:pt x="5354782" y="983673"/>
                </a:cubicBezTo>
                <a:cubicBezTo>
                  <a:pt x="5294746" y="969818"/>
                  <a:pt x="5243946" y="923636"/>
                  <a:pt x="5160819" y="900545"/>
                </a:cubicBezTo>
                <a:cubicBezTo>
                  <a:pt x="5077692" y="877454"/>
                  <a:pt x="4948383" y="856672"/>
                  <a:pt x="4856019" y="845127"/>
                </a:cubicBezTo>
                <a:cubicBezTo>
                  <a:pt x="4763655" y="833582"/>
                  <a:pt x="4701310" y="833582"/>
                  <a:pt x="4606637" y="831273"/>
                </a:cubicBezTo>
                <a:cubicBezTo>
                  <a:pt x="4511964" y="828964"/>
                  <a:pt x="4375727" y="828964"/>
                  <a:pt x="4287982" y="831273"/>
                </a:cubicBezTo>
                <a:cubicBezTo>
                  <a:pt x="4200237" y="833582"/>
                  <a:pt x="4151746" y="824345"/>
                  <a:pt x="4080164" y="845127"/>
                </a:cubicBezTo>
                <a:cubicBezTo>
                  <a:pt x="4008582" y="865909"/>
                  <a:pt x="3906982" y="912091"/>
                  <a:pt x="3858491" y="955963"/>
                </a:cubicBezTo>
                <a:cubicBezTo>
                  <a:pt x="3810000" y="999835"/>
                  <a:pt x="3821546" y="1052945"/>
                  <a:pt x="3789219" y="1108363"/>
                </a:cubicBezTo>
                <a:cubicBezTo>
                  <a:pt x="3756892" y="1163781"/>
                  <a:pt x="3713019" y="1237673"/>
                  <a:pt x="3664528" y="1288473"/>
                </a:cubicBezTo>
                <a:cubicBezTo>
                  <a:pt x="3616037" y="1339273"/>
                  <a:pt x="3560619" y="1383145"/>
                  <a:pt x="3498273" y="1413163"/>
                </a:cubicBezTo>
                <a:cubicBezTo>
                  <a:pt x="3435928" y="1443181"/>
                  <a:pt x="3392055" y="1438564"/>
                  <a:pt x="3290455" y="1468582"/>
                </a:cubicBezTo>
                <a:cubicBezTo>
                  <a:pt x="3188855" y="1498600"/>
                  <a:pt x="3022600" y="1565564"/>
                  <a:pt x="2888673" y="1593273"/>
                </a:cubicBezTo>
                <a:cubicBezTo>
                  <a:pt x="2754746" y="1620982"/>
                  <a:pt x="2609273" y="1616363"/>
                  <a:pt x="2486891" y="1634836"/>
                </a:cubicBezTo>
                <a:cubicBezTo>
                  <a:pt x="2364509" y="1653309"/>
                  <a:pt x="2251364" y="1678709"/>
                  <a:pt x="2154382" y="1704109"/>
                </a:cubicBezTo>
                <a:cubicBezTo>
                  <a:pt x="2057400" y="1729509"/>
                  <a:pt x="1985818" y="1754909"/>
                  <a:pt x="1905000" y="1787236"/>
                </a:cubicBezTo>
                <a:cubicBezTo>
                  <a:pt x="1824182" y="1819563"/>
                  <a:pt x="1747982" y="1858819"/>
                  <a:pt x="1669473" y="1898073"/>
                </a:cubicBezTo>
                <a:cubicBezTo>
                  <a:pt x="1590964" y="1937328"/>
                  <a:pt x="1524001" y="1997363"/>
                  <a:pt x="1433946" y="2022763"/>
                </a:cubicBezTo>
                <a:cubicBezTo>
                  <a:pt x="1343892" y="2048163"/>
                  <a:pt x="1214582" y="2048164"/>
                  <a:pt x="1129146" y="2050473"/>
                </a:cubicBezTo>
                <a:cubicBezTo>
                  <a:pt x="1043710" y="2052782"/>
                  <a:pt x="974437" y="2078182"/>
                  <a:pt x="921328" y="2036618"/>
                </a:cubicBezTo>
                <a:cubicBezTo>
                  <a:pt x="868219" y="1995054"/>
                  <a:pt x="842818" y="1881909"/>
                  <a:pt x="810491" y="1801091"/>
                </a:cubicBezTo>
                <a:cubicBezTo>
                  <a:pt x="778164" y="1720273"/>
                  <a:pt x="759691" y="1651000"/>
                  <a:pt x="727364" y="1551709"/>
                </a:cubicBezTo>
                <a:cubicBezTo>
                  <a:pt x="695037" y="1452418"/>
                  <a:pt x="653474" y="1288472"/>
                  <a:pt x="616528" y="1205345"/>
                </a:cubicBezTo>
                <a:cubicBezTo>
                  <a:pt x="579582" y="1122218"/>
                  <a:pt x="563418" y="1110672"/>
                  <a:pt x="505691" y="1052945"/>
                </a:cubicBezTo>
                <a:cubicBezTo>
                  <a:pt x="447964" y="995218"/>
                  <a:pt x="330200" y="909782"/>
                  <a:pt x="270164" y="858982"/>
                </a:cubicBezTo>
                <a:cubicBezTo>
                  <a:pt x="210128" y="808182"/>
                  <a:pt x="187037" y="803563"/>
                  <a:pt x="145473" y="748145"/>
                </a:cubicBezTo>
                <a:cubicBezTo>
                  <a:pt x="103909" y="692727"/>
                  <a:pt x="41564" y="586509"/>
                  <a:pt x="20782" y="526473"/>
                </a:cubicBezTo>
                <a:cubicBezTo>
                  <a:pt x="0" y="466437"/>
                  <a:pt x="6927" y="436418"/>
                  <a:pt x="20782" y="387927"/>
                </a:cubicBezTo>
                <a:cubicBezTo>
                  <a:pt x="34637" y="339436"/>
                  <a:pt x="62346" y="286327"/>
                  <a:pt x="103910" y="235527"/>
                </a:cubicBezTo>
                <a:cubicBezTo>
                  <a:pt x="145474" y="184727"/>
                  <a:pt x="230910" y="120072"/>
                  <a:pt x="270164" y="83127"/>
                </a:cubicBezTo>
                <a:cubicBezTo>
                  <a:pt x="309418" y="46182"/>
                  <a:pt x="314037" y="27708"/>
                  <a:pt x="339437" y="13854"/>
                </a:cubicBezTo>
                <a:cubicBezTo>
                  <a:pt x="364837" y="0"/>
                  <a:pt x="393700" y="0"/>
                  <a:pt x="422564" y="0"/>
                </a:cubicBezTo>
              </a:path>
            </a:pathLst>
          </a:cu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small" dirty="0" smtClean="0"/>
              <a:t>Anglie, Nizozemí a Francie</a:t>
            </a:r>
            <a:endParaRPr lang="cs-CZ" sz="6000" b="1" cap="small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původně jen obchodníci a korzáři</a:t>
            </a:r>
          </a:p>
          <a:p>
            <a:pPr>
              <a:buFontTx/>
              <a:buChar char="-"/>
            </a:pPr>
            <a:r>
              <a:rPr lang="cs-CZ" dirty="0" smtClean="0"/>
              <a:t>postupně budují kolonie v Karibiku a </a:t>
            </a:r>
            <a:r>
              <a:rPr lang="cs-CZ" dirty="0" err="1" smtClean="0"/>
              <a:t>sev</a:t>
            </a:r>
            <a:r>
              <a:rPr lang="cs-CZ" dirty="0" smtClean="0"/>
              <a:t>. Americe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korzár</a:t>
            </a:r>
            <a:r>
              <a:rPr lang="cs-CZ" dirty="0" smtClean="0"/>
              <a:t> – nájemný pirát přepadající lodě konkurenčního státu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Francis</a:t>
            </a:r>
            <a:r>
              <a:rPr lang="cs-CZ" dirty="0" smtClean="0"/>
              <a:t> </a:t>
            </a:r>
            <a:r>
              <a:rPr lang="cs-CZ" dirty="0" err="1" smtClean="0"/>
              <a:t>Drake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anglický korzár</a:t>
            </a:r>
          </a:p>
          <a:p>
            <a:pPr>
              <a:buFontTx/>
              <a:buChar char="-"/>
            </a:pPr>
            <a:r>
              <a:rPr lang="cs-CZ" dirty="0" smtClean="0"/>
              <a:t>jako druhý obeplouvá svět</a:t>
            </a:r>
          </a:p>
          <a:p>
            <a:pPr>
              <a:buNone/>
            </a:pPr>
            <a:r>
              <a:rPr lang="cs-CZ" dirty="0" smtClean="0"/>
              <a:t>    </a:t>
            </a:r>
          </a:p>
        </p:txBody>
      </p:sp>
      <p:pic>
        <p:nvPicPr>
          <p:cNvPr id="30724" name="Picture 4" descr="File:BlankMap-World-noborder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3000372"/>
            <a:ext cx="8340815" cy="3857628"/>
          </a:xfrm>
          <a:prstGeom prst="rect">
            <a:avLst/>
          </a:prstGeom>
          <a:noFill/>
          <a:ln w="25400">
            <a:noFill/>
          </a:ln>
        </p:spPr>
      </p:pic>
      <p:sp>
        <p:nvSpPr>
          <p:cNvPr id="13" name="Volný tvar 12"/>
          <p:cNvSpPr/>
          <p:nvPr/>
        </p:nvSpPr>
        <p:spPr>
          <a:xfrm>
            <a:off x="13855" y="3782291"/>
            <a:ext cx="3810000" cy="3094182"/>
          </a:xfrm>
          <a:custGeom>
            <a:avLst/>
            <a:gdLst>
              <a:gd name="connsiteX0" fmla="*/ 3810000 w 3810000"/>
              <a:gd name="connsiteY0" fmla="*/ 0 h 3094182"/>
              <a:gd name="connsiteX1" fmla="*/ 3477490 w 3810000"/>
              <a:gd name="connsiteY1" fmla="*/ 138545 h 3094182"/>
              <a:gd name="connsiteX2" fmla="*/ 3352800 w 3810000"/>
              <a:gd name="connsiteY2" fmla="*/ 290945 h 3094182"/>
              <a:gd name="connsiteX3" fmla="*/ 3061854 w 3810000"/>
              <a:gd name="connsiteY3" fmla="*/ 568036 h 3094182"/>
              <a:gd name="connsiteX4" fmla="*/ 2881745 w 3810000"/>
              <a:gd name="connsiteY4" fmla="*/ 762000 h 3094182"/>
              <a:gd name="connsiteX5" fmla="*/ 2784763 w 3810000"/>
              <a:gd name="connsiteY5" fmla="*/ 914400 h 3094182"/>
              <a:gd name="connsiteX6" fmla="*/ 2757054 w 3810000"/>
              <a:gd name="connsiteY6" fmla="*/ 1122218 h 3094182"/>
              <a:gd name="connsiteX7" fmla="*/ 2812472 w 3810000"/>
              <a:gd name="connsiteY7" fmla="*/ 1246909 h 3094182"/>
              <a:gd name="connsiteX8" fmla="*/ 2951018 w 3810000"/>
              <a:gd name="connsiteY8" fmla="*/ 1385454 h 3094182"/>
              <a:gd name="connsiteX9" fmla="*/ 3048000 w 3810000"/>
              <a:gd name="connsiteY9" fmla="*/ 1510145 h 3094182"/>
              <a:gd name="connsiteX10" fmla="*/ 3048000 w 3810000"/>
              <a:gd name="connsiteY10" fmla="*/ 1648691 h 3094182"/>
              <a:gd name="connsiteX11" fmla="*/ 3048000 w 3810000"/>
              <a:gd name="connsiteY11" fmla="*/ 1814945 h 3094182"/>
              <a:gd name="connsiteX12" fmla="*/ 2964872 w 3810000"/>
              <a:gd name="connsiteY12" fmla="*/ 1939636 h 3094182"/>
              <a:gd name="connsiteX13" fmla="*/ 2840181 w 3810000"/>
              <a:gd name="connsiteY13" fmla="*/ 2133600 h 3094182"/>
              <a:gd name="connsiteX14" fmla="*/ 2701636 w 3810000"/>
              <a:gd name="connsiteY14" fmla="*/ 2272145 h 3094182"/>
              <a:gd name="connsiteX15" fmla="*/ 2604654 w 3810000"/>
              <a:gd name="connsiteY15" fmla="*/ 2452254 h 3094182"/>
              <a:gd name="connsiteX16" fmla="*/ 2507672 w 3810000"/>
              <a:gd name="connsiteY16" fmla="*/ 2701636 h 3094182"/>
              <a:gd name="connsiteX17" fmla="*/ 2438400 w 3810000"/>
              <a:gd name="connsiteY17" fmla="*/ 2812473 h 3094182"/>
              <a:gd name="connsiteX18" fmla="*/ 2479963 w 3810000"/>
              <a:gd name="connsiteY18" fmla="*/ 2937164 h 3094182"/>
              <a:gd name="connsiteX19" fmla="*/ 2493818 w 3810000"/>
              <a:gd name="connsiteY19" fmla="*/ 3006436 h 3094182"/>
              <a:gd name="connsiteX20" fmla="*/ 2369127 w 3810000"/>
              <a:gd name="connsiteY20" fmla="*/ 3089564 h 3094182"/>
              <a:gd name="connsiteX21" fmla="*/ 2202872 w 3810000"/>
              <a:gd name="connsiteY21" fmla="*/ 3034145 h 3094182"/>
              <a:gd name="connsiteX22" fmla="*/ 1995054 w 3810000"/>
              <a:gd name="connsiteY22" fmla="*/ 2881745 h 3094182"/>
              <a:gd name="connsiteX23" fmla="*/ 1842654 w 3810000"/>
              <a:gd name="connsiteY23" fmla="*/ 2632364 h 3094182"/>
              <a:gd name="connsiteX24" fmla="*/ 1773381 w 3810000"/>
              <a:gd name="connsiteY24" fmla="*/ 2216727 h 3094182"/>
              <a:gd name="connsiteX25" fmla="*/ 1717963 w 3810000"/>
              <a:gd name="connsiteY25" fmla="*/ 1967345 h 3094182"/>
              <a:gd name="connsiteX26" fmla="*/ 1620981 w 3810000"/>
              <a:gd name="connsiteY26" fmla="*/ 1704109 h 3094182"/>
              <a:gd name="connsiteX27" fmla="*/ 1510145 w 3810000"/>
              <a:gd name="connsiteY27" fmla="*/ 1399309 h 3094182"/>
              <a:gd name="connsiteX28" fmla="*/ 1399309 w 3810000"/>
              <a:gd name="connsiteY28" fmla="*/ 1177636 h 3094182"/>
              <a:gd name="connsiteX29" fmla="*/ 1343890 w 3810000"/>
              <a:gd name="connsiteY29" fmla="*/ 1122218 h 3094182"/>
              <a:gd name="connsiteX30" fmla="*/ 1260763 w 3810000"/>
              <a:gd name="connsiteY30" fmla="*/ 1066800 h 3094182"/>
              <a:gd name="connsiteX31" fmla="*/ 1052945 w 3810000"/>
              <a:gd name="connsiteY31" fmla="*/ 914400 h 3094182"/>
              <a:gd name="connsiteX32" fmla="*/ 983672 w 3810000"/>
              <a:gd name="connsiteY32" fmla="*/ 858982 h 3094182"/>
              <a:gd name="connsiteX33" fmla="*/ 900545 w 3810000"/>
              <a:gd name="connsiteY33" fmla="*/ 762000 h 3094182"/>
              <a:gd name="connsiteX34" fmla="*/ 872836 w 3810000"/>
              <a:gd name="connsiteY34" fmla="*/ 609600 h 3094182"/>
              <a:gd name="connsiteX35" fmla="*/ 872836 w 3810000"/>
              <a:gd name="connsiteY35" fmla="*/ 512618 h 3094182"/>
              <a:gd name="connsiteX36" fmla="*/ 872836 w 3810000"/>
              <a:gd name="connsiteY36" fmla="*/ 374073 h 3094182"/>
              <a:gd name="connsiteX37" fmla="*/ 872836 w 3810000"/>
              <a:gd name="connsiteY37" fmla="*/ 235527 h 3094182"/>
              <a:gd name="connsiteX38" fmla="*/ 692727 w 3810000"/>
              <a:gd name="connsiteY38" fmla="*/ 332509 h 3094182"/>
              <a:gd name="connsiteX39" fmla="*/ 623454 w 3810000"/>
              <a:gd name="connsiteY39" fmla="*/ 484909 h 3094182"/>
              <a:gd name="connsiteX40" fmla="*/ 581890 w 3810000"/>
              <a:gd name="connsiteY40" fmla="*/ 706582 h 3094182"/>
              <a:gd name="connsiteX41" fmla="*/ 554181 w 3810000"/>
              <a:gd name="connsiteY41" fmla="*/ 886691 h 3094182"/>
              <a:gd name="connsiteX42" fmla="*/ 401781 w 3810000"/>
              <a:gd name="connsiteY42" fmla="*/ 997527 h 3094182"/>
              <a:gd name="connsiteX43" fmla="*/ 277090 w 3810000"/>
              <a:gd name="connsiteY43" fmla="*/ 1025236 h 3094182"/>
              <a:gd name="connsiteX44" fmla="*/ 166254 w 3810000"/>
              <a:gd name="connsiteY44" fmla="*/ 1025236 h 3094182"/>
              <a:gd name="connsiteX45" fmla="*/ 69272 w 3810000"/>
              <a:gd name="connsiteY45" fmla="*/ 1025236 h 3094182"/>
              <a:gd name="connsiteX46" fmla="*/ 0 w 3810000"/>
              <a:gd name="connsiteY46" fmla="*/ 1025236 h 3094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3810000" h="3094182">
                <a:moveTo>
                  <a:pt x="3810000" y="0"/>
                </a:moveTo>
                <a:cubicBezTo>
                  <a:pt x="3681845" y="45027"/>
                  <a:pt x="3553690" y="90054"/>
                  <a:pt x="3477490" y="138545"/>
                </a:cubicBezTo>
                <a:cubicBezTo>
                  <a:pt x="3401290" y="187036"/>
                  <a:pt x="3422073" y="219363"/>
                  <a:pt x="3352800" y="290945"/>
                </a:cubicBezTo>
                <a:cubicBezTo>
                  <a:pt x="3283527" y="362527"/>
                  <a:pt x="3140363" y="489527"/>
                  <a:pt x="3061854" y="568036"/>
                </a:cubicBezTo>
                <a:cubicBezTo>
                  <a:pt x="2983345" y="646545"/>
                  <a:pt x="2927927" y="704273"/>
                  <a:pt x="2881745" y="762000"/>
                </a:cubicBezTo>
                <a:cubicBezTo>
                  <a:pt x="2835563" y="819727"/>
                  <a:pt x="2805545" y="854364"/>
                  <a:pt x="2784763" y="914400"/>
                </a:cubicBezTo>
                <a:cubicBezTo>
                  <a:pt x="2763981" y="974436"/>
                  <a:pt x="2752436" y="1066800"/>
                  <a:pt x="2757054" y="1122218"/>
                </a:cubicBezTo>
                <a:cubicBezTo>
                  <a:pt x="2761672" y="1177636"/>
                  <a:pt x="2780145" y="1203036"/>
                  <a:pt x="2812472" y="1246909"/>
                </a:cubicBezTo>
                <a:cubicBezTo>
                  <a:pt x="2844799" y="1290782"/>
                  <a:pt x="2911763" y="1341581"/>
                  <a:pt x="2951018" y="1385454"/>
                </a:cubicBezTo>
                <a:cubicBezTo>
                  <a:pt x="2990273" y="1429327"/>
                  <a:pt x="3031836" y="1466272"/>
                  <a:pt x="3048000" y="1510145"/>
                </a:cubicBezTo>
                <a:cubicBezTo>
                  <a:pt x="3064164" y="1554018"/>
                  <a:pt x="3048000" y="1648691"/>
                  <a:pt x="3048000" y="1648691"/>
                </a:cubicBezTo>
                <a:cubicBezTo>
                  <a:pt x="3048000" y="1699491"/>
                  <a:pt x="3061855" y="1766454"/>
                  <a:pt x="3048000" y="1814945"/>
                </a:cubicBezTo>
                <a:cubicBezTo>
                  <a:pt x="3034145" y="1863436"/>
                  <a:pt x="2999508" y="1886527"/>
                  <a:pt x="2964872" y="1939636"/>
                </a:cubicBezTo>
                <a:cubicBezTo>
                  <a:pt x="2930236" y="1992745"/>
                  <a:pt x="2884054" y="2078182"/>
                  <a:pt x="2840181" y="2133600"/>
                </a:cubicBezTo>
                <a:cubicBezTo>
                  <a:pt x="2796308" y="2189018"/>
                  <a:pt x="2740890" y="2219036"/>
                  <a:pt x="2701636" y="2272145"/>
                </a:cubicBezTo>
                <a:cubicBezTo>
                  <a:pt x="2662382" y="2325254"/>
                  <a:pt x="2636981" y="2380672"/>
                  <a:pt x="2604654" y="2452254"/>
                </a:cubicBezTo>
                <a:cubicBezTo>
                  <a:pt x="2572327" y="2523836"/>
                  <a:pt x="2535381" y="2641600"/>
                  <a:pt x="2507672" y="2701636"/>
                </a:cubicBezTo>
                <a:cubicBezTo>
                  <a:pt x="2479963" y="2761672"/>
                  <a:pt x="2443018" y="2773218"/>
                  <a:pt x="2438400" y="2812473"/>
                </a:cubicBezTo>
                <a:cubicBezTo>
                  <a:pt x="2433782" y="2851728"/>
                  <a:pt x="2470727" y="2904837"/>
                  <a:pt x="2479963" y="2937164"/>
                </a:cubicBezTo>
                <a:cubicBezTo>
                  <a:pt x="2489199" y="2969491"/>
                  <a:pt x="2512291" y="2981036"/>
                  <a:pt x="2493818" y="3006436"/>
                </a:cubicBezTo>
                <a:cubicBezTo>
                  <a:pt x="2475345" y="3031836"/>
                  <a:pt x="2417618" y="3084946"/>
                  <a:pt x="2369127" y="3089564"/>
                </a:cubicBezTo>
                <a:cubicBezTo>
                  <a:pt x="2320636" y="3094182"/>
                  <a:pt x="2265217" y="3068781"/>
                  <a:pt x="2202872" y="3034145"/>
                </a:cubicBezTo>
                <a:cubicBezTo>
                  <a:pt x="2140527" y="2999509"/>
                  <a:pt x="2055090" y="2948708"/>
                  <a:pt x="1995054" y="2881745"/>
                </a:cubicBezTo>
                <a:cubicBezTo>
                  <a:pt x="1935018" y="2814782"/>
                  <a:pt x="1879599" y="2743200"/>
                  <a:pt x="1842654" y="2632364"/>
                </a:cubicBezTo>
                <a:cubicBezTo>
                  <a:pt x="1805709" y="2521528"/>
                  <a:pt x="1794163" y="2327564"/>
                  <a:pt x="1773381" y="2216727"/>
                </a:cubicBezTo>
                <a:cubicBezTo>
                  <a:pt x="1752599" y="2105890"/>
                  <a:pt x="1743363" y="2052781"/>
                  <a:pt x="1717963" y="1967345"/>
                </a:cubicBezTo>
                <a:cubicBezTo>
                  <a:pt x="1692563" y="1881909"/>
                  <a:pt x="1655617" y="1798782"/>
                  <a:pt x="1620981" y="1704109"/>
                </a:cubicBezTo>
                <a:cubicBezTo>
                  <a:pt x="1586345" y="1609436"/>
                  <a:pt x="1547090" y="1487055"/>
                  <a:pt x="1510145" y="1399309"/>
                </a:cubicBezTo>
                <a:cubicBezTo>
                  <a:pt x="1473200" y="1311564"/>
                  <a:pt x="1427018" y="1223818"/>
                  <a:pt x="1399309" y="1177636"/>
                </a:cubicBezTo>
                <a:cubicBezTo>
                  <a:pt x="1371600" y="1131454"/>
                  <a:pt x="1366981" y="1140691"/>
                  <a:pt x="1343890" y="1122218"/>
                </a:cubicBezTo>
                <a:cubicBezTo>
                  <a:pt x="1320799" y="1103745"/>
                  <a:pt x="1309254" y="1101436"/>
                  <a:pt x="1260763" y="1066800"/>
                </a:cubicBezTo>
                <a:cubicBezTo>
                  <a:pt x="1212272" y="1032164"/>
                  <a:pt x="1099127" y="949036"/>
                  <a:pt x="1052945" y="914400"/>
                </a:cubicBezTo>
                <a:cubicBezTo>
                  <a:pt x="1006763" y="879764"/>
                  <a:pt x="1009072" y="884382"/>
                  <a:pt x="983672" y="858982"/>
                </a:cubicBezTo>
                <a:cubicBezTo>
                  <a:pt x="958272" y="833582"/>
                  <a:pt x="919018" y="803564"/>
                  <a:pt x="900545" y="762000"/>
                </a:cubicBezTo>
                <a:cubicBezTo>
                  <a:pt x="882072" y="720436"/>
                  <a:pt x="877454" y="651164"/>
                  <a:pt x="872836" y="609600"/>
                </a:cubicBezTo>
                <a:cubicBezTo>
                  <a:pt x="868218" y="568036"/>
                  <a:pt x="872836" y="512618"/>
                  <a:pt x="872836" y="512618"/>
                </a:cubicBezTo>
                <a:lnTo>
                  <a:pt x="872836" y="374073"/>
                </a:lnTo>
                <a:cubicBezTo>
                  <a:pt x="872836" y="327891"/>
                  <a:pt x="902854" y="242454"/>
                  <a:pt x="872836" y="235527"/>
                </a:cubicBezTo>
                <a:cubicBezTo>
                  <a:pt x="842818" y="228600"/>
                  <a:pt x="734291" y="290945"/>
                  <a:pt x="692727" y="332509"/>
                </a:cubicBezTo>
                <a:cubicBezTo>
                  <a:pt x="651163" y="374073"/>
                  <a:pt x="641927" y="422564"/>
                  <a:pt x="623454" y="484909"/>
                </a:cubicBezTo>
                <a:cubicBezTo>
                  <a:pt x="604981" y="547255"/>
                  <a:pt x="593435" y="639618"/>
                  <a:pt x="581890" y="706582"/>
                </a:cubicBezTo>
                <a:cubicBezTo>
                  <a:pt x="570345" y="773546"/>
                  <a:pt x="584199" y="838200"/>
                  <a:pt x="554181" y="886691"/>
                </a:cubicBezTo>
                <a:cubicBezTo>
                  <a:pt x="524163" y="935182"/>
                  <a:pt x="447963" y="974436"/>
                  <a:pt x="401781" y="997527"/>
                </a:cubicBezTo>
                <a:cubicBezTo>
                  <a:pt x="355599" y="1020618"/>
                  <a:pt x="316344" y="1020618"/>
                  <a:pt x="277090" y="1025236"/>
                </a:cubicBezTo>
                <a:cubicBezTo>
                  <a:pt x="237836" y="1029854"/>
                  <a:pt x="166254" y="1025236"/>
                  <a:pt x="166254" y="1025236"/>
                </a:cubicBezTo>
                <a:lnTo>
                  <a:pt x="69272" y="1025236"/>
                </a:lnTo>
                <a:lnTo>
                  <a:pt x="0" y="1025236"/>
                </a:lnTo>
              </a:path>
            </a:pathLst>
          </a:cu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172691" y="3796145"/>
            <a:ext cx="5569527" cy="2521528"/>
          </a:xfrm>
          <a:custGeom>
            <a:avLst/>
            <a:gdLst>
              <a:gd name="connsiteX0" fmla="*/ 5569527 w 5569527"/>
              <a:gd name="connsiteY0" fmla="*/ 845128 h 2521528"/>
              <a:gd name="connsiteX1" fmla="*/ 5347854 w 5569527"/>
              <a:gd name="connsiteY1" fmla="*/ 845128 h 2521528"/>
              <a:gd name="connsiteX2" fmla="*/ 4904509 w 5569527"/>
              <a:gd name="connsiteY2" fmla="*/ 872837 h 2521528"/>
              <a:gd name="connsiteX3" fmla="*/ 4655127 w 5569527"/>
              <a:gd name="connsiteY3" fmla="*/ 955964 h 2521528"/>
              <a:gd name="connsiteX4" fmla="*/ 4516582 w 5569527"/>
              <a:gd name="connsiteY4" fmla="*/ 1052946 h 2521528"/>
              <a:gd name="connsiteX5" fmla="*/ 4391891 w 5569527"/>
              <a:gd name="connsiteY5" fmla="*/ 1122219 h 2521528"/>
              <a:gd name="connsiteX6" fmla="*/ 4184073 w 5569527"/>
              <a:gd name="connsiteY6" fmla="*/ 1233055 h 2521528"/>
              <a:gd name="connsiteX7" fmla="*/ 4031673 w 5569527"/>
              <a:gd name="connsiteY7" fmla="*/ 1385455 h 2521528"/>
              <a:gd name="connsiteX8" fmla="*/ 4003964 w 5569527"/>
              <a:gd name="connsiteY8" fmla="*/ 1537855 h 2521528"/>
              <a:gd name="connsiteX9" fmla="*/ 3962400 w 5569527"/>
              <a:gd name="connsiteY9" fmla="*/ 1648691 h 2521528"/>
              <a:gd name="connsiteX10" fmla="*/ 3823854 w 5569527"/>
              <a:gd name="connsiteY10" fmla="*/ 1745673 h 2521528"/>
              <a:gd name="connsiteX11" fmla="*/ 3713018 w 5569527"/>
              <a:gd name="connsiteY11" fmla="*/ 1787237 h 2521528"/>
              <a:gd name="connsiteX12" fmla="*/ 3491345 w 5569527"/>
              <a:gd name="connsiteY12" fmla="*/ 1787237 h 2521528"/>
              <a:gd name="connsiteX13" fmla="*/ 3144982 w 5569527"/>
              <a:gd name="connsiteY13" fmla="*/ 1814946 h 2521528"/>
              <a:gd name="connsiteX14" fmla="*/ 2909454 w 5569527"/>
              <a:gd name="connsiteY14" fmla="*/ 1870364 h 2521528"/>
              <a:gd name="connsiteX15" fmla="*/ 2590800 w 5569527"/>
              <a:gd name="connsiteY15" fmla="*/ 1981200 h 2521528"/>
              <a:gd name="connsiteX16" fmla="*/ 2258291 w 5569527"/>
              <a:gd name="connsiteY16" fmla="*/ 2119746 h 2521528"/>
              <a:gd name="connsiteX17" fmla="*/ 1801091 w 5569527"/>
              <a:gd name="connsiteY17" fmla="*/ 2341419 h 2521528"/>
              <a:gd name="connsiteX18" fmla="*/ 1454727 w 5569527"/>
              <a:gd name="connsiteY18" fmla="*/ 2424546 h 2521528"/>
              <a:gd name="connsiteX19" fmla="*/ 1149927 w 5569527"/>
              <a:gd name="connsiteY19" fmla="*/ 2466110 h 2521528"/>
              <a:gd name="connsiteX20" fmla="*/ 762000 w 5569527"/>
              <a:gd name="connsiteY20" fmla="*/ 2424546 h 2521528"/>
              <a:gd name="connsiteX21" fmla="*/ 775854 w 5569527"/>
              <a:gd name="connsiteY21" fmla="*/ 1884219 h 2521528"/>
              <a:gd name="connsiteX22" fmla="*/ 581891 w 5569527"/>
              <a:gd name="connsiteY22" fmla="*/ 1593273 h 2521528"/>
              <a:gd name="connsiteX23" fmla="*/ 415636 w 5569527"/>
              <a:gd name="connsiteY23" fmla="*/ 1385455 h 2521528"/>
              <a:gd name="connsiteX24" fmla="*/ 263236 w 5569527"/>
              <a:gd name="connsiteY24" fmla="*/ 1260764 h 2521528"/>
              <a:gd name="connsiteX25" fmla="*/ 41564 w 5569527"/>
              <a:gd name="connsiteY25" fmla="*/ 1039091 h 2521528"/>
              <a:gd name="connsiteX26" fmla="*/ 13854 w 5569527"/>
              <a:gd name="connsiteY26" fmla="*/ 900546 h 2521528"/>
              <a:gd name="connsiteX27" fmla="*/ 27709 w 5569527"/>
              <a:gd name="connsiteY27" fmla="*/ 762000 h 2521528"/>
              <a:gd name="connsiteX28" fmla="*/ 166254 w 5569527"/>
              <a:gd name="connsiteY28" fmla="*/ 526473 h 2521528"/>
              <a:gd name="connsiteX29" fmla="*/ 193964 w 5569527"/>
              <a:gd name="connsiteY29" fmla="*/ 374073 h 2521528"/>
              <a:gd name="connsiteX30" fmla="*/ 346364 w 5569527"/>
              <a:gd name="connsiteY30" fmla="*/ 193964 h 2521528"/>
              <a:gd name="connsiteX31" fmla="*/ 484909 w 5569527"/>
              <a:gd name="connsiteY31" fmla="*/ 69273 h 2521528"/>
              <a:gd name="connsiteX32" fmla="*/ 623454 w 5569527"/>
              <a:gd name="connsiteY32" fmla="*/ 0 h 2521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569527" h="2521528">
                <a:moveTo>
                  <a:pt x="5569527" y="845128"/>
                </a:moveTo>
                <a:cubicBezTo>
                  <a:pt x="5514108" y="842819"/>
                  <a:pt x="5458690" y="840510"/>
                  <a:pt x="5347854" y="845128"/>
                </a:cubicBezTo>
                <a:cubicBezTo>
                  <a:pt x="5237018" y="849746"/>
                  <a:pt x="5019964" y="854364"/>
                  <a:pt x="4904509" y="872837"/>
                </a:cubicBezTo>
                <a:cubicBezTo>
                  <a:pt x="4789055" y="891310"/>
                  <a:pt x="4719781" y="925946"/>
                  <a:pt x="4655127" y="955964"/>
                </a:cubicBezTo>
                <a:cubicBezTo>
                  <a:pt x="4590473" y="985982"/>
                  <a:pt x="4560455" y="1025237"/>
                  <a:pt x="4516582" y="1052946"/>
                </a:cubicBezTo>
                <a:cubicBezTo>
                  <a:pt x="4472709" y="1080655"/>
                  <a:pt x="4391891" y="1122219"/>
                  <a:pt x="4391891" y="1122219"/>
                </a:cubicBezTo>
                <a:cubicBezTo>
                  <a:pt x="4336473" y="1152237"/>
                  <a:pt x="4244109" y="1189182"/>
                  <a:pt x="4184073" y="1233055"/>
                </a:cubicBezTo>
                <a:cubicBezTo>
                  <a:pt x="4124037" y="1276928"/>
                  <a:pt x="4061691" y="1334655"/>
                  <a:pt x="4031673" y="1385455"/>
                </a:cubicBezTo>
                <a:cubicBezTo>
                  <a:pt x="4001655" y="1436255"/>
                  <a:pt x="4015510" y="1493982"/>
                  <a:pt x="4003964" y="1537855"/>
                </a:cubicBezTo>
                <a:cubicBezTo>
                  <a:pt x="3992419" y="1581728"/>
                  <a:pt x="3992418" y="1614055"/>
                  <a:pt x="3962400" y="1648691"/>
                </a:cubicBezTo>
                <a:cubicBezTo>
                  <a:pt x="3932382" y="1683327"/>
                  <a:pt x="3865418" y="1722582"/>
                  <a:pt x="3823854" y="1745673"/>
                </a:cubicBezTo>
                <a:cubicBezTo>
                  <a:pt x="3782290" y="1768764"/>
                  <a:pt x="3768436" y="1780310"/>
                  <a:pt x="3713018" y="1787237"/>
                </a:cubicBezTo>
                <a:cubicBezTo>
                  <a:pt x="3657600" y="1794164"/>
                  <a:pt x="3586018" y="1782619"/>
                  <a:pt x="3491345" y="1787237"/>
                </a:cubicBezTo>
                <a:cubicBezTo>
                  <a:pt x="3396672" y="1791855"/>
                  <a:pt x="3241964" y="1801092"/>
                  <a:pt x="3144982" y="1814946"/>
                </a:cubicBezTo>
                <a:cubicBezTo>
                  <a:pt x="3048000" y="1828800"/>
                  <a:pt x="3001818" y="1842655"/>
                  <a:pt x="2909454" y="1870364"/>
                </a:cubicBezTo>
                <a:cubicBezTo>
                  <a:pt x="2817090" y="1898073"/>
                  <a:pt x="2699327" y="1939636"/>
                  <a:pt x="2590800" y="1981200"/>
                </a:cubicBezTo>
                <a:cubicBezTo>
                  <a:pt x="2482273" y="2022764"/>
                  <a:pt x="2389909" y="2059710"/>
                  <a:pt x="2258291" y="2119746"/>
                </a:cubicBezTo>
                <a:cubicBezTo>
                  <a:pt x="2126673" y="2179782"/>
                  <a:pt x="1935018" y="2290619"/>
                  <a:pt x="1801091" y="2341419"/>
                </a:cubicBezTo>
                <a:cubicBezTo>
                  <a:pt x="1667164" y="2392219"/>
                  <a:pt x="1563254" y="2403764"/>
                  <a:pt x="1454727" y="2424546"/>
                </a:cubicBezTo>
                <a:cubicBezTo>
                  <a:pt x="1346200" y="2445328"/>
                  <a:pt x="1265381" y="2466110"/>
                  <a:pt x="1149927" y="2466110"/>
                </a:cubicBezTo>
                <a:cubicBezTo>
                  <a:pt x="1034473" y="2466110"/>
                  <a:pt x="824345" y="2521528"/>
                  <a:pt x="762000" y="2424546"/>
                </a:cubicBezTo>
                <a:cubicBezTo>
                  <a:pt x="699655" y="2327564"/>
                  <a:pt x="805872" y="2022764"/>
                  <a:pt x="775854" y="1884219"/>
                </a:cubicBezTo>
                <a:cubicBezTo>
                  <a:pt x="745836" y="1745674"/>
                  <a:pt x="641927" y="1676400"/>
                  <a:pt x="581891" y="1593273"/>
                </a:cubicBezTo>
                <a:cubicBezTo>
                  <a:pt x="521855" y="1510146"/>
                  <a:pt x="468745" y="1440873"/>
                  <a:pt x="415636" y="1385455"/>
                </a:cubicBezTo>
                <a:cubicBezTo>
                  <a:pt x="362527" y="1330037"/>
                  <a:pt x="325581" y="1318491"/>
                  <a:pt x="263236" y="1260764"/>
                </a:cubicBezTo>
                <a:cubicBezTo>
                  <a:pt x="200891" y="1203037"/>
                  <a:pt x="83128" y="1099127"/>
                  <a:pt x="41564" y="1039091"/>
                </a:cubicBezTo>
                <a:cubicBezTo>
                  <a:pt x="0" y="979055"/>
                  <a:pt x="16163" y="946728"/>
                  <a:pt x="13854" y="900546"/>
                </a:cubicBezTo>
                <a:cubicBezTo>
                  <a:pt x="11545" y="854364"/>
                  <a:pt x="2309" y="824345"/>
                  <a:pt x="27709" y="762000"/>
                </a:cubicBezTo>
                <a:cubicBezTo>
                  <a:pt x="53109" y="699655"/>
                  <a:pt x="138545" y="591127"/>
                  <a:pt x="166254" y="526473"/>
                </a:cubicBezTo>
                <a:cubicBezTo>
                  <a:pt x="193963" y="461819"/>
                  <a:pt x="163946" y="429491"/>
                  <a:pt x="193964" y="374073"/>
                </a:cubicBezTo>
                <a:cubicBezTo>
                  <a:pt x="223982" y="318655"/>
                  <a:pt x="297873" y="244764"/>
                  <a:pt x="346364" y="193964"/>
                </a:cubicBezTo>
                <a:cubicBezTo>
                  <a:pt x="394855" y="143164"/>
                  <a:pt x="438727" y="101600"/>
                  <a:pt x="484909" y="69273"/>
                </a:cubicBezTo>
                <a:cubicBezTo>
                  <a:pt x="531091" y="36946"/>
                  <a:pt x="577272" y="18473"/>
                  <a:pt x="623454" y="0"/>
                </a:cubicBezTo>
              </a:path>
            </a:pathLst>
          </a:cu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746" name="Picture 2" descr="File:1590 or later Marcus Gheeraerts, Sir Francis Drake Buckland Abbey, Devo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09123" y="0"/>
            <a:ext cx="2034877" cy="27765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963831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dirty="0" smtClean="0"/>
              <a:t>Kol. autorů. </a:t>
            </a:r>
            <a:r>
              <a:rPr lang="cs-CZ" sz="1500" i="1" dirty="0" smtClean="0"/>
              <a:t>Dějiny zemí koruny české I.</a:t>
            </a:r>
            <a:r>
              <a:rPr lang="cs-CZ" sz="1500" dirty="0" smtClean="0"/>
              <a:t> Praha : Paseka, 1992. ISBN  80-85192-29-2.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2011-05-20</a:t>
            </a:r>
            <a:r>
              <a:rPr lang="en-US" sz="1400" dirty="0" smtClean="0"/>
              <a:t>]</a:t>
            </a:r>
            <a:r>
              <a:rPr lang="cs-CZ" sz="1400" dirty="0" smtClean="0"/>
              <a:t>. Dostupné pod licencí </a:t>
            </a:r>
            <a:r>
              <a:rPr lang="cs-CZ" sz="1400" i="1" dirty="0" err="1" smtClean="0"/>
              <a:t>Creative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i="1" dirty="0" smtClean="0"/>
              <a:t> </a:t>
            </a:r>
            <a:r>
              <a:rPr lang="cs-CZ" sz="1400" dirty="0" smtClean="0"/>
              <a:t>na WWW adrese: viz. tabulka</a:t>
            </a:r>
          </a:p>
          <a:p>
            <a:pPr algn="just">
              <a:buNone/>
            </a:pP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4187"/>
          <a:ext cx="9144000" cy="72195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5077"/>
                <a:gridCol w="1055077"/>
                <a:gridCol w="7033846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&lt;http://commons.wikimedia.org/wiki/File:Marco-polo-hanbury.JPG&gt;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http://commons.wikimedia.org/wiki/File:%D0%9F%D1%83%D1%82%D0%B5%D1%88%D0%B5%D1%81%D1%82%D0%B2%D0%B8%D1%8F_%D0%9C%D0%B0%D1%80%D0%BA%D0%BE_%D0%9F%D0%BE%D0%BB%D0%BE_%281271-1295%29.jpg&gt;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&lt;http://commons.wikimedia.org/wiki/File:Br%C3%BAjula_de_agrimensor_s.XVIII_%28M.A.N._Madrid%29_01.jpg&gt;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&lt;http://commons.wikimedia.org/wiki/File:1893_Nina_Pinta_Santa_Maria_replicas.jpg?uselang=cs&gt;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&lt;http://commons.wikimedia.org/wiki/File:Festival_m%C3%A9di%C3%A9val_Montlu%C3%A7on_076.JPG?uselang=cs&gt;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http://cs.wikipedia.org/wiki/Soubor:Henry_the_Navigator1.jpg&gt;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&lt;http://commons.wikimedia.org/wiki/File:Africa_topography_map.png&gt;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&lt;http://commons.wikimedia.org/wiki/File:Dias_statue_%28cropped%29,_Cape_Town.jpg?uselang=cs&gt;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&lt;http://commons.wikimedia.org/wiki/File:East-Hem_100ad.jpg?uselang=cs&gt;</a:t>
                      </a:r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&lt;http://commons.wikimedia.org/wiki/File:Vasco_da_Gama_por_Charles_Legrand.jpg&gt;</a:t>
                      </a:r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&lt;http://commons.wikimedia.org/wiki/File:Christopher_Columbus.jpg&gt;</a:t>
                      </a:r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&lt;http://commons.wikimedia.org/wiki/File:Atlantic_Ocean_location_map.svg &gt;</a:t>
                      </a:r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&lt;http://commons.wikimedia.org/wiki/File:Fern%C3%A3o_de_Magalh%C3%A3es_por_Charles_Legrand.jpg?uselang=cs&gt;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90"/>
          <a:ext cx="8786874" cy="1464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870"/>
                <a:gridCol w="1013870"/>
                <a:gridCol w="6759134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14,16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&lt;http://commons.wikimedia.org/wiki/File:BlankMap-World-noborders.png?uselang=cs&gt;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http://commons.wikimedia.org/wiki/File:1590_or_later_Marcus_Gheeraerts,_Sir_Francis_Drake_Buckland_Abbey,_Devon.jpg&gt;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305</TotalTime>
  <Words>451</Words>
  <Application>Microsoft Office PowerPoint</Application>
  <PresentationFormat>Předvádění na obrazovce (4:3)</PresentationFormat>
  <Paragraphs>148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Zámořské objevy</vt:lpstr>
      <vt:lpstr>Marco Polo</vt:lpstr>
      <vt:lpstr>důvody cest</vt:lpstr>
      <vt:lpstr>podmínky cest</vt:lpstr>
      <vt:lpstr>podmínky cest</vt:lpstr>
      <vt:lpstr>podmínky cest</vt:lpstr>
      <vt:lpstr>Portugalsko</vt:lpstr>
      <vt:lpstr>Bartolomeo Díaz</vt:lpstr>
      <vt:lpstr>Vasco da Gama</vt:lpstr>
      <vt:lpstr>Španělsko</vt:lpstr>
      <vt:lpstr>Kryštof Kolumbus</vt:lpstr>
      <vt:lpstr>Fernão Magalhães</vt:lpstr>
      <vt:lpstr>Anglie, Nizozemí a Francie</vt:lpstr>
      <vt:lpstr>Francis Drake</vt:lpstr>
      <vt:lpstr>Zdroje a obrázky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31</cp:revision>
  <dcterms:created xsi:type="dcterms:W3CDTF">2012-02-01T08:51:03Z</dcterms:created>
  <dcterms:modified xsi:type="dcterms:W3CDTF">2012-06-12T15:32:04Z</dcterms:modified>
</cp:coreProperties>
</file>