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FA01-22FD-4DEE-8E1A-2BA4D952B848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A7F00-15CC-4EF6-B9C7-BED57CF9C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FA01-22FD-4DEE-8E1A-2BA4D952B848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A7F00-15CC-4EF6-B9C7-BED57CF9C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FA01-22FD-4DEE-8E1A-2BA4D952B848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A7F00-15CC-4EF6-B9C7-BED57CF9C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FA01-22FD-4DEE-8E1A-2BA4D952B848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A7F00-15CC-4EF6-B9C7-BED57CF9C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FA01-22FD-4DEE-8E1A-2BA4D952B848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A7F00-15CC-4EF6-B9C7-BED57CF9C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FA01-22FD-4DEE-8E1A-2BA4D952B848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A7F00-15CC-4EF6-B9C7-BED57CF9C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FA01-22FD-4DEE-8E1A-2BA4D952B848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A7F00-15CC-4EF6-B9C7-BED57CF9C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FA01-22FD-4DEE-8E1A-2BA4D952B848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A7F00-15CC-4EF6-B9C7-BED57CF9C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FA01-22FD-4DEE-8E1A-2BA4D952B848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A7F00-15CC-4EF6-B9C7-BED57CF9C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FA01-22FD-4DEE-8E1A-2BA4D952B848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A7F00-15CC-4EF6-B9C7-BED57CF9C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FA01-22FD-4DEE-8E1A-2BA4D952B848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A7F00-15CC-4EF6-B9C7-BED57CF9C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99FA01-22FD-4DEE-8E1A-2BA4D952B848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FA7F00-15CC-4EF6-B9C7-BED57CF9C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2071678"/>
            <a:ext cx="9144000" cy="4786322"/>
          </a:xfrm>
        </p:spPr>
        <p:txBody>
          <a:bodyPr rtlCol="0">
            <a:normAutofit fontScale="47500" lnSpcReduction="20000"/>
          </a:bodyPr>
          <a:lstStyle/>
          <a:p>
            <a:pPr>
              <a:buNone/>
              <a:defRPr/>
            </a:pPr>
            <a:r>
              <a:rPr lang="cs-CZ" sz="1900" dirty="0" smtClean="0"/>
              <a:t>Název DUM: </a:t>
            </a:r>
            <a:r>
              <a:rPr lang="cs-CZ" sz="1900" b="1" dirty="0" smtClean="0"/>
              <a:t> </a:t>
            </a:r>
            <a:r>
              <a:rPr lang="cs-CZ" sz="1900" b="1" dirty="0" smtClean="0"/>
              <a:t>VY_32_INOVACE_15_16_Důsledky_zámořských_objevů</a:t>
            </a:r>
            <a:endParaRPr lang="cs-CZ" sz="1900" b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/>
              <a:t>Číslo skupiny:</a:t>
            </a:r>
            <a:r>
              <a:rPr lang="cs-CZ" sz="1900" b="1" dirty="0" smtClean="0"/>
              <a:t>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/>
              <a:t>Autor:  </a:t>
            </a:r>
            <a:r>
              <a:rPr lang="cs-CZ" sz="1900" b="1" dirty="0" smtClean="0"/>
              <a:t>Radomír Krejčí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/>
              <a:t>Vzdělávací obor/Předmět/Téma: </a:t>
            </a:r>
            <a:r>
              <a:rPr lang="cs-CZ" sz="1900" b="1" dirty="0" smtClean="0"/>
              <a:t>Dějepis/Dějepis/Zámořské objevy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/>
              <a:t>Druh </a:t>
            </a:r>
            <a:r>
              <a:rPr lang="cs-CZ" sz="1900" dirty="0"/>
              <a:t>učebního materiálu</a:t>
            </a:r>
            <a:r>
              <a:rPr lang="cs-CZ" sz="1900" dirty="0" smtClean="0"/>
              <a:t>:  </a:t>
            </a:r>
            <a:r>
              <a:rPr lang="cs-CZ" sz="1900" b="1" dirty="0" smtClean="0"/>
              <a:t>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/>
              <a:t>Metodický list:			</a:t>
            </a:r>
            <a:r>
              <a:rPr lang="cs-CZ" sz="1900" b="1" dirty="0" smtClean="0"/>
              <a:t>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 smtClean="0"/>
          </a:p>
          <a:p>
            <a:pPr>
              <a:buNone/>
              <a:defRPr/>
            </a:pPr>
            <a:r>
              <a:rPr lang="cs-CZ" sz="1900" dirty="0" smtClean="0"/>
              <a:t>Anotace:  Seznámení se s důsledky objevných výprav raného novověku pro Evropu i svět. Žák bude znát novinky objevující se v Evropě díky plavbám i charakteristiky vyvrácených říší Nového světa. Inovace spočívá </a:t>
            </a:r>
            <a:r>
              <a:rPr lang="cs-CZ" sz="2000" dirty="0"/>
              <a:t>v nahrazení klasického výkladu se zápisem ilustrativnějším zobrazením pomocí </a:t>
            </a:r>
            <a:r>
              <a:rPr lang="cs-CZ" sz="2000" dirty="0" err="1"/>
              <a:t>dataprojektoru</a:t>
            </a:r>
            <a:r>
              <a:rPr lang="cs-CZ" sz="2000" dirty="0"/>
              <a:t>.</a:t>
            </a:r>
            <a:r>
              <a:rPr lang="cs-CZ" sz="1800" dirty="0"/>
              <a:t>	</a:t>
            </a:r>
            <a:r>
              <a:rPr lang="cs-CZ" sz="1800" dirty="0" smtClean="0"/>
              <a:t>Prezentace je pouze zápisem do sešitu a souhrnem ilustrativních materiálů, předpokládá se aktivní práce učitele.</a:t>
            </a:r>
            <a:r>
              <a:rPr lang="cs-CZ" sz="1900" dirty="0" smtClean="0"/>
              <a:t>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/>
              <a:t>Ověřeno </a:t>
            </a:r>
            <a:r>
              <a:rPr lang="cs-CZ" sz="1900" dirty="0"/>
              <a:t>ve třídě</a:t>
            </a:r>
            <a:r>
              <a:rPr lang="cs-CZ" sz="1900" dirty="0" smtClean="0"/>
              <a:t>: </a:t>
            </a:r>
            <a:r>
              <a:rPr lang="cs-CZ" sz="1900" b="1" dirty="0" smtClean="0"/>
              <a:t> 7.B</a:t>
            </a:r>
            <a:endParaRPr lang="cs-CZ" sz="1900" b="1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/>
              <a:t>Datum </a:t>
            </a:r>
            <a:r>
              <a:rPr lang="cs-CZ" sz="1900" dirty="0"/>
              <a:t>ověření</a:t>
            </a:r>
            <a:r>
              <a:rPr lang="cs-CZ" sz="1900" dirty="0" smtClean="0"/>
              <a:t>: </a:t>
            </a:r>
            <a:r>
              <a:rPr lang="cs-CZ" sz="1900" b="1" dirty="0" smtClean="0"/>
              <a:t>2.5.2012</a:t>
            </a:r>
            <a:endParaRPr lang="cs-CZ" sz="1900" b="1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/>
              <a:t>dle zákona 121/2000 Sb. (autorský zákon). Nesu veškerou právní odpovědnost za obsah a původ svého díla. Prohlašuji dále, že </a:t>
            </a:r>
            <a:r>
              <a:rPr lang="cs-CZ" sz="1900" dirty="0"/>
              <a:t>výše uvedený materiál jsem ověřil(a) </a:t>
            </a:r>
            <a:endParaRPr lang="cs-CZ" sz="1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/>
              <a:t>ve </a:t>
            </a:r>
            <a:r>
              <a:rPr lang="cs-CZ" sz="1900" dirty="0"/>
              <a:t>výuce a provedl(a) o tom zápis do </a:t>
            </a:r>
            <a:r>
              <a:rPr lang="cs-CZ" sz="19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/>
              <a:t>Datum: 2.5.2012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2130425"/>
            <a:ext cx="8215370" cy="1870079"/>
          </a:xfrm>
        </p:spPr>
        <p:txBody>
          <a:bodyPr/>
          <a:lstStyle/>
          <a:p>
            <a:r>
              <a:rPr lang="cs-CZ" b="1" cap="small" dirty="0" smtClean="0">
                <a:latin typeface="Georgia" pitchFamily="18" charset="0"/>
              </a:rPr>
              <a:t>Důsledky zámořských objevů</a:t>
            </a:r>
            <a:endParaRPr lang="cs-CZ" b="1" cap="small" dirty="0">
              <a:latin typeface="Georgia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potvrzení kulatosti 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r>
              <a:rPr lang="cs-CZ" dirty="0" smtClean="0"/>
              <a:t>hlavně díky výpravám </a:t>
            </a:r>
            <a:r>
              <a:rPr lang="cs-CZ" i="1" dirty="0" err="1" smtClean="0">
                <a:solidFill>
                  <a:srgbClr val="002060"/>
                </a:solidFill>
              </a:rPr>
              <a:t>Magalhãese</a:t>
            </a:r>
            <a:r>
              <a:rPr lang="cs-CZ" dirty="0" smtClean="0"/>
              <a:t> a </a:t>
            </a:r>
            <a:r>
              <a:rPr lang="cs-CZ" i="1" dirty="0" err="1" smtClean="0">
                <a:solidFill>
                  <a:srgbClr val="002060"/>
                </a:solidFill>
              </a:rPr>
              <a:t>Drakea</a:t>
            </a:r>
            <a:endParaRPr lang="cs-CZ" i="1" dirty="0">
              <a:solidFill>
                <a:srgbClr val="002060"/>
              </a:solidFill>
            </a:endParaRPr>
          </a:p>
        </p:txBody>
      </p:sp>
      <p:pic>
        <p:nvPicPr>
          <p:cNvPr id="17410" name="Picture 2" descr="File:Weltkarte-ptolemaeus-ausgabe-1548 1-1200x89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2500306"/>
            <a:ext cx="5878845" cy="43576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2</a:t>
            </a:r>
            <a:r>
              <a:rPr lang="cs-CZ" dirty="0" smtClean="0"/>
              <a:t>) vyvrácení domorodých civilizací v Americe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1600200"/>
            <a:ext cx="4352956" cy="50435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u="sng" dirty="0" smtClean="0"/>
              <a:t>Aztécká říše</a:t>
            </a:r>
          </a:p>
          <a:p>
            <a:pPr>
              <a:buFontTx/>
              <a:buChar char="-"/>
            </a:pPr>
            <a:r>
              <a:rPr lang="cs-CZ" b="1" dirty="0" smtClean="0"/>
              <a:t>rozkládala se na území Mexika</a:t>
            </a:r>
          </a:p>
          <a:p>
            <a:pPr>
              <a:buFontTx/>
              <a:buChar char="-"/>
            </a:pPr>
            <a:r>
              <a:rPr lang="cs-CZ" dirty="0" smtClean="0"/>
              <a:t>hl. město </a:t>
            </a:r>
            <a:r>
              <a:rPr lang="cs-CZ" i="1" dirty="0" err="1" smtClean="0">
                <a:solidFill>
                  <a:schemeClr val="accent6">
                    <a:lumMod val="50000"/>
                  </a:schemeClr>
                </a:solidFill>
              </a:rPr>
              <a:t>Tenochtitlan</a:t>
            </a:r>
            <a:r>
              <a:rPr lang="cs-CZ" dirty="0" smtClean="0"/>
              <a:t> (nyní </a:t>
            </a:r>
            <a:r>
              <a:rPr lang="cs-CZ" dirty="0" err="1" smtClean="0"/>
              <a:t>Ciduad</a:t>
            </a:r>
            <a:r>
              <a:rPr lang="cs-CZ" dirty="0" smtClean="0"/>
              <a:t> de </a:t>
            </a:r>
            <a:r>
              <a:rPr lang="cs-CZ" dirty="0" err="1" smtClean="0"/>
              <a:t>Mexico</a:t>
            </a:r>
            <a:r>
              <a:rPr lang="cs-CZ" dirty="0" smtClean="0"/>
              <a:t>)</a:t>
            </a:r>
          </a:p>
          <a:p>
            <a:pPr>
              <a:buFontTx/>
              <a:buChar char="-"/>
            </a:pPr>
            <a:r>
              <a:rPr lang="cs-CZ" dirty="0" smtClean="0"/>
              <a:t>poslední císař </a:t>
            </a:r>
            <a:r>
              <a:rPr lang="cs-CZ" i="1" dirty="0" err="1" smtClean="0">
                <a:solidFill>
                  <a:srgbClr val="002060"/>
                </a:solidFill>
              </a:rPr>
              <a:t>Montezuma</a:t>
            </a:r>
            <a:r>
              <a:rPr lang="cs-CZ" i="1" dirty="0" smtClean="0">
                <a:solidFill>
                  <a:srgbClr val="002060"/>
                </a:solidFill>
              </a:rPr>
              <a:t> II.</a:t>
            </a:r>
          </a:p>
          <a:p>
            <a:pPr>
              <a:buFontTx/>
              <a:buChar char="-"/>
            </a:pPr>
            <a:r>
              <a:rPr lang="cs-CZ" dirty="0" smtClean="0"/>
              <a:t>dobyta </a:t>
            </a:r>
            <a:r>
              <a:rPr lang="cs-CZ" i="1" dirty="0" err="1" smtClean="0">
                <a:solidFill>
                  <a:srgbClr val="002060"/>
                </a:solidFill>
              </a:rPr>
              <a:t>Hernandem</a:t>
            </a:r>
            <a:r>
              <a:rPr lang="cs-CZ" i="1" dirty="0" smtClean="0">
                <a:solidFill>
                  <a:srgbClr val="002060"/>
                </a:solidFill>
              </a:rPr>
              <a:t> </a:t>
            </a:r>
            <a:r>
              <a:rPr lang="cs-CZ" i="1" dirty="0" err="1" smtClean="0">
                <a:solidFill>
                  <a:srgbClr val="002060"/>
                </a:solidFill>
              </a:rPr>
              <a:t>Cortézem</a:t>
            </a:r>
            <a:endParaRPr lang="cs-CZ" i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31746" name="Picture 2" descr="File:Aztec Empire (orthographic projection)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1643050"/>
            <a:ext cx="4310056" cy="43100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2</a:t>
            </a:r>
            <a:r>
              <a:rPr lang="cs-CZ" dirty="0" smtClean="0"/>
              <a:t>) vyvrácení domorodých civilizací v Americe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1600200"/>
            <a:ext cx="4352956" cy="50435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u="sng" dirty="0" smtClean="0"/>
              <a:t>Aztécká říše</a:t>
            </a:r>
          </a:p>
          <a:p>
            <a:pPr>
              <a:buFontTx/>
              <a:buChar char="-"/>
            </a:pPr>
            <a:r>
              <a:rPr lang="cs-CZ" dirty="0" smtClean="0"/>
              <a:t>rozkládala se na území Mexika</a:t>
            </a:r>
          </a:p>
          <a:p>
            <a:pPr>
              <a:buFontTx/>
              <a:buChar char="-"/>
            </a:pPr>
            <a:r>
              <a:rPr lang="cs-CZ" b="1" dirty="0" smtClean="0"/>
              <a:t>hl. město </a:t>
            </a:r>
            <a:r>
              <a:rPr lang="cs-CZ" b="1" i="1" dirty="0" err="1" smtClean="0">
                <a:solidFill>
                  <a:schemeClr val="accent6">
                    <a:lumMod val="50000"/>
                  </a:schemeClr>
                </a:solidFill>
              </a:rPr>
              <a:t>Tenochtitlan</a:t>
            </a:r>
            <a:r>
              <a:rPr lang="cs-CZ" b="1" dirty="0" smtClean="0"/>
              <a:t> (nyní </a:t>
            </a:r>
            <a:r>
              <a:rPr lang="cs-CZ" b="1" dirty="0" err="1" smtClean="0"/>
              <a:t>Ciduad</a:t>
            </a:r>
            <a:r>
              <a:rPr lang="cs-CZ" b="1" dirty="0" smtClean="0"/>
              <a:t> de </a:t>
            </a:r>
            <a:r>
              <a:rPr lang="cs-CZ" b="1" dirty="0" err="1" smtClean="0"/>
              <a:t>Mexico</a:t>
            </a:r>
            <a:r>
              <a:rPr lang="cs-CZ" b="1" dirty="0" smtClean="0"/>
              <a:t>)</a:t>
            </a:r>
          </a:p>
          <a:p>
            <a:pPr>
              <a:buFontTx/>
              <a:buChar char="-"/>
            </a:pPr>
            <a:r>
              <a:rPr lang="cs-CZ" dirty="0" smtClean="0"/>
              <a:t>poslední císař </a:t>
            </a:r>
            <a:r>
              <a:rPr lang="cs-CZ" i="1" dirty="0" err="1" smtClean="0">
                <a:solidFill>
                  <a:srgbClr val="002060"/>
                </a:solidFill>
              </a:rPr>
              <a:t>Montezuma</a:t>
            </a:r>
            <a:r>
              <a:rPr lang="cs-CZ" i="1" dirty="0" smtClean="0">
                <a:solidFill>
                  <a:srgbClr val="002060"/>
                </a:solidFill>
              </a:rPr>
              <a:t> II.</a:t>
            </a:r>
          </a:p>
          <a:p>
            <a:pPr>
              <a:buFontTx/>
              <a:buChar char="-"/>
            </a:pPr>
            <a:r>
              <a:rPr lang="cs-CZ" dirty="0" smtClean="0"/>
              <a:t>dobyta </a:t>
            </a:r>
            <a:r>
              <a:rPr lang="cs-CZ" i="1" dirty="0" err="1" smtClean="0">
                <a:solidFill>
                  <a:srgbClr val="002060"/>
                </a:solidFill>
              </a:rPr>
              <a:t>Hernandem</a:t>
            </a:r>
            <a:r>
              <a:rPr lang="cs-CZ" i="1" dirty="0" smtClean="0">
                <a:solidFill>
                  <a:srgbClr val="002060"/>
                </a:solidFill>
              </a:rPr>
              <a:t> </a:t>
            </a:r>
            <a:r>
              <a:rPr lang="cs-CZ" i="1" dirty="0" err="1" smtClean="0">
                <a:solidFill>
                  <a:srgbClr val="002060"/>
                </a:solidFill>
              </a:rPr>
              <a:t>Cortézem</a:t>
            </a:r>
            <a:endParaRPr lang="cs-CZ" i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32770" name="Picture 2" descr="File:Model of Tenochtitlan-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4714" y="3286100"/>
            <a:ext cx="9158714" cy="35719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2770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48148E-6 L 0.2283 -0.32569 " pathEditMode="relative" ptsTypes="AA">
                                      <p:cBhvr>
                                        <p:cTn id="8" dur="2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2</a:t>
            </a:r>
            <a:r>
              <a:rPr lang="cs-CZ" dirty="0" smtClean="0"/>
              <a:t>) vyvrácení domorodých civilizací v Americe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1600200"/>
            <a:ext cx="4786346" cy="50435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u="sng" dirty="0" smtClean="0"/>
              <a:t>Aztécká říše</a:t>
            </a:r>
          </a:p>
          <a:p>
            <a:pPr>
              <a:buFontTx/>
              <a:buChar char="-"/>
            </a:pPr>
            <a:r>
              <a:rPr lang="cs-CZ" dirty="0" smtClean="0"/>
              <a:t>rozkládala se na území Mexika</a:t>
            </a:r>
          </a:p>
          <a:p>
            <a:pPr>
              <a:buFontTx/>
              <a:buChar char="-"/>
            </a:pPr>
            <a:r>
              <a:rPr lang="cs-CZ" dirty="0" smtClean="0"/>
              <a:t>hl. město </a:t>
            </a:r>
            <a:r>
              <a:rPr lang="cs-CZ" i="1" dirty="0" err="1" smtClean="0">
                <a:solidFill>
                  <a:schemeClr val="accent6">
                    <a:lumMod val="50000"/>
                  </a:schemeClr>
                </a:solidFill>
              </a:rPr>
              <a:t>Tenochtitlan</a:t>
            </a:r>
            <a:r>
              <a:rPr lang="cs-CZ" dirty="0" smtClean="0"/>
              <a:t> (nyní </a:t>
            </a:r>
            <a:r>
              <a:rPr lang="cs-CZ" dirty="0" err="1" smtClean="0"/>
              <a:t>Ciduad</a:t>
            </a:r>
            <a:r>
              <a:rPr lang="cs-CZ" dirty="0" smtClean="0"/>
              <a:t> de </a:t>
            </a:r>
            <a:r>
              <a:rPr lang="cs-CZ" dirty="0" err="1" smtClean="0"/>
              <a:t>Mexico</a:t>
            </a:r>
            <a:r>
              <a:rPr lang="cs-CZ" dirty="0" smtClean="0"/>
              <a:t>)</a:t>
            </a:r>
          </a:p>
          <a:p>
            <a:pPr>
              <a:buFontTx/>
              <a:buChar char="-"/>
            </a:pPr>
            <a:r>
              <a:rPr lang="cs-CZ" b="1" dirty="0" smtClean="0"/>
              <a:t>poslední císař </a:t>
            </a:r>
            <a:r>
              <a:rPr lang="cs-CZ" b="1" i="1" dirty="0" err="1" smtClean="0">
                <a:solidFill>
                  <a:srgbClr val="002060"/>
                </a:solidFill>
              </a:rPr>
              <a:t>Montezuma</a:t>
            </a:r>
            <a:r>
              <a:rPr lang="cs-CZ" b="1" i="1" dirty="0" smtClean="0">
                <a:solidFill>
                  <a:srgbClr val="002060"/>
                </a:solidFill>
              </a:rPr>
              <a:t> II.</a:t>
            </a:r>
          </a:p>
          <a:p>
            <a:pPr>
              <a:buFontTx/>
              <a:buChar char="-"/>
            </a:pPr>
            <a:r>
              <a:rPr lang="cs-CZ" dirty="0" smtClean="0"/>
              <a:t>dobyta </a:t>
            </a:r>
            <a:r>
              <a:rPr lang="cs-CZ" i="1" dirty="0" err="1" smtClean="0">
                <a:solidFill>
                  <a:srgbClr val="002060"/>
                </a:solidFill>
              </a:rPr>
              <a:t>Hernandem</a:t>
            </a:r>
            <a:r>
              <a:rPr lang="cs-CZ" i="1" dirty="0" smtClean="0">
                <a:solidFill>
                  <a:srgbClr val="002060"/>
                </a:solidFill>
              </a:rPr>
              <a:t> </a:t>
            </a:r>
            <a:r>
              <a:rPr lang="cs-CZ" i="1" dirty="0" err="1" smtClean="0">
                <a:solidFill>
                  <a:srgbClr val="002060"/>
                </a:solidFill>
              </a:rPr>
              <a:t>Cortézem</a:t>
            </a:r>
            <a:endParaRPr lang="cs-CZ" i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33794" name="Picture 2" descr="File:Motecuzoma Xocoyotzin.jpe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00665" y="1637687"/>
            <a:ext cx="3843335" cy="52203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2</a:t>
            </a:r>
            <a:r>
              <a:rPr lang="cs-CZ" dirty="0" smtClean="0"/>
              <a:t>) vyvrácení domorodých civilizací v Americe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1600200"/>
            <a:ext cx="4786346" cy="50435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u="sng" dirty="0" smtClean="0"/>
              <a:t>Aztécká říše</a:t>
            </a:r>
          </a:p>
          <a:p>
            <a:pPr>
              <a:buFontTx/>
              <a:buChar char="-"/>
            </a:pPr>
            <a:r>
              <a:rPr lang="cs-CZ" dirty="0" smtClean="0"/>
              <a:t>rozkládala se na území Mexika</a:t>
            </a:r>
          </a:p>
          <a:p>
            <a:pPr>
              <a:buFontTx/>
              <a:buChar char="-"/>
            </a:pPr>
            <a:r>
              <a:rPr lang="cs-CZ" dirty="0" smtClean="0"/>
              <a:t>hl. město </a:t>
            </a:r>
            <a:r>
              <a:rPr lang="cs-CZ" i="1" dirty="0" err="1" smtClean="0">
                <a:solidFill>
                  <a:schemeClr val="accent6">
                    <a:lumMod val="50000"/>
                  </a:schemeClr>
                </a:solidFill>
              </a:rPr>
              <a:t>Tenochtitlan</a:t>
            </a:r>
            <a:r>
              <a:rPr lang="cs-CZ" dirty="0" smtClean="0"/>
              <a:t> (nyní </a:t>
            </a:r>
            <a:r>
              <a:rPr lang="cs-CZ" dirty="0" err="1" smtClean="0"/>
              <a:t>Ciduad</a:t>
            </a:r>
            <a:r>
              <a:rPr lang="cs-CZ" dirty="0" smtClean="0"/>
              <a:t> de </a:t>
            </a:r>
            <a:r>
              <a:rPr lang="cs-CZ" dirty="0" err="1" smtClean="0"/>
              <a:t>Mexico</a:t>
            </a:r>
            <a:r>
              <a:rPr lang="cs-CZ" dirty="0" smtClean="0"/>
              <a:t>)</a:t>
            </a:r>
          </a:p>
          <a:p>
            <a:pPr>
              <a:buFontTx/>
              <a:buChar char="-"/>
            </a:pPr>
            <a:r>
              <a:rPr lang="cs-CZ" b="1" dirty="0" smtClean="0"/>
              <a:t>poslední císař </a:t>
            </a:r>
            <a:r>
              <a:rPr lang="cs-CZ" b="1" i="1" dirty="0" err="1" smtClean="0">
                <a:solidFill>
                  <a:srgbClr val="002060"/>
                </a:solidFill>
              </a:rPr>
              <a:t>Montezuma</a:t>
            </a:r>
            <a:r>
              <a:rPr lang="cs-CZ" b="1" i="1" dirty="0" smtClean="0">
                <a:solidFill>
                  <a:srgbClr val="002060"/>
                </a:solidFill>
              </a:rPr>
              <a:t> II.</a:t>
            </a:r>
          </a:p>
          <a:p>
            <a:pPr>
              <a:buFontTx/>
              <a:buChar char="-"/>
            </a:pPr>
            <a:r>
              <a:rPr lang="cs-CZ" dirty="0" smtClean="0"/>
              <a:t>dobyta </a:t>
            </a:r>
            <a:r>
              <a:rPr lang="cs-CZ" i="1" dirty="0" err="1" smtClean="0">
                <a:solidFill>
                  <a:srgbClr val="002060"/>
                </a:solidFill>
              </a:rPr>
              <a:t>Hernandem</a:t>
            </a:r>
            <a:r>
              <a:rPr lang="cs-CZ" i="1" dirty="0" smtClean="0">
                <a:solidFill>
                  <a:srgbClr val="002060"/>
                </a:solidFill>
              </a:rPr>
              <a:t> </a:t>
            </a:r>
            <a:r>
              <a:rPr lang="cs-CZ" i="1" dirty="0" err="1" smtClean="0">
                <a:solidFill>
                  <a:srgbClr val="002060"/>
                </a:solidFill>
              </a:rPr>
              <a:t>Cortézem</a:t>
            </a:r>
            <a:endParaRPr lang="cs-CZ" i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1026" name="Picture 2" descr="File:Aztec Indians Mexico Tlaxcalan Cortez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1999" y="2000240"/>
            <a:ext cx="4572001" cy="39921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2</a:t>
            </a:r>
            <a:r>
              <a:rPr lang="cs-CZ" dirty="0" smtClean="0"/>
              <a:t>) vyvrácení domorodých civilizací v Americe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1600200"/>
            <a:ext cx="4786346" cy="50435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u="sng" dirty="0" smtClean="0"/>
              <a:t>Incká říše</a:t>
            </a:r>
          </a:p>
          <a:p>
            <a:pPr>
              <a:buFontTx/>
              <a:buChar char="-"/>
            </a:pPr>
            <a:r>
              <a:rPr lang="cs-CZ" dirty="0" smtClean="0"/>
              <a:t>rozkládala se na území Peru</a:t>
            </a:r>
          </a:p>
          <a:p>
            <a:pPr>
              <a:buFontTx/>
              <a:buChar char="-"/>
            </a:pPr>
            <a:r>
              <a:rPr lang="cs-CZ" dirty="0" smtClean="0"/>
              <a:t>hl. město </a:t>
            </a:r>
            <a:r>
              <a:rPr lang="cs-CZ" i="1" dirty="0" smtClean="0">
                <a:solidFill>
                  <a:schemeClr val="accent6">
                    <a:lumMod val="50000"/>
                  </a:schemeClr>
                </a:solidFill>
              </a:rPr>
              <a:t>Cuzco</a:t>
            </a:r>
            <a:endParaRPr lang="cs-CZ" dirty="0" smtClean="0"/>
          </a:p>
          <a:p>
            <a:pPr>
              <a:buFontTx/>
              <a:buChar char="-"/>
            </a:pPr>
            <a:r>
              <a:rPr lang="cs-CZ" b="1" dirty="0" smtClean="0"/>
              <a:t>poslední císař </a:t>
            </a:r>
            <a:r>
              <a:rPr lang="cs-CZ" b="1" i="1" dirty="0" err="1" smtClean="0">
                <a:solidFill>
                  <a:srgbClr val="002060"/>
                </a:solidFill>
              </a:rPr>
              <a:t>Atahualpa</a:t>
            </a:r>
            <a:endParaRPr lang="cs-CZ" b="1" i="1" dirty="0" smtClean="0">
              <a:solidFill>
                <a:srgbClr val="002060"/>
              </a:solidFill>
            </a:endParaRPr>
          </a:p>
          <a:p>
            <a:pPr>
              <a:buFontTx/>
              <a:buChar char="-"/>
            </a:pPr>
            <a:r>
              <a:rPr lang="cs-CZ" dirty="0" smtClean="0"/>
              <a:t>dobyta </a:t>
            </a:r>
            <a:r>
              <a:rPr lang="cs-CZ" i="1" dirty="0" err="1" smtClean="0">
                <a:solidFill>
                  <a:srgbClr val="002060"/>
                </a:solidFill>
              </a:rPr>
              <a:t>Franciscem</a:t>
            </a:r>
            <a:r>
              <a:rPr lang="cs-CZ" i="1" dirty="0" smtClean="0">
                <a:solidFill>
                  <a:srgbClr val="002060"/>
                </a:solidFill>
              </a:rPr>
              <a:t> </a:t>
            </a:r>
            <a:r>
              <a:rPr lang="cs-CZ" i="1" dirty="0" err="1" smtClean="0">
                <a:solidFill>
                  <a:srgbClr val="002060"/>
                </a:solidFill>
              </a:rPr>
              <a:t>Pizzarem</a:t>
            </a:r>
            <a:endParaRPr lang="cs-CZ" i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2050" name="Picture 2" descr="File:Inca Empire South America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1785926"/>
            <a:ext cx="4000528" cy="45654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2</a:t>
            </a:r>
            <a:r>
              <a:rPr lang="cs-CZ" dirty="0" smtClean="0"/>
              <a:t>) vyvrácení domorodých civilizací v Americe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1600200"/>
            <a:ext cx="4786346" cy="50435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u="sng" dirty="0" smtClean="0"/>
              <a:t>Incká říše</a:t>
            </a:r>
          </a:p>
          <a:p>
            <a:pPr>
              <a:buFontTx/>
              <a:buChar char="-"/>
            </a:pPr>
            <a:r>
              <a:rPr lang="cs-CZ" dirty="0" smtClean="0"/>
              <a:t>rozkládala se na území Peru</a:t>
            </a:r>
          </a:p>
          <a:p>
            <a:pPr>
              <a:buFontTx/>
              <a:buChar char="-"/>
            </a:pPr>
            <a:r>
              <a:rPr lang="cs-CZ" dirty="0" smtClean="0"/>
              <a:t>hl. město </a:t>
            </a:r>
            <a:r>
              <a:rPr lang="cs-CZ" i="1" dirty="0" smtClean="0">
                <a:solidFill>
                  <a:schemeClr val="accent6">
                    <a:lumMod val="50000"/>
                  </a:schemeClr>
                </a:solidFill>
              </a:rPr>
              <a:t>Cuzco</a:t>
            </a:r>
            <a:endParaRPr lang="cs-CZ" dirty="0" smtClean="0"/>
          </a:p>
          <a:p>
            <a:pPr>
              <a:buFontTx/>
              <a:buChar char="-"/>
            </a:pPr>
            <a:r>
              <a:rPr lang="cs-CZ" b="1" dirty="0" smtClean="0"/>
              <a:t>poslední císař </a:t>
            </a:r>
            <a:r>
              <a:rPr lang="cs-CZ" b="1" i="1" dirty="0" err="1" smtClean="0">
                <a:solidFill>
                  <a:srgbClr val="002060"/>
                </a:solidFill>
              </a:rPr>
              <a:t>Atahualpa</a:t>
            </a:r>
            <a:endParaRPr lang="cs-CZ" b="1" i="1" dirty="0" smtClean="0">
              <a:solidFill>
                <a:srgbClr val="002060"/>
              </a:solidFill>
            </a:endParaRPr>
          </a:p>
          <a:p>
            <a:pPr>
              <a:buFontTx/>
              <a:buChar char="-"/>
            </a:pPr>
            <a:r>
              <a:rPr lang="cs-CZ" dirty="0" smtClean="0"/>
              <a:t>dobyta </a:t>
            </a:r>
            <a:r>
              <a:rPr lang="cs-CZ" i="1" dirty="0" err="1" smtClean="0">
                <a:solidFill>
                  <a:srgbClr val="002060"/>
                </a:solidFill>
              </a:rPr>
              <a:t>Franciscem</a:t>
            </a:r>
            <a:r>
              <a:rPr lang="cs-CZ" i="1" dirty="0" smtClean="0">
                <a:solidFill>
                  <a:srgbClr val="002060"/>
                </a:solidFill>
              </a:rPr>
              <a:t> </a:t>
            </a:r>
            <a:r>
              <a:rPr lang="cs-CZ" i="1" dirty="0" err="1" smtClean="0">
                <a:solidFill>
                  <a:srgbClr val="002060"/>
                </a:solidFill>
              </a:rPr>
              <a:t>Pizzarem</a:t>
            </a:r>
            <a:endParaRPr lang="cs-CZ" i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24578" name="Picture 2" descr="File:Machu-Picch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2308115"/>
            <a:ext cx="4429123" cy="312114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429124" y="5429264"/>
            <a:ext cx="44291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„ztracené město“ v Andách – Machu </a:t>
            </a:r>
            <a:r>
              <a:rPr lang="cs-CZ" sz="1400" i="1" dirty="0" err="1" smtClean="0"/>
              <a:t>Picchu</a:t>
            </a:r>
            <a:endParaRPr lang="cs-CZ" sz="1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2</a:t>
            </a:r>
            <a:r>
              <a:rPr lang="cs-CZ" dirty="0" smtClean="0"/>
              <a:t>) vyvrácení domorodých civilizací v Americe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1600200"/>
            <a:ext cx="4786346" cy="50435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u="sng" dirty="0" smtClean="0"/>
              <a:t>Incká říše</a:t>
            </a:r>
          </a:p>
          <a:p>
            <a:pPr>
              <a:buFontTx/>
              <a:buChar char="-"/>
            </a:pPr>
            <a:r>
              <a:rPr lang="cs-CZ" dirty="0" smtClean="0"/>
              <a:t>rozkládala se na území Peru</a:t>
            </a:r>
          </a:p>
          <a:p>
            <a:pPr>
              <a:buFontTx/>
              <a:buChar char="-"/>
            </a:pPr>
            <a:r>
              <a:rPr lang="cs-CZ" dirty="0" smtClean="0"/>
              <a:t>hl. město </a:t>
            </a:r>
            <a:r>
              <a:rPr lang="cs-CZ" i="1" dirty="0" smtClean="0">
                <a:solidFill>
                  <a:schemeClr val="accent6">
                    <a:lumMod val="50000"/>
                  </a:schemeClr>
                </a:solidFill>
              </a:rPr>
              <a:t>Cuzco</a:t>
            </a:r>
            <a:endParaRPr lang="cs-CZ" dirty="0" smtClean="0"/>
          </a:p>
          <a:p>
            <a:pPr>
              <a:buFontTx/>
              <a:buChar char="-"/>
            </a:pPr>
            <a:r>
              <a:rPr lang="cs-CZ" b="1" dirty="0" smtClean="0"/>
              <a:t>poslední císař </a:t>
            </a:r>
            <a:r>
              <a:rPr lang="cs-CZ" b="1" i="1" dirty="0" err="1" smtClean="0">
                <a:solidFill>
                  <a:srgbClr val="002060"/>
                </a:solidFill>
              </a:rPr>
              <a:t>Atahualpa</a:t>
            </a:r>
            <a:endParaRPr lang="cs-CZ" b="1" i="1" dirty="0" smtClean="0">
              <a:solidFill>
                <a:srgbClr val="002060"/>
              </a:solidFill>
            </a:endParaRPr>
          </a:p>
          <a:p>
            <a:pPr>
              <a:buFontTx/>
              <a:buChar char="-"/>
            </a:pPr>
            <a:r>
              <a:rPr lang="cs-CZ" dirty="0" smtClean="0"/>
              <a:t>dobyta </a:t>
            </a:r>
            <a:r>
              <a:rPr lang="cs-CZ" i="1" dirty="0" err="1" smtClean="0">
                <a:solidFill>
                  <a:srgbClr val="002060"/>
                </a:solidFill>
              </a:rPr>
              <a:t>Franciscem</a:t>
            </a:r>
            <a:r>
              <a:rPr lang="cs-CZ" i="1" dirty="0" smtClean="0">
                <a:solidFill>
                  <a:srgbClr val="002060"/>
                </a:solidFill>
              </a:rPr>
              <a:t> </a:t>
            </a:r>
            <a:r>
              <a:rPr lang="cs-CZ" i="1" dirty="0" err="1" smtClean="0">
                <a:solidFill>
                  <a:srgbClr val="002060"/>
                </a:solidFill>
              </a:rPr>
              <a:t>Pizarrem</a:t>
            </a:r>
            <a:endParaRPr lang="cs-CZ" i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25602" name="Picture 2" descr="File:Pizarr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1714488"/>
            <a:ext cx="3643338" cy="47339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3</a:t>
            </a:r>
            <a:r>
              <a:rPr lang="cs-CZ" dirty="0" smtClean="0"/>
              <a:t>) zakládání obchodních stanic a kolonií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Portugalsko</a:t>
            </a:r>
            <a:r>
              <a:rPr lang="cs-CZ" dirty="0" smtClean="0"/>
              <a:t> – </a:t>
            </a:r>
            <a:r>
              <a:rPr lang="cs-CZ" i="1" dirty="0" smtClean="0"/>
              <a:t>Afrika, Indie</a:t>
            </a:r>
            <a:endParaRPr lang="cs-CZ" i="1" dirty="0"/>
          </a:p>
        </p:txBody>
      </p:sp>
      <p:pic>
        <p:nvPicPr>
          <p:cNvPr id="26626" name="Picture 2" descr="File:BlankMap-World-noborder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2428868"/>
            <a:ext cx="8804248" cy="4071966"/>
          </a:xfrm>
          <a:prstGeom prst="rect">
            <a:avLst/>
          </a:prstGeom>
          <a:noFill/>
        </p:spPr>
      </p:pic>
      <p:sp>
        <p:nvSpPr>
          <p:cNvPr id="8" name="Zaoblený obdélník 7"/>
          <p:cNvSpPr/>
          <p:nvPr/>
        </p:nvSpPr>
        <p:spPr>
          <a:xfrm>
            <a:off x="3500430" y="3714752"/>
            <a:ext cx="142876" cy="142876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500430" y="4572008"/>
            <a:ext cx="142876" cy="142876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4286248" y="5715016"/>
            <a:ext cx="142876" cy="142876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5643570" y="4214818"/>
            <a:ext cx="142876" cy="142876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2" grpId="0" animBg="1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3</a:t>
            </a:r>
            <a:r>
              <a:rPr lang="cs-CZ" dirty="0" smtClean="0"/>
              <a:t>) zakládání obchodních stanic a kolonií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Španělsko</a:t>
            </a:r>
            <a:r>
              <a:rPr lang="cs-CZ" dirty="0" smtClean="0"/>
              <a:t> – </a:t>
            </a:r>
            <a:r>
              <a:rPr lang="cs-CZ" i="1" dirty="0" smtClean="0"/>
              <a:t>Latinská Amerika, Filipíny</a:t>
            </a:r>
            <a:endParaRPr lang="cs-CZ" i="1" dirty="0"/>
          </a:p>
        </p:txBody>
      </p:sp>
      <p:pic>
        <p:nvPicPr>
          <p:cNvPr id="26626" name="Picture 2" descr="File:BlankMap-World-noborder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2428868"/>
            <a:ext cx="8804248" cy="4071966"/>
          </a:xfrm>
          <a:prstGeom prst="rect">
            <a:avLst/>
          </a:prstGeom>
          <a:noFill/>
        </p:spPr>
      </p:pic>
      <p:sp>
        <p:nvSpPr>
          <p:cNvPr id="8" name="Zaoblený obdélník 7"/>
          <p:cNvSpPr/>
          <p:nvPr/>
        </p:nvSpPr>
        <p:spPr>
          <a:xfrm>
            <a:off x="3500430" y="3714752"/>
            <a:ext cx="142876" cy="142876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500430" y="4572008"/>
            <a:ext cx="142876" cy="142876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4286248" y="5715016"/>
            <a:ext cx="142876" cy="142876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5643570" y="4214818"/>
            <a:ext cx="142876" cy="142876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1643042" y="4071942"/>
            <a:ext cx="142876" cy="142876"/>
          </a:xfrm>
          <a:prstGeom prst="round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000100" y="4071942"/>
            <a:ext cx="142876" cy="142876"/>
          </a:xfrm>
          <a:prstGeom prst="round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1643042" y="5000636"/>
            <a:ext cx="142876" cy="142876"/>
          </a:xfrm>
          <a:prstGeom prst="round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214546" y="5786454"/>
            <a:ext cx="142876" cy="142876"/>
          </a:xfrm>
          <a:prstGeom prst="round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7000892" y="4357694"/>
            <a:ext cx="142876" cy="142876"/>
          </a:xfrm>
          <a:prstGeom prst="round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5" grpId="0" animBg="1"/>
      <p:bldP spid="16" grpId="0" animBg="1"/>
      <p:bldP spid="1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3</a:t>
            </a:r>
            <a:r>
              <a:rPr lang="cs-CZ" dirty="0" smtClean="0"/>
              <a:t>) zakládání obchodních stanic a kolonií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Anglie</a:t>
            </a:r>
            <a:r>
              <a:rPr lang="cs-CZ" dirty="0" smtClean="0"/>
              <a:t> – </a:t>
            </a:r>
            <a:r>
              <a:rPr lang="cs-CZ" i="1" dirty="0" smtClean="0"/>
              <a:t>Severní Amerika</a:t>
            </a:r>
            <a:endParaRPr lang="cs-CZ" i="1" dirty="0"/>
          </a:p>
        </p:txBody>
      </p:sp>
      <p:pic>
        <p:nvPicPr>
          <p:cNvPr id="26626" name="Picture 2" descr="File:BlankMap-World-noborder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2428868"/>
            <a:ext cx="8804248" cy="4071966"/>
          </a:xfrm>
          <a:prstGeom prst="rect">
            <a:avLst/>
          </a:prstGeom>
          <a:noFill/>
        </p:spPr>
      </p:pic>
      <p:sp>
        <p:nvSpPr>
          <p:cNvPr id="8" name="Zaoblený obdélník 7"/>
          <p:cNvSpPr/>
          <p:nvPr/>
        </p:nvSpPr>
        <p:spPr>
          <a:xfrm>
            <a:off x="3500430" y="3714752"/>
            <a:ext cx="142876" cy="142876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500430" y="4572008"/>
            <a:ext cx="142876" cy="142876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4286248" y="5715016"/>
            <a:ext cx="142876" cy="142876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5643570" y="4214818"/>
            <a:ext cx="142876" cy="142876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1643042" y="4071942"/>
            <a:ext cx="142876" cy="142876"/>
          </a:xfrm>
          <a:prstGeom prst="round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000100" y="4071942"/>
            <a:ext cx="142876" cy="142876"/>
          </a:xfrm>
          <a:prstGeom prst="round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1643042" y="5000636"/>
            <a:ext cx="142876" cy="142876"/>
          </a:xfrm>
          <a:prstGeom prst="round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214546" y="5786454"/>
            <a:ext cx="142876" cy="142876"/>
          </a:xfrm>
          <a:prstGeom prst="round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7000892" y="4357694"/>
            <a:ext cx="142876" cy="142876"/>
          </a:xfrm>
          <a:prstGeom prst="round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1714480" y="3643314"/>
            <a:ext cx="142876" cy="14287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3</a:t>
            </a:r>
            <a:r>
              <a:rPr lang="cs-CZ" dirty="0" smtClean="0"/>
              <a:t>) zakládání obchodních stanic a kolonií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Francie</a:t>
            </a:r>
            <a:r>
              <a:rPr lang="cs-CZ" dirty="0" smtClean="0"/>
              <a:t> – </a:t>
            </a:r>
            <a:r>
              <a:rPr lang="cs-CZ" i="1" dirty="0" smtClean="0"/>
              <a:t>Severní Amerika</a:t>
            </a:r>
            <a:endParaRPr lang="cs-CZ" i="1" dirty="0"/>
          </a:p>
        </p:txBody>
      </p:sp>
      <p:pic>
        <p:nvPicPr>
          <p:cNvPr id="26626" name="Picture 2" descr="File:BlankMap-World-noborder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2428868"/>
            <a:ext cx="8804248" cy="4071966"/>
          </a:xfrm>
          <a:prstGeom prst="rect">
            <a:avLst/>
          </a:prstGeom>
          <a:noFill/>
        </p:spPr>
      </p:pic>
      <p:sp>
        <p:nvSpPr>
          <p:cNvPr id="8" name="Zaoblený obdélník 7"/>
          <p:cNvSpPr/>
          <p:nvPr/>
        </p:nvSpPr>
        <p:spPr>
          <a:xfrm>
            <a:off x="3500430" y="3714752"/>
            <a:ext cx="142876" cy="142876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500430" y="4572008"/>
            <a:ext cx="142876" cy="142876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4286248" y="5715016"/>
            <a:ext cx="142876" cy="142876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5643570" y="4214818"/>
            <a:ext cx="142876" cy="142876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1643042" y="4071942"/>
            <a:ext cx="142876" cy="142876"/>
          </a:xfrm>
          <a:prstGeom prst="round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000100" y="4071942"/>
            <a:ext cx="142876" cy="142876"/>
          </a:xfrm>
          <a:prstGeom prst="round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1643042" y="5000636"/>
            <a:ext cx="142876" cy="142876"/>
          </a:xfrm>
          <a:prstGeom prst="round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214546" y="5786454"/>
            <a:ext cx="142876" cy="142876"/>
          </a:xfrm>
          <a:prstGeom prst="round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7000892" y="4357694"/>
            <a:ext cx="142876" cy="142876"/>
          </a:xfrm>
          <a:prstGeom prst="round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1714480" y="3643314"/>
            <a:ext cx="142876" cy="14287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1928794" y="3429000"/>
            <a:ext cx="142876" cy="142876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4) dovoz otroků z Afriky do Karibiku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i="1" dirty="0"/>
          </a:p>
        </p:txBody>
      </p:sp>
      <p:pic>
        <p:nvPicPr>
          <p:cNvPr id="27650" name="Picture 2" descr="File:Debret - Négres ào Tronc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1714488"/>
            <a:ext cx="8693425" cy="43577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5) přesun obchodu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42844" y="1600200"/>
            <a:ext cx="9001156" cy="4525963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centrem obchodu již není Středomoří, ale Atlantik</a:t>
            </a:r>
          </a:p>
          <a:p>
            <a:pPr>
              <a:buFontTx/>
              <a:buChar char="-"/>
            </a:pPr>
            <a:r>
              <a:rPr lang="cs-CZ" dirty="0" smtClean="0"/>
              <a:t>díky růstu obchodu posiluje pozice měšťanstva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6) nové potraviny a plodiny v Evropě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b="1" dirty="0" smtClean="0"/>
              <a:t>brambory</a:t>
            </a:r>
            <a:r>
              <a:rPr lang="cs-CZ" i="1" dirty="0" smtClean="0"/>
              <a:t>                                - krocan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1746" name="Picture 2" descr="File:Potatoe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28992" y="1714488"/>
            <a:ext cx="4752966" cy="31711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6) nové potraviny a plodiny v Evropě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i="1" dirty="0" smtClean="0"/>
              <a:t>brambory</a:t>
            </a:r>
          </a:p>
          <a:p>
            <a:pPr>
              <a:buFontTx/>
              <a:buChar char="-"/>
            </a:pPr>
            <a:r>
              <a:rPr lang="cs-CZ" b="1" dirty="0" smtClean="0"/>
              <a:t>rajčata</a:t>
            </a:r>
            <a:endParaRPr lang="cs-CZ" i="1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33794" name="Picture 2" descr="File:Tomatoes 77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68" y="1785926"/>
            <a:ext cx="5048232" cy="33255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6) nové potraviny a plodiny v Evropě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i="1" dirty="0" smtClean="0"/>
              <a:t>brambory</a:t>
            </a:r>
          </a:p>
          <a:p>
            <a:pPr>
              <a:buFontTx/>
              <a:buChar char="-"/>
            </a:pPr>
            <a:r>
              <a:rPr lang="cs-CZ" i="1" dirty="0" smtClean="0"/>
              <a:t>rajčata</a:t>
            </a:r>
          </a:p>
          <a:p>
            <a:pPr>
              <a:buFontTx/>
              <a:buChar char="-"/>
            </a:pPr>
            <a:r>
              <a:rPr lang="cs-CZ" b="1" dirty="0" smtClean="0"/>
              <a:t>paprika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4818" name="Picture 2" descr="File:Cubanelle Pepper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7620" y="1785926"/>
            <a:ext cx="4738678" cy="35614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6) nové potraviny a plodiny v Evropě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i="1" dirty="0" smtClean="0"/>
              <a:t>brambory</a:t>
            </a:r>
          </a:p>
          <a:p>
            <a:pPr>
              <a:buFontTx/>
              <a:buChar char="-"/>
            </a:pPr>
            <a:r>
              <a:rPr lang="cs-CZ" i="1" dirty="0" smtClean="0"/>
              <a:t>rajčata</a:t>
            </a:r>
          </a:p>
          <a:p>
            <a:pPr>
              <a:buFontTx/>
              <a:buChar char="-"/>
            </a:pPr>
            <a:r>
              <a:rPr lang="cs-CZ" i="1" dirty="0" smtClean="0"/>
              <a:t>paprika</a:t>
            </a:r>
          </a:p>
          <a:p>
            <a:pPr>
              <a:buFontTx/>
              <a:buChar char="-"/>
            </a:pPr>
            <a:r>
              <a:rPr lang="cs-CZ" b="1" dirty="0" smtClean="0"/>
              <a:t>kukuřice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5842" name="Picture 2" descr="File:Kisoroszi, zrající kuku&amp;rcaron;ic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1785926"/>
            <a:ext cx="3571870" cy="47624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6) nové potraviny a plodiny v Evropě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i="1" dirty="0" smtClean="0"/>
              <a:t>brambory</a:t>
            </a:r>
          </a:p>
          <a:p>
            <a:pPr>
              <a:buFontTx/>
              <a:buChar char="-"/>
            </a:pPr>
            <a:r>
              <a:rPr lang="cs-CZ" i="1" dirty="0" smtClean="0"/>
              <a:t>rajčata</a:t>
            </a:r>
          </a:p>
          <a:p>
            <a:pPr>
              <a:buFontTx/>
              <a:buChar char="-"/>
            </a:pPr>
            <a:r>
              <a:rPr lang="cs-CZ" i="1" dirty="0" smtClean="0"/>
              <a:t>paprika</a:t>
            </a:r>
          </a:p>
          <a:p>
            <a:pPr>
              <a:buFontTx/>
              <a:buChar char="-"/>
            </a:pPr>
            <a:r>
              <a:rPr lang="cs-CZ" i="1" dirty="0" smtClean="0"/>
              <a:t>kukuřice</a:t>
            </a:r>
          </a:p>
          <a:p>
            <a:pPr>
              <a:buFontTx/>
              <a:buChar char="-"/>
            </a:pPr>
            <a:r>
              <a:rPr lang="cs-CZ" b="1" dirty="0" smtClean="0"/>
              <a:t>káva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6866" name="Picture 2" descr="File:Cafeatoya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53" y="1714488"/>
            <a:ext cx="5357851" cy="35686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6) nové potraviny a plodiny v Evropě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i="1" dirty="0" smtClean="0"/>
              <a:t>brambory</a:t>
            </a:r>
          </a:p>
          <a:p>
            <a:pPr>
              <a:buFontTx/>
              <a:buChar char="-"/>
            </a:pPr>
            <a:r>
              <a:rPr lang="cs-CZ" i="1" dirty="0" smtClean="0"/>
              <a:t>rajčata</a:t>
            </a:r>
          </a:p>
          <a:p>
            <a:pPr>
              <a:buFontTx/>
              <a:buChar char="-"/>
            </a:pPr>
            <a:r>
              <a:rPr lang="cs-CZ" i="1" dirty="0" smtClean="0"/>
              <a:t>paprika</a:t>
            </a:r>
          </a:p>
          <a:p>
            <a:pPr>
              <a:buFontTx/>
              <a:buChar char="-"/>
            </a:pPr>
            <a:r>
              <a:rPr lang="cs-CZ" i="1" dirty="0" smtClean="0"/>
              <a:t>kukuřice</a:t>
            </a:r>
          </a:p>
          <a:p>
            <a:pPr>
              <a:buFontTx/>
              <a:buChar char="-"/>
            </a:pPr>
            <a:r>
              <a:rPr lang="cs-CZ" i="1" dirty="0" smtClean="0"/>
              <a:t>káva</a:t>
            </a:r>
          </a:p>
          <a:p>
            <a:pPr>
              <a:buFontTx/>
              <a:buChar char="-"/>
            </a:pPr>
            <a:r>
              <a:rPr lang="cs-CZ" b="1" dirty="0" smtClean="0"/>
              <a:t>kakao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7890" name="Picture 2" descr="File:Punta Cana Theobroma cacao tree 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28992" y="1785926"/>
            <a:ext cx="5238786" cy="39290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6) nové potraviny a plodiny v Evropě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i="1" dirty="0" smtClean="0"/>
              <a:t>brambory</a:t>
            </a:r>
          </a:p>
          <a:p>
            <a:pPr>
              <a:buFontTx/>
              <a:buChar char="-"/>
            </a:pPr>
            <a:r>
              <a:rPr lang="cs-CZ" i="1" dirty="0" smtClean="0"/>
              <a:t>rajčata</a:t>
            </a:r>
          </a:p>
          <a:p>
            <a:pPr>
              <a:buFontTx/>
              <a:buChar char="-"/>
            </a:pPr>
            <a:r>
              <a:rPr lang="cs-CZ" i="1" dirty="0" smtClean="0"/>
              <a:t>paprika</a:t>
            </a:r>
          </a:p>
          <a:p>
            <a:pPr>
              <a:buFontTx/>
              <a:buChar char="-"/>
            </a:pPr>
            <a:r>
              <a:rPr lang="cs-CZ" i="1" dirty="0" smtClean="0"/>
              <a:t>kukuřice</a:t>
            </a:r>
          </a:p>
          <a:p>
            <a:pPr>
              <a:buFontTx/>
              <a:buChar char="-"/>
            </a:pPr>
            <a:r>
              <a:rPr lang="cs-CZ" i="1" dirty="0" smtClean="0"/>
              <a:t>káva</a:t>
            </a:r>
          </a:p>
          <a:p>
            <a:pPr>
              <a:buFontTx/>
              <a:buChar char="-"/>
            </a:pPr>
            <a:r>
              <a:rPr lang="cs-CZ" i="1" dirty="0" smtClean="0"/>
              <a:t>kakao</a:t>
            </a:r>
          </a:p>
          <a:p>
            <a:pPr>
              <a:buFontTx/>
              <a:buChar char="-"/>
            </a:pPr>
            <a:r>
              <a:rPr lang="cs-CZ" b="1" dirty="0" smtClean="0"/>
              <a:t>bavlna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8914" name="Picture 2" descr="File:Feld mit reifer Baumwolle.jpe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86116" y="1785926"/>
            <a:ext cx="5651065" cy="37862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6) nové potraviny a plodiny v Evropě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>
              <a:buFontTx/>
              <a:buChar char="-"/>
            </a:pPr>
            <a:r>
              <a:rPr lang="cs-CZ" i="1" dirty="0" smtClean="0"/>
              <a:t>brambory</a:t>
            </a:r>
          </a:p>
          <a:p>
            <a:pPr>
              <a:buFontTx/>
              <a:buChar char="-"/>
            </a:pPr>
            <a:r>
              <a:rPr lang="cs-CZ" i="1" dirty="0" smtClean="0"/>
              <a:t>rajčata</a:t>
            </a:r>
          </a:p>
          <a:p>
            <a:pPr>
              <a:buFontTx/>
              <a:buChar char="-"/>
            </a:pPr>
            <a:r>
              <a:rPr lang="cs-CZ" i="1" dirty="0" smtClean="0"/>
              <a:t>paprika</a:t>
            </a:r>
          </a:p>
          <a:p>
            <a:pPr>
              <a:buFontTx/>
              <a:buChar char="-"/>
            </a:pPr>
            <a:r>
              <a:rPr lang="cs-CZ" i="1" dirty="0" smtClean="0"/>
              <a:t>kukuřice</a:t>
            </a:r>
          </a:p>
          <a:p>
            <a:pPr>
              <a:buFontTx/>
              <a:buChar char="-"/>
            </a:pPr>
            <a:r>
              <a:rPr lang="cs-CZ" i="1" dirty="0" smtClean="0"/>
              <a:t>káva</a:t>
            </a:r>
          </a:p>
          <a:p>
            <a:pPr>
              <a:buFontTx/>
              <a:buChar char="-"/>
            </a:pPr>
            <a:r>
              <a:rPr lang="cs-CZ" i="1" dirty="0" smtClean="0"/>
              <a:t>kakao</a:t>
            </a:r>
          </a:p>
          <a:p>
            <a:pPr>
              <a:buFontTx/>
              <a:buChar char="-"/>
            </a:pPr>
            <a:r>
              <a:rPr lang="cs-CZ" i="1" dirty="0" smtClean="0"/>
              <a:t>bavlna</a:t>
            </a:r>
          </a:p>
          <a:p>
            <a:pPr>
              <a:buFontTx/>
              <a:buChar char="-"/>
            </a:pPr>
            <a:r>
              <a:rPr lang="cs-CZ" b="1" dirty="0" smtClean="0"/>
              <a:t>tabák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9938" name="Picture 2" descr="File:Nicotiana Tobacco Plants 1909px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1785926"/>
            <a:ext cx="2767007" cy="44435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6) nové potraviny a plodiny v Evropě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i="1" dirty="0" smtClean="0"/>
              <a:t>brambory</a:t>
            </a:r>
          </a:p>
          <a:p>
            <a:pPr>
              <a:buFontTx/>
              <a:buChar char="-"/>
            </a:pPr>
            <a:r>
              <a:rPr lang="cs-CZ" i="1" dirty="0" smtClean="0"/>
              <a:t>rajčata</a:t>
            </a:r>
          </a:p>
          <a:p>
            <a:pPr>
              <a:buFontTx/>
              <a:buChar char="-"/>
            </a:pPr>
            <a:r>
              <a:rPr lang="cs-CZ" i="1" dirty="0" smtClean="0"/>
              <a:t>paprika</a:t>
            </a:r>
          </a:p>
          <a:p>
            <a:pPr>
              <a:buFontTx/>
              <a:buChar char="-"/>
            </a:pPr>
            <a:r>
              <a:rPr lang="cs-CZ" i="1" dirty="0" smtClean="0"/>
              <a:t>kukuřice</a:t>
            </a:r>
          </a:p>
          <a:p>
            <a:pPr>
              <a:buFontTx/>
              <a:buChar char="-"/>
            </a:pPr>
            <a:r>
              <a:rPr lang="cs-CZ" i="1" dirty="0" smtClean="0"/>
              <a:t>káva</a:t>
            </a:r>
          </a:p>
          <a:p>
            <a:pPr>
              <a:buFontTx/>
              <a:buChar char="-"/>
            </a:pPr>
            <a:r>
              <a:rPr lang="cs-CZ" i="1" dirty="0" smtClean="0"/>
              <a:t>kakao</a:t>
            </a:r>
          </a:p>
          <a:p>
            <a:pPr>
              <a:buFontTx/>
              <a:buChar char="-"/>
            </a:pPr>
            <a:r>
              <a:rPr lang="cs-CZ" i="1" dirty="0" smtClean="0"/>
              <a:t>bavlna</a:t>
            </a:r>
          </a:p>
          <a:p>
            <a:pPr>
              <a:buFontTx/>
              <a:buChar char="-"/>
            </a:pPr>
            <a:r>
              <a:rPr lang="cs-CZ" i="1" dirty="0" smtClean="0"/>
              <a:t>tabák</a:t>
            </a:r>
          </a:p>
          <a:p>
            <a:pPr>
              <a:buNone/>
            </a:pPr>
            <a:r>
              <a:rPr lang="cs-CZ" dirty="0" smtClean="0"/>
              <a:t>- </a:t>
            </a:r>
            <a:r>
              <a:rPr lang="cs-CZ" b="1" dirty="0" smtClean="0"/>
              <a:t>krocan</a:t>
            </a:r>
            <a:endParaRPr lang="cs-CZ" b="1" dirty="0"/>
          </a:p>
        </p:txBody>
      </p:sp>
      <p:pic>
        <p:nvPicPr>
          <p:cNvPr id="40962" name="Picture 2" descr="File:Turkey bird J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3372" y="1714488"/>
            <a:ext cx="3776658" cy="48754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 a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571612"/>
            <a:ext cx="8229600" cy="489416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sz="1500" dirty="0" smtClean="0"/>
              <a:t>Vlastní materiály</a:t>
            </a:r>
          </a:p>
          <a:p>
            <a:pPr>
              <a:buNone/>
            </a:pPr>
            <a:endParaRPr lang="cs-CZ" dirty="0" smtClean="0"/>
          </a:p>
          <a:p>
            <a:pPr algn="just">
              <a:buFont typeface="Wingdings" pitchFamily="2" charset="2"/>
              <a:buChar char="v"/>
            </a:pPr>
            <a:r>
              <a:rPr lang="cs-CZ" dirty="0" smtClean="0"/>
              <a:t>Obrázky: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1400" dirty="0" smtClean="0"/>
              <a:t>Všechny uveřejněné odkazy </a:t>
            </a:r>
            <a:r>
              <a:rPr lang="en-US" sz="1400" dirty="0" smtClean="0"/>
              <a:t>[</a:t>
            </a:r>
            <a:r>
              <a:rPr lang="cs-CZ" sz="1400" dirty="0" smtClean="0"/>
              <a:t>cit. 2011-05-01</a:t>
            </a:r>
            <a:r>
              <a:rPr lang="en-US" sz="1400" dirty="0" smtClean="0"/>
              <a:t>]</a:t>
            </a:r>
            <a:r>
              <a:rPr lang="cs-CZ" sz="1400" dirty="0" smtClean="0"/>
              <a:t>. Dostupné pod licencí </a:t>
            </a:r>
            <a:r>
              <a:rPr lang="cs-CZ" sz="1400" i="1" dirty="0" err="1" smtClean="0"/>
              <a:t>Creative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i="1" dirty="0" smtClean="0"/>
              <a:t> </a:t>
            </a:r>
            <a:r>
              <a:rPr lang="cs-CZ" sz="1400" dirty="0" smtClean="0"/>
              <a:t>na WWW adrese: viz. tabulka</a:t>
            </a:r>
          </a:p>
          <a:p>
            <a:pPr algn="just">
              <a:buNone/>
            </a:pPr>
            <a:endParaRPr lang="cs-CZ" sz="1400" b="1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0" y="4187"/>
          <a:ext cx="9144000" cy="68538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5077"/>
                <a:gridCol w="1055077"/>
                <a:gridCol w="7033846"/>
              </a:tblGrid>
              <a:tr h="367285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&lt;http://commons.wikimedia.org/wiki/File:Weltkarte-ptolemaeus-ausgabe-1548_1-1200x890.jpg&gt;</a:t>
                      </a:r>
                      <a:endParaRPr lang="cs-CZ" sz="12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 http://commons.wikimedia.org/wiki/File:Aztec_Empire_%28orthographic_projection%29.svg?uselang=cs&gt;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&lt;http://commons.wikimedia.org/wiki/File:Model_of_Tenochtitlan-2.jpg?uselang=cs&gt;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&lt;http://commons.wikimedia.org/wiki/File:Motecuzoma_Xocoyotzin.jpeg&gt;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&lt;http://commons.wikimedia.org/wiki/File:Aztec_Indians_Mexico_Tlaxcalan_Cortez.jpg&gt;</a:t>
                      </a:r>
                      <a:endParaRPr lang="cs-CZ" sz="12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 http://commons.wikimedia.org/wiki/File:Inca_Empire_South_America.png?uselang=cs&gt;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&lt;http://commons.wikimedia.org/wiki/File:Machu-Picchu.jpg?uselang=cs&gt;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&lt;http://commons.wikimedia.org/wiki/File:Pizarro.jpg&gt;</a:t>
                      </a:r>
                      <a:endParaRPr lang="cs-CZ" sz="1200" dirty="0"/>
                    </a:p>
                  </a:txBody>
                  <a:tcPr/>
                </a:tc>
              </a:tr>
              <a:tr h="63817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9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&lt;http://commons.wikimedia.org/wiki/File:BlankMap-World-noborders.png&gt;</a:t>
                      </a:r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10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&lt;http://commons.wikimedia.org/wiki/File:Debret_-_N%C3%A9gres_%C3%A0o_Tronco.jpg&gt;</a:t>
                      </a:r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&lt;http://commons.wikimedia.org/wiki/File:Potatoes.jpg&gt;</a:t>
                      </a:r>
                    </a:p>
                  </a:txBody>
                  <a:tcPr/>
                </a:tc>
              </a:tr>
              <a:tr h="63817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&lt;http://commons.wikimedia.org/wiki/File:Tomatoes_777.jpg?uselang=cs&gt;</a:t>
                      </a:r>
                    </a:p>
                  </a:txBody>
                  <a:tcPr/>
                </a:tc>
              </a:tr>
              <a:tr h="63817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&lt;http://commons.wikimedia.org/wiki/File:Cubanelle_Peppers.jpg&gt;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282" y="214290"/>
          <a:ext cx="8786874" cy="31104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3870"/>
                <a:gridCol w="1013870"/>
                <a:gridCol w="6759134"/>
              </a:tblGrid>
              <a:tr h="367285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&lt;http://commons.wikimedia.org/wiki/File:Kisoroszi,_zraj%C3%ADc%C3%AD_kuku%C5%99ice.JPG&gt;</a:t>
                      </a:r>
                      <a:endParaRPr lang="cs-CZ" sz="12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 http://commons.wikimedia.org/wiki/File:Cafeatoyac.jpg?uselang=cs&gt;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&lt;http://commons.wikimedia.org/wiki/File:Punta_Cana_Theobroma_cacao_tree_2.jpg?uselang=cs&gt;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&lt;http://commons.wikimedia.org/wiki/File:Feld_mit_reifer_Baumwolle.jpeg&gt;</a:t>
                      </a:r>
                      <a:endParaRPr lang="cs-CZ" sz="1200" dirty="0"/>
                    </a:p>
                  </a:txBody>
                  <a:tcPr/>
                </a:tc>
              </a:tr>
              <a:tr h="36728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19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&lt;http://commons.wikimedia.org/wiki/File:Nicotiana_Tobacco_Plants_1909px.jpg&gt;</a:t>
                      </a:r>
                      <a:endParaRPr lang="cs-CZ" sz="1200" dirty="0"/>
                    </a:p>
                  </a:txBody>
                  <a:tcPr/>
                </a:tc>
              </a:tr>
              <a:tr h="455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20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 http://commons.wikimedia.org/wiki/File:Turkey_bird_J2.JPG&gt;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638</Words>
  <Application>Microsoft Office PowerPoint</Application>
  <PresentationFormat>Předvádění na obrazovce (4:3)</PresentationFormat>
  <Paragraphs>212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Důsledky zámořských objevů</vt:lpstr>
      <vt:lpstr>1) potvrzení kulatosti Země</vt:lpstr>
      <vt:lpstr>2) vyvrácení domorodých civilizací v Americe</vt:lpstr>
      <vt:lpstr>2) vyvrácení domorodých civilizací v Americe</vt:lpstr>
      <vt:lpstr>2) vyvrácení domorodých civilizací v Americe</vt:lpstr>
      <vt:lpstr>2) vyvrácení domorodých civilizací v Americe</vt:lpstr>
      <vt:lpstr>2) vyvrácení domorodých civilizací v Americe</vt:lpstr>
      <vt:lpstr>2) vyvrácení domorodých civilizací v Americe</vt:lpstr>
      <vt:lpstr>2) vyvrácení domorodých civilizací v Americe</vt:lpstr>
      <vt:lpstr>3) zakládání obchodních stanic a kolonií</vt:lpstr>
      <vt:lpstr>3) zakládání obchodních stanic a kolonií</vt:lpstr>
      <vt:lpstr>3) zakládání obchodních stanic a kolonií</vt:lpstr>
      <vt:lpstr>3) zakládání obchodních stanic a kolonií</vt:lpstr>
      <vt:lpstr>4) dovoz otroků z Afriky do Karibiku</vt:lpstr>
      <vt:lpstr>5) přesun obchodu</vt:lpstr>
      <vt:lpstr>6) nové potraviny a plodiny v Evropě</vt:lpstr>
      <vt:lpstr>6) nové potraviny a plodiny v Evropě</vt:lpstr>
      <vt:lpstr>6) nové potraviny a plodiny v Evropě</vt:lpstr>
      <vt:lpstr>6) nové potraviny a plodiny v Evropě</vt:lpstr>
      <vt:lpstr>6) nové potraviny a plodiny v Evropě</vt:lpstr>
      <vt:lpstr>6) nové potraviny a plodiny v Evropě</vt:lpstr>
      <vt:lpstr>6) nové potraviny a plodiny v Evropě</vt:lpstr>
      <vt:lpstr>6) nové potraviny a plodiny v Evropě</vt:lpstr>
      <vt:lpstr>6) nové potraviny a plodiny v Evropě</vt:lpstr>
      <vt:lpstr>Zdroje a obrázky</vt:lpstr>
      <vt:lpstr>Snímek 27</vt:lpstr>
      <vt:lpstr>Snímek 28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dc:creator>Radusak</dc:creator>
  <cp:lastModifiedBy>Radusak</cp:lastModifiedBy>
  <cp:revision>4</cp:revision>
  <dcterms:created xsi:type="dcterms:W3CDTF">2012-05-01T18:27:36Z</dcterms:created>
  <dcterms:modified xsi:type="dcterms:W3CDTF">2012-06-12T15:36:37Z</dcterms:modified>
</cp:coreProperties>
</file>