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AD3EC9-F66B-49EF-9A40-B64EDDEC247D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564CDEE-69B6-4786-B0A0-66F4B6BC0FD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65CD39-5EFD-44EE-81B8-28C7A8996CB6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A4BB2D-9D01-474A-9617-14E388F868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A23634-8C46-4710-8100-ABB342A0F727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7E05EF11-DA29-46ED-9E39-E8F9C7402EA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9BB5F8-6510-49BB-BA4A-AC81EE98CB67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AE4F79-FD1D-4FD8-BA9C-C78F6F049F4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47C326-F552-44DB-B6EB-FD0E9EF65106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2D1BFD-0AC2-4A86-8C7A-FC91DDCBA9D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D2D654-4A0A-495A-AACD-0A7EA633995E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8C9E11-C093-4D42-AE70-07FF7091DE5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D3731B-7EF4-4261-9934-3B97E2B5DE6B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34959-8A1E-4E77-9A60-6B38CB0C791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BA861C-704C-48FF-B4B2-51C46CF66504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BED681-2FDF-4FF7-A573-E769A326750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F3EE17-B4E6-4254-AFE2-74FE2F99BEF9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E465113A-61A4-4BE7-B993-1C8A0D4507B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150B81-3220-4A2F-9AF7-53FF159D2AE4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FB2C69-579E-404D-BD67-52497CA9810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36EB08-E09D-48FF-BC0E-3EB33FA91063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EFAEFC-6D3E-401D-957E-CA440619606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A763FFC-8E9F-4900-B50A-10276C26EB35}" type="datetimeFigureOut">
              <a:rPr lang="cs-CZ" smtClean="0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556EB78B-AE49-4E26-A71D-DE52234C543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42844" y="2143092"/>
            <a:ext cx="9001156" cy="4714908"/>
          </a:xfrm>
        </p:spPr>
        <p:txBody>
          <a:bodyPr rtlCol="0">
            <a:normAutofit fontScale="40000" lnSpcReduction="20000"/>
          </a:bodyPr>
          <a:lstStyle/>
          <a:p>
            <a:pPr>
              <a:buNone/>
              <a:defRPr/>
            </a:pPr>
            <a:r>
              <a:rPr lang="cs-CZ" sz="2800" dirty="0" smtClean="0"/>
              <a:t>Název DŮM: </a:t>
            </a:r>
            <a:r>
              <a:rPr lang="cs-CZ" sz="2800" b="1" dirty="0" smtClean="0"/>
              <a:t> </a:t>
            </a:r>
            <a:r>
              <a:rPr lang="cs-CZ" sz="2800" b="1" dirty="0" smtClean="0"/>
              <a:t>VY_32_INOVACE_16_16_Renesance</a:t>
            </a:r>
            <a:endParaRPr lang="cs-CZ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Číslo skupiny: </a:t>
            </a:r>
            <a:r>
              <a:rPr lang="cs-CZ" sz="2800" b="1" dirty="0" smtClean="0"/>
              <a:t> 1</a:t>
            </a:r>
            <a:endParaRPr lang="cs-CZ" sz="2800" b="1" dirty="0"/>
          </a:p>
          <a:p>
            <a:pPr>
              <a:buNone/>
              <a:defRPr/>
            </a:pPr>
            <a:r>
              <a:rPr lang="cs-CZ" sz="2800" dirty="0" smtClean="0"/>
              <a:t>Autor: </a:t>
            </a:r>
            <a:r>
              <a:rPr lang="cs-CZ" sz="2800" b="1" dirty="0" smtClean="0"/>
              <a:t>Radomír Krejčí</a:t>
            </a:r>
            <a:endParaRPr lang="cs-CZ" sz="2800" b="1" dirty="0"/>
          </a:p>
          <a:p>
            <a:pPr>
              <a:buNone/>
              <a:defRPr/>
            </a:pPr>
            <a:r>
              <a:rPr lang="cs-CZ" sz="2800" dirty="0" smtClean="0"/>
              <a:t>Vzdělávací obor/Předmět/Téma: </a:t>
            </a:r>
            <a:r>
              <a:rPr lang="cs-CZ" sz="2800" b="1" dirty="0" smtClean="0"/>
              <a:t>Dějepis/Dějepis/Renesance</a:t>
            </a:r>
            <a:endParaRPr lang="cs-CZ" sz="2800" b="1" dirty="0"/>
          </a:p>
          <a:p>
            <a:pPr>
              <a:buNone/>
              <a:defRPr/>
            </a:pPr>
            <a:r>
              <a:rPr lang="cs-CZ" sz="2800" dirty="0" smtClean="0"/>
              <a:t>Druh </a:t>
            </a:r>
            <a:r>
              <a:rPr lang="cs-CZ" sz="2800" dirty="0"/>
              <a:t>učebního materiálu</a:t>
            </a:r>
            <a:r>
              <a:rPr lang="cs-CZ" sz="2800" dirty="0" smtClean="0"/>
              <a:t>: </a:t>
            </a:r>
            <a:r>
              <a:rPr lang="cs-CZ" sz="2800" b="1" dirty="0" smtClean="0"/>
              <a:t>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Metodický list:			</a:t>
            </a:r>
            <a:r>
              <a:rPr lang="cs-CZ" sz="2800" b="1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>
              <a:buNone/>
              <a:defRPr/>
            </a:pPr>
            <a:r>
              <a:rPr lang="cs-CZ" sz="2800" dirty="0" smtClean="0"/>
              <a:t>Anotace:  Seznámení se základními znaky renesančního umění a architektury a humanismu. Žák bude schopen pojmenovat renesanční památky u nás a typy staveb. Inovace spočívá v nahrazení klasického výkladu se zápisem ilustrativnějším zobrazením pomocí </a:t>
            </a:r>
            <a:r>
              <a:rPr lang="cs-CZ" sz="2800" dirty="0" err="1" smtClean="0"/>
              <a:t>dataprojektoru</a:t>
            </a:r>
            <a:r>
              <a:rPr lang="cs-CZ" sz="2800" dirty="0" smtClean="0"/>
              <a:t>.</a:t>
            </a:r>
            <a:r>
              <a:rPr lang="cs-CZ" sz="2400" dirty="0" smtClean="0"/>
              <a:t>	</a:t>
            </a:r>
            <a:r>
              <a:rPr lang="cs-CZ" sz="28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Ověřeno </a:t>
            </a:r>
            <a:r>
              <a:rPr lang="cs-CZ" sz="2800" dirty="0"/>
              <a:t>ve třídě</a:t>
            </a:r>
            <a:r>
              <a:rPr lang="cs-CZ" sz="2800" dirty="0" smtClean="0"/>
              <a:t>:  </a:t>
            </a:r>
            <a:r>
              <a:rPr lang="cs-CZ" sz="2800" b="1" dirty="0" smtClean="0"/>
              <a:t>7.B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Datum </a:t>
            </a:r>
            <a:r>
              <a:rPr lang="cs-CZ" sz="2800" dirty="0"/>
              <a:t>ověření</a:t>
            </a:r>
            <a:r>
              <a:rPr lang="cs-CZ" sz="2800" dirty="0" smtClean="0"/>
              <a:t>:  </a:t>
            </a:r>
            <a:r>
              <a:rPr lang="cs-CZ" sz="2800" b="1" dirty="0" smtClean="0"/>
              <a:t>16.5.2012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dle zákona 121/2000 Sb. (autorský zákon). Nesu veškerou právní odpovědnost za obsah a původ svého díla. Prohlašuji dále, že </a:t>
            </a:r>
            <a:r>
              <a:rPr lang="cs-CZ" sz="2800" dirty="0"/>
              <a:t>výše uvedený materiál jsem ověřil(a) </a:t>
            </a: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ve </a:t>
            </a:r>
            <a:r>
              <a:rPr lang="cs-CZ" sz="2800" dirty="0"/>
              <a:t>výuce a provedl(a) o tom zápis do </a:t>
            </a:r>
            <a:r>
              <a:rPr lang="cs-CZ" sz="28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Datum:  16.5.2012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214282" y="3200400"/>
            <a:ext cx="8929718" cy="301468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  Umělecký sloh zasahující Evropu v 14. – 17. století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  šíří se z Itálie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  spojena s</a:t>
            </a:r>
            <a:r>
              <a:rPr lang="cs-CZ" sz="2800" i="1" dirty="0" smtClean="0">
                <a:latin typeface="Georgia" pitchFamily="18" charset="0"/>
              </a:rPr>
              <a:t> </a:t>
            </a:r>
            <a:r>
              <a:rPr lang="cs-CZ" sz="2800" b="1" i="1" dirty="0" smtClean="0">
                <a:latin typeface="Georgia" pitchFamily="18" charset="0"/>
              </a:rPr>
              <a:t>humanismem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800" dirty="0" smtClean="0">
                <a:latin typeface="Georgia" pitchFamily="18" charset="0"/>
              </a:rPr>
              <a:t>  napodobuje antiku</a:t>
            </a:r>
            <a:endParaRPr lang="cs-CZ" sz="2800" b="1" i="1" dirty="0" smtClean="0">
              <a:latin typeface="Georgia" pitchFamily="18" charset="0"/>
            </a:endParaRP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RENESANCE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Georgia" pitchFamily="18" charset="0"/>
              </a:rPr>
              <a:t>Humanismus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2" y="2547938"/>
            <a:ext cx="7993091" cy="3595706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>
                <a:latin typeface="Georgia" pitchFamily="18" charset="0"/>
              </a:rPr>
              <a:t> nový názor na život člověka („život má smysl žít“)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>
                <a:latin typeface="Georgia" pitchFamily="18" charset="0"/>
              </a:rPr>
              <a:t> důraz kladen na člověka (již ne na Boha)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>
                <a:latin typeface="Georgia" pitchFamily="18" charset="0"/>
              </a:rPr>
              <a:t> objevuje se umění, vědecké bádání, snaha o zpříjemnění života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cap="small" dirty="0" smtClean="0">
                <a:latin typeface="Georgia" pitchFamily="18" charset="0"/>
              </a:rPr>
              <a:t>1) </a:t>
            </a:r>
            <a:r>
              <a:rPr lang="cs-CZ" sz="4400" b="1" cap="small" dirty="0" smtClean="0">
                <a:latin typeface="Georgia" pitchFamily="18" charset="0"/>
              </a:rPr>
              <a:t>Malířství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>
                <a:latin typeface="Georgia" pitchFamily="18" charset="0"/>
              </a:rPr>
              <a:t>obrazy z běžného života, portréty, i obrazy svatých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>
                <a:latin typeface="Georgia" pitchFamily="18" charset="0"/>
              </a:rPr>
              <a:t>objevuje se perspektiva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cs-CZ" sz="2000" u="sng" dirty="0" smtClean="0">
              <a:latin typeface="Georgia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u="sng" dirty="0" smtClean="0">
                <a:latin typeface="Georgia" pitchFamily="18" charset="0"/>
              </a:rPr>
              <a:t>malíři</a:t>
            </a:r>
            <a:r>
              <a:rPr lang="cs-CZ" sz="2000" dirty="0" smtClean="0">
                <a:latin typeface="Georgia" pitchFamily="18" charset="0"/>
              </a:rPr>
              <a:t>: Botticelli, </a:t>
            </a:r>
            <a:r>
              <a:rPr lang="cs-CZ" sz="2000" dirty="0" err="1" smtClean="0">
                <a:latin typeface="Georgia" pitchFamily="18" charset="0"/>
              </a:rPr>
              <a:t>Raffaelo</a:t>
            </a:r>
            <a:r>
              <a:rPr lang="cs-CZ" sz="2000" dirty="0" smtClean="0">
                <a:latin typeface="Georgia" pitchFamily="18" charset="0"/>
              </a:rPr>
              <a:t>, </a:t>
            </a:r>
            <a:r>
              <a:rPr lang="cs-CZ" sz="2000" dirty="0" err="1" smtClean="0">
                <a:latin typeface="Georgia" pitchFamily="18" charset="0"/>
              </a:rPr>
              <a:t>Michelangelo</a:t>
            </a:r>
            <a:r>
              <a:rPr lang="cs-CZ" sz="2000" dirty="0" smtClean="0">
                <a:latin typeface="Georgia" pitchFamily="18" charset="0"/>
              </a:rPr>
              <a:t> (</a:t>
            </a:r>
            <a:r>
              <a:rPr lang="cs-CZ" sz="2000" i="1" dirty="0" smtClean="0">
                <a:latin typeface="Georgia" pitchFamily="18" charset="0"/>
              </a:rPr>
              <a:t>Sixtinská kaple</a:t>
            </a:r>
            <a:r>
              <a:rPr lang="cs-CZ" sz="2000" dirty="0" smtClean="0">
                <a:latin typeface="Georgia" pitchFamily="18" charset="0"/>
              </a:rPr>
              <a:t>), </a:t>
            </a:r>
            <a:r>
              <a:rPr lang="cs-CZ" sz="2000" dirty="0" err="1" smtClean="0">
                <a:latin typeface="Georgia" pitchFamily="18" charset="0"/>
              </a:rPr>
              <a:t>Leonardo</a:t>
            </a:r>
            <a:r>
              <a:rPr lang="cs-CZ" sz="2000" dirty="0" smtClean="0">
                <a:latin typeface="Georgia" pitchFamily="18" charset="0"/>
              </a:rPr>
              <a:t> </a:t>
            </a:r>
            <a:r>
              <a:rPr lang="cs-CZ" sz="2000" dirty="0" err="1" smtClean="0">
                <a:latin typeface="Georgia" pitchFamily="18" charset="0"/>
              </a:rPr>
              <a:t>da</a:t>
            </a:r>
            <a:r>
              <a:rPr lang="cs-CZ" sz="2000" dirty="0" smtClean="0">
                <a:latin typeface="Georgia" pitchFamily="18" charset="0"/>
              </a:rPr>
              <a:t> Vinci (</a:t>
            </a:r>
            <a:r>
              <a:rPr lang="cs-CZ" sz="2000" i="1" dirty="0" err="1" smtClean="0">
                <a:latin typeface="Georgia" pitchFamily="18" charset="0"/>
              </a:rPr>
              <a:t>Mona</a:t>
            </a:r>
            <a:r>
              <a:rPr lang="cs-CZ" sz="2000" i="1" dirty="0" smtClean="0">
                <a:latin typeface="Georgia" pitchFamily="18" charset="0"/>
              </a:rPr>
              <a:t> </a:t>
            </a:r>
            <a:r>
              <a:rPr lang="cs-CZ" sz="2000" i="1" dirty="0" err="1" smtClean="0">
                <a:latin typeface="Georgia" pitchFamily="18" charset="0"/>
              </a:rPr>
              <a:t>Lisa</a:t>
            </a:r>
            <a:r>
              <a:rPr lang="cs-CZ" sz="2000" dirty="0" smtClean="0">
                <a:latin typeface="Georgia" pitchFamily="18" charset="0"/>
              </a:rPr>
              <a:t>)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314400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malíři: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914400" y="5214950"/>
            <a:ext cx="7315200" cy="1500197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Botticelli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</a:t>
            </a:r>
          </a:p>
          <a:p>
            <a:r>
              <a:rPr lang="cs-CZ" dirty="0" err="1" smtClean="0">
                <a:latin typeface="Georgia" pitchFamily="18" charset="0"/>
              </a:rPr>
              <a:t>Raffaelo</a:t>
            </a:r>
            <a:r>
              <a:rPr lang="cs-CZ" dirty="0" smtClean="0">
                <a:latin typeface="Georgia" pitchFamily="18" charset="0"/>
              </a:rPr>
              <a:t>, </a:t>
            </a:r>
          </a:p>
          <a:p>
            <a:r>
              <a:rPr lang="cs-CZ" dirty="0" err="1" smtClean="0"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Sixtinská kaple</a:t>
            </a:r>
            <a:r>
              <a:rPr lang="cs-CZ" dirty="0" smtClean="0">
                <a:latin typeface="Georgia" pitchFamily="18" charset="0"/>
              </a:rPr>
              <a:t>), </a:t>
            </a:r>
          </a:p>
          <a:p>
            <a:r>
              <a:rPr lang="cs-CZ" dirty="0" err="1" smtClean="0">
                <a:latin typeface="Georgia" pitchFamily="18" charset="0"/>
              </a:rPr>
              <a:t>Leonardo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dirty="0" err="1" smtClean="0">
                <a:latin typeface="Georgia" pitchFamily="18" charset="0"/>
              </a:rPr>
              <a:t>da</a:t>
            </a:r>
            <a:r>
              <a:rPr lang="cs-CZ" dirty="0" smtClean="0">
                <a:latin typeface="Georgia" pitchFamily="18" charset="0"/>
              </a:rPr>
              <a:t> Vinci (</a:t>
            </a:r>
            <a:r>
              <a:rPr lang="cs-CZ" i="1" dirty="0" err="1" smtClean="0">
                <a:latin typeface="Georgia" pitchFamily="18" charset="0"/>
              </a:rPr>
              <a:t>Mona</a:t>
            </a:r>
            <a:r>
              <a:rPr lang="cs-CZ" i="1" dirty="0" smtClean="0">
                <a:latin typeface="Georgia" pitchFamily="18" charset="0"/>
              </a:rPr>
              <a:t> </a:t>
            </a:r>
            <a:r>
              <a:rPr lang="cs-CZ" i="1" dirty="0" err="1" smtClean="0">
                <a:latin typeface="Georgia" pitchFamily="18" charset="0"/>
              </a:rPr>
              <a:t>Lisa</a:t>
            </a:r>
            <a:r>
              <a:rPr lang="cs-CZ" dirty="0" smtClean="0">
                <a:latin typeface="Georgia" pitchFamily="18" charset="0"/>
              </a:rPr>
              <a:t>)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57884" y="4857760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Botticelli – Zrození Venuše</a:t>
            </a:r>
          </a:p>
          <a:p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/>
      </p:sp>
      <p:pic>
        <p:nvPicPr>
          <p:cNvPr id="3078" name="Picture 6" descr="Soubor:La nascita di Venere (Botticelli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42852"/>
            <a:ext cx="6929486" cy="44435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314400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malíři: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914400" y="5214950"/>
            <a:ext cx="7315200" cy="1500197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Georgia" pitchFamily="18" charset="0"/>
              </a:rPr>
              <a:t>Botticelli,</a:t>
            </a:r>
          </a:p>
          <a:p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Raffaelo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, </a:t>
            </a:r>
          </a:p>
          <a:p>
            <a:r>
              <a:rPr lang="cs-CZ" dirty="0" err="1" smtClean="0"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Sixtinská kaple</a:t>
            </a:r>
            <a:r>
              <a:rPr lang="cs-CZ" dirty="0" smtClean="0">
                <a:latin typeface="Georgia" pitchFamily="18" charset="0"/>
              </a:rPr>
              <a:t>), </a:t>
            </a:r>
          </a:p>
          <a:p>
            <a:r>
              <a:rPr lang="cs-CZ" dirty="0" err="1" smtClean="0">
                <a:latin typeface="Georgia" pitchFamily="18" charset="0"/>
              </a:rPr>
              <a:t>Leonardo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dirty="0" err="1" smtClean="0">
                <a:latin typeface="Georgia" pitchFamily="18" charset="0"/>
              </a:rPr>
              <a:t>da</a:t>
            </a:r>
            <a:r>
              <a:rPr lang="cs-CZ" dirty="0" smtClean="0">
                <a:latin typeface="Georgia" pitchFamily="18" charset="0"/>
              </a:rPr>
              <a:t> Vinci (</a:t>
            </a:r>
            <a:r>
              <a:rPr lang="cs-CZ" i="1" dirty="0" err="1" smtClean="0">
                <a:latin typeface="Georgia" pitchFamily="18" charset="0"/>
              </a:rPr>
              <a:t>Mona</a:t>
            </a:r>
            <a:r>
              <a:rPr lang="cs-CZ" i="1" dirty="0" smtClean="0">
                <a:latin typeface="Georgia" pitchFamily="18" charset="0"/>
              </a:rPr>
              <a:t> </a:t>
            </a:r>
            <a:r>
              <a:rPr lang="cs-CZ" i="1" dirty="0" err="1" smtClean="0">
                <a:latin typeface="Georgia" pitchFamily="18" charset="0"/>
              </a:rPr>
              <a:t>Lisa</a:t>
            </a:r>
            <a:r>
              <a:rPr lang="cs-CZ" dirty="0" smtClean="0">
                <a:latin typeface="Georgia" pitchFamily="18" charset="0"/>
              </a:rPr>
              <a:t>)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57818" y="4857760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Raffaelo</a:t>
            </a:r>
            <a:r>
              <a:rPr lang="cs-CZ" i="1" dirty="0" smtClean="0">
                <a:latin typeface="Georgia" pitchFamily="18" charset="0"/>
              </a:rPr>
              <a:t> – Dáma s jednorožcem</a:t>
            </a:r>
          </a:p>
          <a:p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/>
      </p:sp>
      <p:pic>
        <p:nvPicPr>
          <p:cNvPr id="20482" name="Picture 2" descr="Soubor:Lady with unicorn by Rafael San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71190"/>
            <a:ext cx="3357586" cy="43912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314400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malíři: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914400" y="5214950"/>
            <a:ext cx="7315200" cy="1500197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Georgia" pitchFamily="18" charset="0"/>
              </a:rPr>
              <a:t>Botticelli,</a:t>
            </a:r>
          </a:p>
          <a:p>
            <a:r>
              <a:rPr lang="cs-CZ" dirty="0" err="1" smtClean="0">
                <a:latin typeface="Georgia" pitchFamily="18" charset="0"/>
              </a:rPr>
              <a:t>Raffaelo</a:t>
            </a:r>
            <a:r>
              <a:rPr lang="cs-CZ" dirty="0" smtClean="0">
                <a:latin typeface="Georgia" pitchFamily="18" charset="0"/>
              </a:rPr>
              <a:t>, </a:t>
            </a:r>
          </a:p>
          <a:p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Sixtinská kaple</a:t>
            </a:r>
            <a:r>
              <a:rPr lang="cs-CZ" dirty="0" smtClean="0">
                <a:latin typeface="Georgia" pitchFamily="18" charset="0"/>
              </a:rPr>
              <a:t>), </a:t>
            </a:r>
          </a:p>
          <a:p>
            <a:r>
              <a:rPr lang="cs-CZ" dirty="0" err="1" smtClean="0">
                <a:latin typeface="Georgia" pitchFamily="18" charset="0"/>
              </a:rPr>
              <a:t>Leonardo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dirty="0" err="1" smtClean="0">
                <a:latin typeface="Georgia" pitchFamily="18" charset="0"/>
              </a:rPr>
              <a:t>da</a:t>
            </a:r>
            <a:r>
              <a:rPr lang="cs-CZ" dirty="0" smtClean="0">
                <a:latin typeface="Georgia" pitchFamily="18" charset="0"/>
              </a:rPr>
              <a:t> Vinci (</a:t>
            </a:r>
            <a:r>
              <a:rPr lang="cs-CZ" i="1" dirty="0" err="1" smtClean="0">
                <a:latin typeface="Georgia" pitchFamily="18" charset="0"/>
              </a:rPr>
              <a:t>Mona</a:t>
            </a:r>
            <a:r>
              <a:rPr lang="cs-CZ" i="1" dirty="0" smtClean="0">
                <a:latin typeface="Georgia" pitchFamily="18" charset="0"/>
              </a:rPr>
              <a:t> </a:t>
            </a:r>
            <a:r>
              <a:rPr lang="cs-CZ" i="1" dirty="0" err="1" smtClean="0">
                <a:latin typeface="Georgia" pitchFamily="18" charset="0"/>
              </a:rPr>
              <a:t>Lisa</a:t>
            </a:r>
            <a:r>
              <a:rPr lang="cs-CZ" dirty="0" smtClean="0">
                <a:latin typeface="Georgia" pitchFamily="18" charset="0"/>
              </a:rPr>
              <a:t>)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0628" y="4857760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Michelangelo</a:t>
            </a:r>
            <a:r>
              <a:rPr lang="cs-CZ" i="1" dirty="0" smtClean="0">
                <a:latin typeface="Georgia" pitchFamily="18" charset="0"/>
              </a:rPr>
              <a:t> – strop Sixtinské kaple</a:t>
            </a:r>
          </a:p>
          <a:p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/>
      </p:sp>
      <p:pic>
        <p:nvPicPr>
          <p:cNvPr id="21506" name="Picture 2" descr="Soubor:Lightmatter Sistine Chapel ceil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19640"/>
            <a:ext cx="6786610" cy="4495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314400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malíři: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928662" y="5143512"/>
            <a:ext cx="7315200" cy="1500197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Georgia" pitchFamily="18" charset="0"/>
              </a:rPr>
              <a:t>Botticelli,</a:t>
            </a:r>
          </a:p>
          <a:p>
            <a:r>
              <a:rPr lang="cs-CZ" dirty="0" err="1" smtClean="0">
                <a:latin typeface="Georgia" pitchFamily="18" charset="0"/>
              </a:rPr>
              <a:t>Raffaelo</a:t>
            </a:r>
            <a:r>
              <a:rPr lang="cs-CZ" dirty="0" smtClean="0">
                <a:latin typeface="Georgia" pitchFamily="18" charset="0"/>
              </a:rPr>
              <a:t>, </a:t>
            </a:r>
          </a:p>
          <a:p>
            <a:r>
              <a:rPr lang="cs-CZ" dirty="0" err="1" smtClean="0"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Sixtinská kaple</a:t>
            </a:r>
            <a:r>
              <a:rPr lang="cs-CZ" dirty="0" smtClean="0">
                <a:latin typeface="Georgia" pitchFamily="18" charset="0"/>
              </a:rPr>
              <a:t>), </a:t>
            </a:r>
          </a:p>
          <a:p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Leonardo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cs-CZ" b="1" dirty="0" err="1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da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 Vinci </a:t>
            </a:r>
            <a:r>
              <a:rPr lang="cs-CZ" dirty="0" smtClean="0">
                <a:latin typeface="Georgia" pitchFamily="18" charset="0"/>
              </a:rPr>
              <a:t>(</a:t>
            </a:r>
            <a:r>
              <a:rPr lang="cs-CZ" i="1" dirty="0" err="1" smtClean="0">
                <a:latin typeface="Georgia" pitchFamily="18" charset="0"/>
              </a:rPr>
              <a:t>Mona</a:t>
            </a:r>
            <a:r>
              <a:rPr lang="cs-CZ" i="1" dirty="0" smtClean="0">
                <a:latin typeface="Georgia" pitchFamily="18" charset="0"/>
              </a:rPr>
              <a:t> </a:t>
            </a:r>
            <a:r>
              <a:rPr lang="cs-CZ" i="1" dirty="0" err="1" smtClean="0">
                <a:latin typeface="Georgia" pitchFamily="18" charset="0"/>
              </a:rPr>
              <a:t>Lisa</a:t>
            </a:r>
            <a:r>
              <a:rPr lang="cs-CZ" dirty="0" smtClean="0">
                <a:latin typeface="Georgia" pitchFamily="18" charset="0"/>
              </a:rPr>
              <a:t>)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43570" y="4857760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Leonardo</a:t>
            </a:r>
            <a:r>
              <a:rPr lang="cs-CZ" i="1" dirty="0" smtClean="0">
                <a:latin typeface="Georgia" pitchFamily="18" charset="0"/>
              </a:rPr>
              <a:t> – Poslední večeře </a:t>
            </a:r>
          </a:p>
          <a:p>
            <a:endParaRPr lang="cs-CZ" dirty="0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/>
      </p:sp>
      <p:pic>
        <p:nvPicPr>
          <p:cNvPr id="22530" name="Picture 2" descr="Soubor:Leonardo da Vinci (1452-1519) - The Last Supper (1495-149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598124" cy="43957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cap="small" dirty="0" smtClean="0">
                <a:latin typeface="Georgia" pitchFamily="18" charset="0"/>
              </a:rPr>
              <a:t>2) </a:t>
            </a:r>
            <a:r>
              <a:rPr lang="cs-CZ" sz="4400" b="1" cap="small" dirty="0" smtClean="0">
                <a:latin typeface="Georgia" pitchFamily="18" charset="0"/>
              </a:rPr>
              <a:t>Sochařství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>
                <a:latin typeface="Georgia" pitchFamily="18" charset="0"/>
              </a:rPr>
              <a:t>sochy se objevují samostatně, jako umělecká díla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dirty="0" smtClean="0">
                <a:latin typeface="Georgia" pitchFamily="18" charset="0"/>
              </a:rPr>
              <a:t>objevují se busty, jezdecké sochy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2000" u="sng" dirty="0" smtClean="0">
                <a:latin typeface="Georgia" pitchFamily="18" charset="0"/>
              </a:rPr>
              <a:t>sochaři</a:t>
            </a:r>
            <a:r>
              <a:rPr lang="cs-CZ" sz="2000" dirty="0" smtClean="0">
                <a:latin typeface="Georgia" pitchFamily="18" charset="0"/>
              </a:rPr>
              <a:t>: </a:t>
            </a:r>
            <a:r>
              <a:rPr lang="cs-CZ" sz="2000" dirty="0" err="1" smtClean="0">
                <a:latin typeface="Georgia" pitchFamily="18" charset="0"/>
              </a:rPr>
              <a:t>Michelangelo</a:t>
            </a:r>
            <a:r>
              <a:rPr lang="cs-CZ" sz="2000" dirty="0" smtClean="0">
                <a:latin typeface="Georgia" pitchFamily="18" charset="0"/>
              </a:rPr>
              <a:t> (David)</a:t>
            </a:r>
          </a:p>
          <a:p>
            <a:pPr>
              <a:buFont typeface="Wingdings" pitchFamily="2" charset="2"/>
              <a:buChar char="§"/>
            </a:pP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Georgia" pitchFamily="18" charset="0"/>
              </a:rPr>
              <a:t>Sochaři:</a:t>
            </a:r>
            <a:endParaRPr lang="cs-CZ" sz="2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David)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14348" y="6000768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Michelangelo</a:t>
            </a:r>
            <a:r>
              <a:rPr lang="cs-CZ" i="1" dirty="0" smtClean="0">
                <a:latin typeface="Georgia" pitchFamily="18" charset="0"/>
              </a:rPr>
              <a:t> - David </a:t>
            </a:r>
          </a:p>
          <a:p>
            <a:endParaRPr lang="cs-CZ" dirty="0"/>
          </a:p>
        </p:txBody>
      </p:sp>
      <p:pic>
        <p:nvPicPr>
          <p:cNvPr id="23554" name="Picture 2" descr="Soubor:Michelangelos Davi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95228"/>
            <a:ext cx="4929192" cy="6572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Georgia" pitchFamily="18" charset="0"/>
              </a:rPr>
              <a:t>Sochaři:</a:t>
            </a:r>
            <a:endParaRPr lang="cs-CZ" sz="2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Georgia" pitchFamily="18" charset="0"/>
              </a:rPr>
              <a:t>Michelangelo</a:t>
            </a:r>
            <a:r>
              <a:rPr lang="cs-CZ" dirty="0" smtClean="0">
                <a:latin typeface="Georgia" pitchFamily="18" charset="0"/>
              </a:rPr>
              <a:t> (</a:t>
            </a:r>
            <a:r>
              <a:rPr lang="cs-CZ" i="1" dirty="0" smtClean="0">
                <a:latin typeface="Georgia" pitchFamily="18" charset="0"/>
              </a:rPr>
              <a:t>David)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572132" y="1142984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Giambologno</a:t>
            </a:r>
            <a:r>
              <a:rPr lang="cs-CZ" i="1" dirty="0" smtClean="0">
                <a:latin typeface="Georgia" pitchFamily="18" charset="0"/>
              </a:rPr>
              <a:t> – </a:t>
            </a:r>
            <a:r>
              <a:rPr lang="cs-CZ" i="1" dirty="0" err="1" smtClean="0">
                <a:latin typeface="Georgia" pitchFamily="18" charset="0"/>
              </a:rPr>
              <a:t>Cosimo</a:t>
            </a:r>
            <a:r>
              <a:rPr lang="cs-CZ" i="1" dirty="0" smtClean="0">
                <a:latin typeface="Georgia" pitchFamily="18" charset="0"/>
              </a:rPr>
              <a:t> Medici </a:t>
            </a:r>
          </a:p>
          <a:p>
            <a:endParaRPr lang="cs-CZ" dirty="0"/>
          </a:p>
        </p:txBody>
      </p:sp>
      <p:pic>
        <p:nvPicPr>
          <p:cNvPr id="25602" name="Picture 2" descr="File:Cosimo Medici Statue Flore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857364"/>
            <a:ext cx="6286491" cy="4714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sgrafita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6626" name="Picture 2" descr="File:MantovaBasilicaSantAndrea cutnpaste over intrusi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500175"/>
            <a:ext cx="3857652" cy="5143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sgrafita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7650" name="Picture 2" descr="File:Palais Farne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643050"/>
            <a:ext cx="6095990" cy="4571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sgrafita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7650" name="Picture 2" descr="File:Palais Farne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643050"/>
            <a:ext cx="6095990" cy="4571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sgrafita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8674" name="Picture 2" descr="File:Petersdom von Engelsburg geseh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643050"/>
            <a:ext cx="6191240" cy="4643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sgrafita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22" name="Picture 2" descr="File:Spedale degli Innocen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1301" y="1643050"/>
            <a:ext cx="6096042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small" dirty="0" smtClean="0">
                <a:latin typeface="Georgia" pitchFamily="18" charset="0"/>
              </a:rPr>
              <a:t>3) </a:t>
            </a:r>
            <a:r>
              <a:rPr lang="cs-CZ" b="1" cap="small" dirty="0" smtClean="0">
                <a:latin typeface="Georgia" pitchFamily="18" charset="0"/>
              </a:rPr>
              <a:t>Architektura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214282" y="1600200"/>
            <a:ext cx="2786082" cy="4900634"/>
          </a:xfrm>
        </p:spPr>
        <p:txBody>
          <a:bodyPr/>
          <a:lstStyle/>
          <a:p>
            <a:r>
              <a:rPr lang="cs-CZ" dirty="0" smtClean="0">
                <a:latin typeface="Georgia" pitchFamily="18" charset="0"/>
              </a:rPr>
              <a:t>znaky: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inspirace antikou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souměrnost, jednoduchost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převládá světská architektura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kopule</a:t>
            </a:r>
          </a:p>
          <a:p>
            <a:pPr marL="342900" indent="-342900">
              <a:buAutoNum type="arabicParenR"/>
            </a:pPr>
            <a:r>
              <a:rPr lang="cs-CZ" dirty="0" smtClean="0">
                <a:latin typeface="Georgia" pitchFamily="18" charset="0"/>
              </a:rPr>
              <a:t>sloupořadí</a:t>
            </a:r>
          </a:p>
          <a:p>
            <a:pPr marL="342900" indent="-342900">
              <a:buAutoNum type="arabi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Georgia" pitchFamily="18" charset="0"/>
              </a:rPr>
              <a:t>sgrafita</a:t>
            </a:r>
            <a:r>
              <a:rPr lang="cs-CZ" dirty="0" smtClean="0">
                <a:latin typeface="Georgia" pitchFamily="18" charset="0"/>
              </a:rPr>
              <a:t> („psaníčka“)</a:t>
            </a:r>
            <a:endParaRPr lang="cs-CZ" dirty="0">
              <a:latin typeface="Georgia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1746" name="Picture 2" descr="Soubor:Breznice PB CZ chateau sgraffito detail 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643050"/>
            <a:ext cx="5810290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Církevní stavby</a:t>
            </a:r>
            <a:endParaRPr lang="cs-CZ" sz="3600" dirty="0">
              <a:latin typeface="Georgia" pitchFamily="18" charset="0"/>
            </a:endParaRPr>
          </a:p>
        </p:txBody>
      </p:sp>
      <p:pic>
        <p:nvPicPr>
          <p:cNvPr id="7" name="Picture 2" descr="File:Petersdom von Engelsburg gesehe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428736"/>
            <a:ext cx="6953256" cy="521494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14282" y="3714752"/>
            <a:ext cx="157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bazilika </a:t>
            </a:r>
          </a:p>
          <a:p>
            <a:r>
              <a:rPr lang="cs-CZ" i="1" dirty="0" smtClean="0">
                <a:latin typeface="Georgia" pitchFamily="18" charset="0"/>
              </a:rPr>
              <a:t>sv. Petra</a:t>
            </a:r>
          </a:p>
          <a:p>
            <a:r>
              <a:rPr lang="cs-CZ" i="1" dirty="0" smtClean="0">
                <a:latin typeface="Georgia" pitchFamily="18" charset="0"/>
              </a:rPr>
              <a:t>ve Vatikánu</a:t>
            </a:r>
            <a:endParaRPr lang="cs-CZ" i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Církevní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6286520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bazilika sv. Petra ve Vatikánu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3794" name="Picture 2" descr="File:Vatican StPeter Squa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285992"/>
            <a:ext cx="8715404" cy="2135275"/>
          </a:xfrm>
          <a:prstGeom prst="rect">
            <a:avLst/>
          </a:prstGeom>
          <a:noFill/>
        </p:spPr>
      </p:pic>
      <p:pic>
        <p:nvPicPr>
          <p:cNvPr id="34820" name="Picture 4" descr="File:Vatican Altar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736"/>
            <a:ext cx="8802422" cy="47863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71736" y="5643578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Malovaný dům v Třebíči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Soubor:Malovaný dům Třebíč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047733"/>
            <a:ext cx="4143374" cy="5524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71736" y="5786454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Wernerův dům v Pardubicích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5842" name="Picture 2" descr="Soubor:Pardubice vstup do Bartolomějské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553752"/>
            <a:ext cx="5548351" cy="4161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radnice v Plzni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6866" name="Picture 2" descr="Soubor:Rathaus (Town Hall), Plzeň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571480"/>
            <a:ext cx="4038602" cy="6139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>
                <a:latin typeface="Georgia" pitchFamily="18" charset="0"/>
              </a:rPr>
              <a:t>Schwarzenberský</a:t>
            </a:r>
            <a:r>
              <a:rPr lang="cs-CZ" i="1" dirty="0" smtClean="0">
                <a:latin typeface="Georgia" pitchFamily="18" charset="0"/>
              </a:rPr>
              <a:t> palác v Praze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8914" name="Picture 2" descr="Soubor:Schwarzenberský palá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7" y="1571612"/>
            <a:ext cx="6183555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vila La </a:t>
            </a:r>
            <a:r>
              <a:rPr lang="cs-CZ" i="1" dirty="0" err="1" smtClean="0">
                <a:latin typeface="Georgia" pitchFamily="18" charset="0"/>
              </a:rPr>
              <a:t>Rotonda</a:t>
            </a:r>
            <a:r>
              <a:rPr lang="cs-CZ" i="1" dirty="0" smtClean="0">
                <a:latin typeface="Georgia" pitchFamily="18" charset="0"/>
              </a:rPr>
              <a:t> u </a:t>
            </a:r>
            <a:r>
              <a:rPr lang="cs-CZ" i="1" dirty="0" err="1" smtClean="0">
                <a:latin typeface="Georgia" pitchFamily="18" charset="0"/>
              </a:rPr>
              <a:t>Vicenzy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9938" name="Picture 2" descr="Soubor:Larotonda2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714488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zámek Litomyšl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62" name="Picture 2" descr="File:Litomysl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571612"/>
            <a:ext cx="6191240" cy="4643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zámek Český Krumlov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1986" name="Picture 2" descr="File:Český Krumlov, pohled na zámek z most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9862" y="1571612"/>
            <a:ext cx="6095989" cy="4571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latin typeface="Georgia" pitchFamily="18" charset="0"/>
              </a:rPr>
              <a:t>Světské stavby</a:t>
            </a:r>
            <a:endParaRPr lang="cs-CZ" sz="3600" dirty="0">
              <a:latin typeface="Georgia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142844" y="1571612"/>
            <a:ext cx="2286016" cy="4495800"/>
          </a:xfrm>
        </p:spPr>
        <p:txBody>
          <a:bodyPr/>
          <a:lstStyle/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měšťanské domy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radnice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paláce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venkovské vily</a:t>
            </a:r>
          </a:p>
          <a:p>
            <a:pPr marL="342900" indent="-342900">
              <a:buAutoNum type="alphaLcParenR"/>
            </a:pPr>
            <a:r>
              <a:rPr lang="cs-CZ" dirty="0" smtClean="0">
                <a:latin typeface="Georgia" pitchFamily="18" charset="0"/>
              </a:rPr>
              <a:t>zámky</a:t>
            </a:r>
          </a:p>
          <a:p>
            <a:pPr marL="342900" indent="-342900">
              <a:buAutoNum type="alphaLcParenR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hrady</a:t>
            </a:r>
          </a:p>
          <a:p>
            <a:pPr marL="342900" indent="-342900">
              <a:buAutoNum type="alphaLcParenR"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28926" y="6286520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latin typeface="Georgia" pitchFamily="18" charset="0"/>
              </a:rPr>
              <a:t>hrad Kost</a:t>
            </a:r>
            <a:endParaRPr lang="cs-CZ" i="1" dirty="0">
              <a:latin typeface="Georgia" pitchFamily="18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3010" name="Picture 2" descr="File:Hrad kost z vychod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571612"/>
            <a:ext cx="6191240" cy="464343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14282" y="4286256"/>
            <a:ext cx="257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Georgia" pitchFamily="18" charset="0"/>
              </a:rPr>
              <a:t>Výstavba hradů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Georgia" pitchFamily="18" charset="0"/>
              </a:rPr>
              <a:t>končí!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Georgia" pitchFamily="18" charset="0"/>
              </a:rPr>
              <a:t> - rozvoj palných zbraní</a:t>
            </a:r>
            <a:endParaRPr lang="cs-CZ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z="1500" dirty="0" smtClean="0"/>
              <a:t>Kol. autorů. </a:t>
            </a:r>
            <a:r>
              <a:rPr lang="cs-CZ" sz="1500" i="1" dirty="0" smtClean="0"/>
              <a:t>Dějiny zemí koruny české I.</a:t>
            </a:r>
            <a:r>
              <a:rPr lang="cs-CZ" sz="1500" dirty="0" smtClean="0"/>
              <a:t> Praha : Paseka, 1992. ISBN  80-85192-29-2.</a:t>
            </a:r>
          </a:p>
          <a:p>
            <a:pPr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Obrázky: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</a:t>
            </a:r>
            <a:r>
              <a:rPr lang="cs-CZ" sz="1400" dirty="0" smtClean="0"/>
              <a:t>cit. 2011-02-10</a:t>
            </a:r>
            <a:r>
              <a:rPr lang="en-US" sz="1400" dirty="0" smtClean="0"/>
              <a:t>]</a:t>
            </a:r>
            <a:r>
              <a:rPr lang="cs-CZ" sz="1400" dirty="0" smtClean="0"/>
              <a:t>. Dostupné pod licencí </a:t>
            </a:r>
            <a:r>
              <a:rPr lang="cs-CZ" sz="1400" i="1" dirty="0" err="1" smtClean="0"/>
              <a:t>Creative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i="1" dirty="0" smtClean="0"/>
              <a:t> </a:t>
            </a:r>
            <a:r>
              <a:rPr lang="cs-CZ" sz="1400" dirty="0" smtClean="0"/>
              <a:t>na WWW adrese: viz. tabulka</a:t>
            </a:r>
          </a:p>
          <a:p>
            <a:pPr algn="just">
              <a:buNone/>
            </a:pP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0" y="4187"/>
          <a:ext cx="9144000" cy="6853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5077"/>
                <a:gridCol w="1055077"/>
                <a:gridCol w="7033846"/>
              </a:tblGrid>
              <a:tr h="367285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&lt;http://commons.wikipedia.org/wiki/Soubor:La_nascita_di_Venere_(Botticelli).jpg&gt;</a:t>
                      </a:r>
                      <a:endParaRPr lang="cs-CZ" sz="12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 http://commons.wikipedia.org/wiki/Soubor:Lady_with_unicorn_by_Rafael_Santi.jpg&gt;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&lt;http://commons.wikipedia.org/wiki/Soubor:Lightmatter_Sistine_Chapel_ceiling.jpg 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&lt;http://commons.wikipedia.org/wiki/Soubor:Leonardo_da_Vinci_(1452-1519)_-_The_Last_Supper_(1495-1498).jpg&gt;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&lt;http://commons.wikipedia.org/wiki/Soubor:Michelangelos_David.jpg&gt;</a:t>
                      </a:r>
                      <a:endParaRPr lang="cs-CZ" sz="12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 http://commons.wikipedia.org/wiki/File:Cosimo_Medici_Statue_Florence.jpg&gt;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&lt;http://commons.wikipedia.org/wiki/File:MantovaBasilicaSantAndrea_cutnpaste_over_intrusions.jpg&gt;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&lt;http://commons.wikipedia.org/wiki/File:Palais_Farnese.jpg &gt;</a:t>
                      </a:r>
                      <a:endParaRPr lang="cs-CZ" sz="1200" dirty="0"/>
                    </a:p>
                  </a:txBody>
                  <a:tcPr/>
                </a:tc>
              </a:tr>
              <a:tr h="63817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9,12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&lt;http://commons.wikipedia.org/wiki/File:Petersdom_von_Engelsburg_gesehen.jpg &gt;</a:t>
                      </a:r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&lt;http://commons.wikipedia.org/wiki/File:Spedale_degli_Innocenti.JPG&gt;</a:t>
                      </a:r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http://</a:t>
                      </a:r>
                      <a:r>
                        <a:rPr lang="cs-CZ" sz="1200" dirty="0" smtClean="0"/>
                        <a:t>commons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.wikipedia.org/wiki/Soubor:Breznice_PB_CZ_chateau_sgraffito_detail_605.jpg</a:t>
                      </a:r>
                      <a:r>
                        <a:rPr lang="cs-CZ" sz="1200" dirty="0" smtClean="0"/>
                        <a:t>&gt;</a:t>
                      </a:r>
                    </a:p>
                  </a:txBody>
                  <a:tcPr/>
                </a:tc>
              </a:tr>
              <a:tr h="63817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 http://commons.wikipedia.org/wiki/File:Vatican_StPeter_Square.jpg&gt;</a:t>
                      </a:r>
                    </a:p>
                  </a:txBody>
                  <a:tcPr/>
                </a:tc>
              </a:tr>
              <a:tr h="63817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&lt;http://commons.wikipedia.org/wiki/File:Vatican_Altar_2.jpg&gt;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282" y="214290"/>
          <a:ext cx="8786874" cy="4024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870"/>
                <a:gridCol w="1013870"/>
                <a:gridCol w="6759134"/>
              </a:tblGrid>
              <a:tr h="367285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&lt;http://commons.wikipedia.org/wiki/Soubor:Malovan%C3%BD_d%C5%AFm_T%C5%99eb%C3%AD%C4%8D.jpg&gt;</a:t>
                      </a:r>
                      <a:endParaRPr lang="cs-CZ" sz="12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 http://commons.wikipedia.org/wiki/Soubor:Pardubice_vstup_do_Bartolom%C4%9Bjsk%C3%A9.JPG&gt;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&lt;http://commons.wikipedia.org/wiki/Soubor:Rathaus_(Town_Hall),_Plze%C5%88.jpg&gt;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&lt;http://commons.wikipedia.org/wiki/Soubor:Schwarzenbersk%C3%BD_pal%C3%A1c.JPG&gt;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&lt;http://commons.wikipedia.org/wiki/Soubor:Larotonda2009.JPG&gt;</a:t>
                      </a:r>
                      <a:endParaRPr lang="cs-CZ" sz="1200" dirty="0"/>
                    </a:p>
                  </a:txBody>
                  <a:tcPr/>
                </a:tc>
              </a:tr>
              <a:tr h="455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 http://commons.wikimedia.org/wiki/File:Litomysl3.jpg?uselang=cs&gt;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&lt;http://commons.wikimedia.org/wiki/File:%C4%8Cesk%C3%BD_Krumlov,_pohled_na_z%C3%A1mek_z_mostu.jpg&gt;</a:t>
                      </a:r>
                      <a:endParaRPr lang="cs-CZ" sz="1200" dirty="0"/>
                    </a:p>
                  </a:txBody>
                  <a:tcPr/>
                </a:tc>
              </a:tr>
              <a:tr h="367285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&lt;http://commons.wikimedia.org/wiki/File:Hrad_kost_z_vychodu.jpg&gt;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64</TotalTime>
  <Words>739</Words>
  <Application>Microsoft Office PowerPoint</Application>
  <PresentationFormat>Předvádění na obrazovce (4:3)</PresentationFormat>
  <Paragraphs>264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Jmění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RENESANCE</vt:lpstr>
      <vt:lpstr>Humanismus</vt:lpstr>
      <vt:lpstr>1) Malířství</vt:lpstr>
      <vt:lpstr>malíři:</vt:lpstr>
      <vt:lpstr>malíři:</vt:lpstr>
      <vt:lpstr>malíři:</vt:lpstr>
      <vt:lpstr>malíři:</vt:lpstr>
      <vt:lpstr>2) Sochařství</vt:lpstr>
      <vt:lpstr>Sochaři:</vt:lpstr>
      <vt:lpstr>Sochaři:</vt:lpstr>
      <vt:lpstr>3) Architektura</vt:lpstr>
      <vt:lpstr>3) Architektura</vt:lpstr>
      <vt:lpstr>3) Architektura</vt:lpstr>
      <vt:lpstr>3) Architektura</vt:lpstr>
      <vt:lpstr>3) Architektura</vt:lpstr>
      <vt:lpstr>3) Architektura</vt:lpstr>
      <vt:lpstr>Církevní stavby</vt:lpstr>
      <vt:lpstr>Církevní stavby</vt:lpstr>
      <vt:lpstr>Světské stavby</vt:lpstr>
      <vt:lpstr>Světské stavby</vt:lpstr>
      <vt:lpstr>Světské stavby</vt:lpstr>
      <vt:lpstr>Světské stavby</vt:lpstr>
      <vt:lpstr>Světské stavby</vt:lpstr>
      <vt:lpstr>Světské stavby</vt:lpstr>
      <vt:lpstr>Světské stavby</vt:lpstr>
      <vt:lpstr>Světské stavby</vt:lpstr>
      <vt:lpstr>Zdroje a obrázky</vt:lpstr>
      <vt:lpstr>Snímek 29</vt:lpstr>
      <vt:lpstr>Snímek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Radusak</cp:lastModifiedBy>
  <cp:revision>19</cp:revision>
  <dcterms:created xsi:type="dcterms:W3CDTF">2012-02-01T08:51:03Z</dcterms:created>
  <dcterms:modified xsi:type="dcterms:W3CDTF">2012-06-12T15:37:02Z</dcterms:modified>
</cp:coreProperties>
</file>