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498" y="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pPr>
              <a:defRPr/>
            </a:pPr>
            <a:fld id="{B2998DE3-546C-4D67-8A48-C000E4A8E116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524D7C78-AE2A-4B6F-B8AF-DA6E44E3868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6A576AE-6C62-4BC9-A5C8-3DCD82507BA0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A38E6F-B17B-41CE-8E9F-F520DE298A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E1CEC6-3F03-4FE8-97B5-35F9DF71B2E6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2A8B38-A3FF-492B-84F3-771943E0B8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5D6D13-BAD0-4F7A-BDDB-56BD053DA8F1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2DDF30-0AA8-412C-94B4-C395C12FF4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506EF3BB-89AC-419D-857E-C2854554A131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3F39D223-E807-4AD9-A251-959A4359160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pPr>
              <a:defRPr/>
            </a:pPr>
            <a:fld id="{CC792065-B032-44FD-8695-D1BF19E3C261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07CD97DE-AD1D-4371-BB2A-2EC77B3A765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B767DF-551C-4111-B30F-11828CF911E2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BD117F-0881-46F7-BAA5-17B1E191F7A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25E831-53B6-4660-BAFD-F3B0F38C8FAC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A209D6-7C30-4F37-BBFC-2640A207C3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8B4AB4-CCD4-4E39-87DC-1D5699BFAC04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F3E8FD-4C3A-4593-A0B9-D9601D16343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618DB8-144A-4010-84D1-38F700727672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DCF4A9-3ACA-4B67-BC1F-8C86CED3CC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E2E8DB-8A38-4FBB-A03A-DBBE7992C22E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1C9B4B-0E56-4A98-8373-1FB0B265D1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fld id="{51342082-E012-44CA-A8EB-C1F615AC55A8}" type="datetimeFigureOut">
              <a:rPr lang="cs-CZ" smtClean="0"/>
              <a:pPr>
                <a:defRPr/>
              </a:pPr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597DFD4-70FF-45D0-A4C9-298F78E4FA7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2071678"/>
            <a:ext cx="9144000" cy="4786322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DUM:  </a:t>
            </a:r>
            <a:r>
              <a:rPr lang="cs-CZ" sz="1700" b="1" dirty="0" smtClean="0"/>
              <a:t>VY_32_INOVACE_04_18_Komunistická diktatura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</a:t>
            </a:r>
            <a:r>
              <a:rPr lang="cs-CZ" sz="1700" b="1" dirty="0" smtClean="0"/>
              <a:t>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Autor: </a:t>
            </a:r>
            <a:r>
              <a:rPr lang="cs-CZ" sz="1700" b="1" dirty="0" smtClean="0"/>
              <a:t>Radomír Krejčí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700" b="1" dirty="0" smtClean="0"/>
              <a:t>Dějepis/Dějepis/Komunistická diktatura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700" b="1" dirty="0" smtClean="0"/>
              <a:t>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</a:t>
            </a:r>
            <a:r>
              <a:rPr lang="cs-CZ" sz="17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lnSpc>
                <a:spcPct val="170000"/>
              </a:lnSpc>
              <a:buNone/>
              <a:defRPr/>
            </a:pPr>
            <a:r>
              <a:rPr lang="cs-CZ" sz="1700" dirty="0" smtClean="0"/>
              <a:t>Anotace: </a:t>
            </a:r>
            <a:r>
              <a:rPr lang="cs-CZ" sz="1600" dirty="0" smtClean="0"/>
              <a:t>Seznámení se s vývojem v SSSR  ve 20. a 30. letech. Žák bude schopen definovat základní pojmy </a:t>
            </a:r>
            <a:r>
              <a:rPr lang="cs-CZ" sz="1700" dirty="0" smtClean="0"/>
              <a:t>	a orientovat se v základních aspektech komunistického teroru. I</a:t>
            </a:r>
            <a:r>
              <a:rPr lang="cs-CZ" sz="1600" dirty="0" smtClean="0"/>
              <a:t>novace spočívá v nahrazení klasického výkladu se zápisem ilustrativnějším zobrazením pomocí </a:t>
            </a:r>
            <a:r>
              <a:rPr lang="cs-CZ" sz="1600" dirty="0" err="1" smtClean="0"/>
              <a:t>dataprojektoru</a:t>
            </a:r>
            <a:r>
              <a:rPr lang="cs-CZ" sz="1600" dirty="0" smtClean="0"/>
              <a:t>.</a:t>
            </a:r>
            <a:r>
              <a:rPr lang="cs-CZ" sz="17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</a:t>
            </a:r>
            <a:r>
              <a:rPr lang="cs-CZ" sz="1700" b="1" dirty="0" smtClean="0"/>
              <a:t>9.A</a:t>
            </a:r>
            <a:endParaRPr lang="cs-CZ" sz="1700" b="1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 </a:t>
            </a:r>
            <a:r>
              <a:rPr lang="cs-CZ" sz="1700" b="1" dirty="0" smtClean="0"/>
              <a:t>17.10.2011</a:t>
            </a:r>
            <a:endParaRPr lang="cs-CZ" sz="1700" b="1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Datum:   17.10.2011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cap="small" dirty="0" smtClean="0"/>
              <a:t>Komunistická diktatura</a:t>
            </a:r>
            <a:endParaRPr lang="cs-CZ" b="1" cap="sm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757874" cy="1752600"/>
          </a:xfrm>
        </p:spPr>
        <p:txBody>
          <a:bodyPr>
            <a:normAutofit fontScale="92500"/>
          </a:bodyPr>
          <a:lstStyle/>
          <a:p>
            <a:r>
              <a:rPr lang="cs-CZ" i="1" dirty="0" smtClean="0">
                <a:latin typeface="Calibri" pitchFamily="34" charset="0"/>
              </a:rPr>
              <a:t>„Máme vnitřní nepřátele, máme vnější nepřátele. Na to nesmíme, soudruzi, ani na okamžik zapomenout“</a:t>
            </a:r>
          </a:p>
          <a:p>
            <a:r>
              <a:rPr lang="cs-CZ" i="1" dirty="0" smtClean="0">
                <a:latin typeface="Calibri" pitchFamily="34" charset="0"/>
              </a:rPr>
              <a:t>                                                   </a:t>
            </a:r>
            <a:r>
              <a:rPr lang="cs-CZ" dirty="0" smtClean="0">
                <a:latin typeface="Calibri" pitchFamily="34" charset="0"/>
              </a:rPr>
              <a:t> J.V. Stalin (1928)</a:t>
            </a:r>
          </a:p>
          <a:p>
            <a:endParaRPr lang="cs-CZ" dirty="0"/>
          </a:p>
        </p:txBody>
      </p:sp>
      <p:pic>
        <p:nvPicPr>
          <p:cNvPr id="16386" name="Picture 2" descr="File:Flag of the Soviet Union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14290"/>
            <a:ext cx="3643306" cy="18216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066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Hledání nepřítele v řadách KSSS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b="1" dirty="0" smtClean="0">
                <a:latin typeface="Trebuchet MS" pitchFamily="34" charset="0"/>
              </a:rPr>
              <a:t>1924</a:t>
            </a:r>
            <a:r>
              <a:rPr lang="cs-CZ" sz="2000" dirty="0" smtClean="0">
                <a:latin typeface="Trebuchet MS" pitchFamily="34" charset="0"/>
              </a:rPr>
              <a:t> – vůdcem SSSR se stává </a:t>
            </a:r>
            <a:r>
              <a:rPr lang="cs-CZ" sz="2000" dirty="0" err="1" smtClean="0">
                <a:solidFill>
                  <a:srgbClr val="FF0000"/>
                </a:solidFill>
                <a:latin typeface="Trebuchet MS" pitchFamily="34" charset="0"/>
              </a:rPr>
              <a:t>Josif</a:t>
            </a:r>
            <a:r>
              <a:rPr lang="cs-CZ" sz="2000" dirty="0" smtClean="0">
                <a:solidFill>
                  <a:srgbClr val="FF0000"/>
                </a:solidFill>
                <a:latin typeface="Trebuchet MS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rebuchet MS" pitchFamily="34" charset="0"/>
              </a:rPr>
              <a:t>Vissarionovič</a:t>
            </a:r>
            <a:r>
              <a:rPr lang="cs-CZ" sz="2000" dirty="0" smtClean="0">
                <a:solidFill>
                  <a:srgbClr val="FF0000"/>
                </a:solidFill>
                <a:latin typeface="Trebuchet MS" pitchFamily="34" charset="0"/>
              </a:rPr>
              <a:t> Stalin</a:t>
            </a: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				 =&gt; začíná hledání vnitřního nepřítele</a:t>
            </a:r>
          </a:p>
          <a:p>
            <a:pPr>
              <a:buNone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rebuchet MS" pitchFamily="34" charset="0"/>
              </a:rPr>
              <a:t>vzniká tajná policie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  <a:latin typeface="Trebuchet MS" pitchFamily="34" charset="0"/>
              </a:rPr>
              <a:t>NKVD</a:t>
            </a:r>
            <a:r>
              <a:rPr lang="cs-CZ" sz="2000" dirty="0" smtClean="0">
                <a:latin typeface="Trebuchet MS" pitchFamily="34" charset="0"/>
              </a:rPr>
              <a:t> (nástupkyně </a:t>
            </a:r>
            <a:r>
              <a:rPr lang="cs-CZ" sz="2000" dirty="0" err="1" smtClean="0">
                <a:latin typeface="Trebuchet MS" pitchFamily="34" charset="0"/>
              </a:rPr>
              <a:t>čeky</a:t>
            </a:r>
            <a:r>
              <a:rPr lang="cs-CZ" sz="2000" dirty="0" smtClean="0">
                <a:latin typeface="Trebuchet MS" pitchFamily="34" charset="0"/>
              </a:rPr>
              <a:t>)</a:t>
            </a: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rebuchet MS" pitchFamily="34" charset="0"/>
              </a:rPr>
              <a:t>jsou zahájeny monstrprocesy (= veřejné soudy </a:t>
            </a: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   určené k zastrašování veřejnosti)</a:t>
            </a:r>
          </a:p>
          <a:p>
            <a:pPr>
              <a:buNone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rebuchet MS" pitchFamily="34" charset="0"/>
              </a:rPr>
              <a:t>souzeny tisíce komunistů, včetně konkurentů </a:t>
            </a: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    Stalina (</a:t>
            </a:r>
            <a:r>
              <a:rPr lang="cs-CZ" sz="2000" dirty="0" err="1" smtClean="0">
                <a:solidFill>
                  <a:schemeClr val="accent2"/>
                </a:solidFill>
                <a:latin typeface="Trebuchet MS" pitchFamily="34" charset="0"/>
              </a:rPr>
              <a:t>Trocký</a:t>
            </a:r>
            <a:r>
              <a:rPr lang="cs-CZ" sz="2000" dirty="0" smtClean="0">
                <a:latin typeface="Trebuchet MS" pitchFamily="34" charset="0"/>
              </a:rPr>
              <a:t> prchá, </a:t>
            </a:r>
            <a:r>
              <a:rPr lang="cs-CZ" sz="2000" dirty="0" err="1" smtClean="0">
                <a:solidFill>
                  <a:schemeClr val="accent2"/>
                </a:solidFill>
                <a:latin typeface="Trebuchet MS" pitchFamily="34" charset="0"/>
              </a:rPr>
              <a:t>Kameněv</a:t>
            </a:r>
            <a:r>
              <a:rPr lang="cs-CZ" sz="2000" dirty="0" smtClean="0">
                <a:latin typeface="Trebuchet MS" pitchFamily="34" charset="0"/>
              </a:rPr>
              <a:t> popraven)</a:t>
            </a: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None/>
            </a:pPr>
            <a:endParaRPr lang="cs-CZ" sz="2000" dirty="0">
              <a:latin typeface="+mj-lt"/>
            </a:endParaRPr>
          </a:p>
        </p:txBody>
      </p:sp>
      <p:pic>
        <p:nvPicPr>
          <p:cNvPr id="15362" name="Picture 2" descr="File:JStalin Secretary general CCCP 194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3143248"/>
            <a:ext cx="2338375" cy="32348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25995 L -0.00018 -0.44629 " pathEditMode="fixed" rAng="0" ptsTypes="AA">
                                      <p:cBhvr>
                                        <p:cTn id="6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44629 L -0.00018 -0.0261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066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Hledání nepřítele v řadách KSSS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b="1" dirty="0" smtClean="0">
                <a:latin typeface="Trebuchet MS" pitchFamily="34" charset="0"/>
              </a:rPr>
              <a:t>1924</a:t>
            </a:r>
            <a:r>
              <a:rPr lang="cs-CZ" sz="2000" dirty="0" smtClean="0">
                <a:latin typeface="Trebuchet MS" pitchFamily="34" charset="0"/>
              </a:rPr>
              <a:t> – vůdcem SSSR se stává </a:t>
            </a:r>
            <a:r>
              <a:rPr lang="cs-CZ" sz="2000" dirty="0" err="1" smtClean="0">
                <a:solidFill>
                  <a:srgbClr val="FF0000"/>
                </a:solidFill>
                <a:latin typeface="Trebuchet MS" pitchFamily="34" charset="0"/>
              </a:rPr>
              <a:t>Josif</a:t>
            </a:r>
            <a:r>
              <a:rPr lang="cs-CZ" sz="2000" dirty="0" smtClean="0">
                <a:solidFill>
                  <a:srgbClr val="FF0000"/>
                </a:solidFill>
                <a:latin typeface="Trebuchet MS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rebuchet MS" pitchFamily="34" charset="0"/>
              </a:rPr>
              <a:t>Vissarionovič</a:t>
            </a:r>
            <a:r>
              <a:rPr lang="cs-CZ" sz="2000" dirty="0" smtClean="0">
                <a:solidFill>
                  <a:srgbClr val="FF0000"/>
                </a:solidFill>
                <a:latin typeface="Trebuchet MS" pitchFamily="34" charset="0"/>
              </a:rPr>
              <a:t> Stalin</a:t>
            </a: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				 =&gt; začíná hledání vnitřního nepřítele</a:t>
            </a:r>
          </a:p>
          <a:p>
            <a:pPr>
              <a:buNone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rebuchet MS" pitchFamily="34" charset="0"/>
              </a:rPr>
              <a:t>vzniká tajná policie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  <a:latin typeface="Trebuchet MS" pitchFamily="34" charset="0"/>
              </a:rPr>
              <a:t>NKVD</a:t>
            </a:r>
            <a:r>
              <a:rPr lang="cs-CZ" sz="2000" dirty="0" smtClean="0">
                <a:latin typeface="Trebuchet MS" pitchFamily="34" charset="0"/>
              </a:rPr>
              <a:t> (nástupkyně </a:t>
            </a:r>
            <a:r>
              <a:rPr lang="cs-CZ" sz="2000" dirty="0" err="1" smtClean="0">
                <a:latin typeface="Trebuchet MS" pitchFamily="34" charset="0"/>
              </a:rPr>
              <a:t>čeky</a:t>
            </a:r>
            <a:r>
              <a:rPr lang="cs-CZ" sz="2000" dirty="0" smtClean="0">
                <a:latin typeface="Trebuchet MS" pitchFamily="34" charset="0"/>
              </a:rPr>
              <a:t>)</a:t>
            </a: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rebuchet MS" pitchFamily="34" charset="0"/>
              </a:rPr>
              <a:t>jsou zahájeny monstrprocesy (= veřejné soudy </a:t>
            </a: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   určené k zastrašování veřejnosti)</a:t>
            </a:r>
          </a:p>
          <a:p>
            <a:pPr>
              <a:buNone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rebuchet MS" pitchFamily="34" charset="0"/>
              </a:rPr>
              <a:t>souzeny tisíce komunistů, včetně konkurentů </a:t>
            </a: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    Stalina (</a:t>
            </a:r>
            <a:r>
              <a:rPr lang="cs-CZ" sz="2000" dirty="0" err="1" smtClean="0">
                <a:solidFill>
                  <a:schemeClr val="accent2"/>
                </a:solidFill>
                <a:latin typeface="Trebuchet MS" pitchFamily="34" charset="0"/>
              </a:rPr>
              <a:t>Trocký</a:t>
            </a:r>
            <a:r>
              <a:rPr lang="cs-CZ" sz="2000" dirty="0" smtClean="0">
                <a:latin typeface="Trebuchet MS" pitchFamily="34" charset="0"/>
              </a:rPr>
              <a:t> prchá, </a:t>
            </a:r>
            <a:r>
              <a:rPr lang="cs-CZ" sz="2000" dirty="0" err="1" smtClean="0">
                <a:solidFill>
                  <a:schemeClr val="accent2"/>
                </a:solidFill>
                <a:latin typeface="Trebuchet MS" pitchFamily="34" charset="0"/>
              </a:rPr>
              <a:t>Kameněv</a:t>
            </a:r>
            <a:r>
              <a:rPr lang="cs-CZ" sz="2000" dirty="0" smtClean="0">
                <a:latin typeface="Trebuchet MS" pitchFamily="34" charset="0"/>
              </a:rPr>
              <a:t> popraven)</a:t>
            </a: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None/>
            </a:pPr>
            <a:endParaRPr lang="cs-CZ" sz="2000" dirty="0">
              <a:latin typeface="+mj-lt"/>
            </a:endParaRPr>
          </a:p>
        </p:txBody>
      </p:sp>
      <p:pic>
        <p:nvPicPr>
          <p:cNvPr id="15364" name="Picture 4" descr="File:Lev trotsky viena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3429000"/>
            <a:ext cx="2433625" cy="3103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066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Hledání nepřítele v řadách KSSS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b="1" dirty="0" smtClean="0">
                <a:latin typeface="Trebuchet MS" pitchFamily="34" charset="0"/>
              </a:rPr>
              <a:t>1924</a:t>
            </a:r>
            <a:r>
              <a:rPr lang="cs-CZ" sz="2000" dirty="0" smtClean="0">
                <a:latin typeface="Trebuchet MS" pitchFamily="34" charset="0"/>
              </a:rPr>
              <a:t> – vůdcem SSSR se stává </a:t>
            </a:r>
            <a:r>
              <a:rPr lang="cs-CZ" sz="2000" dirty="0" err="1" smtClean="0">
                <a:solidFill>
                  <a:srgbClr val="FF0000"/>
                </a:solidFill>
                <a:latin typeface="Trebuchet MS" pitchFamily="34" charset="0"/>
              </a:rPr>
              <a:t>Josif</a:t>
            </a:r>
            <a:r>
              <a:rPr lang="cs-CZ" sz="2000" dirty="0" smtClean="0">
                <a:solidFill>
                  <a:srgbClr val="FF0000"/>
                </a:solidFill>
                <a:latin typeface="Trebuchet MS" pitchFamily="34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rebuchet MS" pitchFamily="34" charset="0"/>
              </a:rPr>
              <a:t>Vissarionovič</a:t>
            </a:r>
            <a:r>
              <a:rPr lang="cs-CZ" sz="2000" dirty="0" smtClean="0">
                <a:solidFill>
                  <a:srgbClr val="FF0000"/>
                </a:solidFill>
                <a:latin typeface="Trebuchet MS" pitchFamily="34" charset="0"/>
              </a:rPr>
              <a:t> Stalin</a:t>
            </a: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				 =&gt; začíná hledání vnitřního nepřítele</a:t>
            </a:r>
          </a:p>
          <a:p>
            <a:pPr>
              <a:buNone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rebuchet MS" pitchFamily="34" charset="0"/>
              </a:rPr>
              <a:t>vzniká tajná policie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  <a:latin typeface="Trebuchet MS" pitchFamily="34" charset="0"/>
              </a:rPr>
              <a:t>NKVD</a:t>
            </a:r>
            <a:r>
              <a:rPr lang="cs-CZ" sz="2000" dirty="0" smtClean="0">
                <a:latin typeface="Trebuchet MS" pitchFamily="34" charset="0"/>
              </a:rPr>
              <a:t> (nástupkyně </a:t>
            </a:r>
            <a:r>
              <a:rPr lang="cs-CZ" sz="2000" dirty="0" err="1" smtClean="0">
                <a:latin typeface="Trebuchet MS" pitchFamily="34" charset="0"/>
              </a:rPr>
              <a:t>čeky</a:t>
            </a:r>
            <a:r>
              <a:rPr lang="cs-CZ" sz="2000" dirty="0" smtClean="0">
                <a:latin typeface="Trebuchet MS" pitchFamily="34" charset="0"/>
              </a:rPr>
              <a:t>)</a:t>
            </a: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rebuchet MS" pitchFamily="34" charset="0"/>
              </a:rPr>
              <a:t>jsou zahájeny monstrprocesy (= veřejné soudy </a:t>
            </a: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   určené k zastrašování veřejnosti)</a:t>
            </a:r>
          </a:p>
          <a:p>
            <a:pPr>
              <a:buNone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rebuchet MS" pitchFamily="34" charset="0"/>
              </a:rPr>
              <a:t>souzeny tisíce komunistů, včetně konkurentů </a:t>
            </a: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    Stalina (</a:t>
            </a:r>
            <a:r>
              <a:rPr lang="cs-CZ" sz="2000" dirty="0" err="1" smtClean="0">
                <a:solidFill>
                  <a:schemeClr val="accent2"/>
                </a:solidFill>
                <a:latin typeface="Trebuchet MS" pitchFamily="34" charset="0"/>
              </a:rPr>
              <a:t>Trocký</a:t>
            </a:r>
            <a:r>
              <a:rPr lang="cs-CZ" sz="2000" dirty="0" smtClean="0">
                <a:latin typeface="Trebuchet MS" pitchFamily="34" charset="0"/>
              </a:rPr>
              <a:t> prchá, </a:t>
            </a:r>
            <a:r>
              <a:rPr lang="cs-CZ" sz="2000" dirty="0" err="1" smtClean="0">
                <a:solidFill>
                  <a:schemeClr val="accent2"/>
                </a:solidFill>
                <a:latin typeface="Trebuchet MS" pitchFamily="34" charset="0"/>
              </a:rPr>
              <a:t>Kameněv</a:t>
            </a:r>
            <a:r>
              <a:rPr lang="cs-CZ" sz="2000" dirty="0" smtClean="0">
                <a:latin typeface="Trebuchet MS" pitchFamily="34" charset="0"/>
              </a:rPr>
              <a:t> popraven)</a:t>
            </a: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None/>
            </a:pPr>
            <a:endParaRPr lang="cs-CZ" sz="2000" dirty="0">
              <a:latin typeface="+mj-lt"/>
            </a:endParaRPr>
          </a:p>
        </p:txBody>
      </p:sp>
      <p:pic>
        <p:nvPicPr>
          <p:cNvPr id="15366" name="Picture 6" descr="File:S S Kamenev 02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3416917"/>
            <a:ext cx="2286016" cy="31315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2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066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Budování průmyslu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b="1" dirty="0" smtClean="0">
                <a:latin typeface="Trebuchet MS" pitchFamily="34" charset="0"/>
              </a:rPr>
              <a:t>1928</a:t>
            </a:r>
            <a:r>
              <a:rPr lang="cs-CZ" sz="2000" dirty="0" smtClean="0">
                <a:latin typeface="Trebuchet MS" pitchFamily="34" charset="0"/>
              </a:rPr>
              <a:t> – zahájena 1.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  <a:latin typeface="Trebuchet MS" pitchFamily="34" charset="0"/>
              </a:rPr>
              <a:t>pětiletka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  <a:latin typeface="Trebuchet MS" pitchFamily="34" charset="0"/>
              </a:rPr>
              <a:t>		</a:t>
            </a:r>
            <a:r>
              <a:rPr lang="cs-CZ" sz="2000" dirty="0" smtClean="0">
                <a:latin typeface="Trebuchet MS" pitchFamily="34" charset="0"/>
              </a:rPr>
              <a:t>= pětiletý plán hospodářství (výroba, </a:t>
            </a:r>
            <a:r>
              <a:rPr lang="cs-CZ" sz="2000" dirty="0" err="1" smtClean="0">
                <a:latin typeface="Trebuchet MS" pitchFamily="34" charset="0"/>
              </a:rPr>
              <a:t>výstvba</a:t>
            </a:r>
            <a:r>
              <a:rPr lang="cs-CZ" sz="2000" dirty="0" smtClean="0">
                <a:latin typeface="Trebuchet MS" pitchFamily="34" charset="0"/>
              </a:rPr>
              <a:t>, těžba, …)</a:t>
            </a:r>
          </a:p>
          <a:p>
            <a:pPr>
              <a:buNone/>
            </a:pPr>
            <a:endParaRPr lang="cs-CZ" sz="2000" dirty="0" smtClean="0">
              <a:solidFill>
                <a:srgbClr val="00206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- země se orientuje téměř jen na těžký průmysl =&gt; výstavba nových továren, ale chybí spotřební zboží</a:t>
            </a:r>
            <a:endParaRPr lang="cs-CZ" sz="2000" b="1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None/>
            </a:pPr>
            <a:endParaRPr lang="cs-CZ" sz="20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066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Rozkulačení venkova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686800" cy="4325112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000" dirty="0" smtClean="0">
                <a:latin typeface="Trebuchet MS" pitchFamily="34" charset="0"/>
              </a:rPr>
              <a:t>na konci 20. let probíhají rolnická povstání =&gt;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  <a:latin typeface="Trebuchet MS" pitchFamily="34" charset="0"/>
              </a:rPr>
              <a:t>rozkulačení venkova</a:t>
            </a: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							= likvidace </a:t>
            </a:r>
            <a:r>
              <a:rPr lang="cs-CZ" sz="2000" dirty="0" err="1" smtClean="0">
                <a:latin typeface="Trebuchet MS" pitchFamily="34" charset="0"/>
              </a:rPr>
              <a:t>kulaků</a:t>
            </a:r>
            <a:endParaRPr lang="cs-CZ" sz="20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sz="2000" b="1" dirty="0" err="1" smtClean="0">
                <a:solidFill>
                  <a:schemeClr val="accent5">
                    <a:lumMod val="75000"/>
                  </a:schemeClr>
                </a:solidFill>
                <a:latin typeface="Trebuchet MS" pitchFamily="34" charset="0"/>
              </a:rPr>
              <a:t>kulak</a:t>
            </a:r>
            <a:r>
              <a:rPr lang="cs-CZ" sz="2000" dirty="0" smtClean="0">
                <a:latin typeface="Trebuchet MS" pitchFamily="34" charset="0"/>
              </a:rPr>
              <a:t> – bohatší sedlák</a:t>
            </a:r>
          </a:p>
          <a:p>
            <a:pPr>
              <a:buNone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Trebuchet MS" pitchFamily="34" charset="0"/>
              </a:rPr>
              <a:t>zahájena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  <a:latin typeface="Trebuchet MS" pitchFamily="34" charset="0"/>
              </a:rPr>
              <a:t>kolektivizace zemědělství </a:t>
            </a:r>
            <a:r>
              <a:rPr lang="cs-CZ" sz="2000" dirty="0" smtClean="0">
                <a:latin typeface="Trebuchet MS" pitchFamily="34" charset="0"/>
              </a:rPr>
              <a:t>= zakládání zemědělských družstev (kolchozů)</a:t>
            </a: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FontTx/>
              <a:buChar char="-"/>
            </a:pPr>
            <a:endParaRPr lang="cs-CZ" sz="20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důsledek: velký hladomor v 30. letech</a:t>
            </a:r>
          </a:p>
          <a:p>
            <a:pPr>
              <a:buNone/>
            </a:pPr>
            <a:r>
              <a:rPr lang="cs-CZ" sz="2000" dirty="0" smtClean="0">
                <a:latin typeface="Trebuchet MS" pitchFamily="34" charset="0"/>
              </a:rPr>
              <a:t>                                (6.000.000 obětí)</a:t>
            </a:r>
          </a:p>
          <a:p>
            <a:pPr>
              <a:buNone/>
            </a:pPr>
            <a:endParaRPr lang="cs-CZ" sz="2000" dirty="0">
              <a:latin typeface="+mj-lt"/>
            </a:endParaRPr>
          </a:p>
        </p:txBody>
      </p:sp>
      <p:pic>
        <p:nvPicPr>
          <p:cNvPr id="19460" name="Picture 4" descr="File:Селяни здають хліб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4048365"/>
            <a:ext cx="4071934" cy="2809635"/>
          </a:xfrm>
          <a:prstGeom prst="rect">
            <a:avLst/>
          </a:prstGeom>
          <a:noFill/>
        </p:spPr>
      </p:pic>
      <p:pic>
        <p:nvPicPr>
          <p:cNvPr id="19462" name="Picture 6" descr="File:442px-Kolkhoziano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4050465"/>
            <a:ext cx="2071670" cy="28075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066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Hledání nepřítele v armádě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686800" cy="4325112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000" dirty="0" smtClean="0">
                <a:latin typeface="+mj-lt"/>
              </a:rPr>
              <a:t>Stalin se obává moci armády</a:t>
            </a:r>
          </a:p>
          <a:p>
            <a:pPr>
              <a:buNone/>
            </a:pPr>
            <a:r>
              <a:rPr lang="cs-CZ" sz="2000" dirty="0" smtClean="0">
                <a:latin typeface="+mj-lt"/>
              </a:rPr>
              <a:t>1937 – zahájeny čistky v armádě:</a:t>
            </a:r>
          </a:p>
          <a:p>
            <a:pPr>
              <a:buNone/>
            </a:pPr>
            <a:r>
              <a:rPr lang="cs-CZ" sz="2000" dirty="0" smtClean="0">
                <a:latin typeface="+mj-lt"/>
              </a:rPr>
              <a:t>			- poprava velitele Rudé armády marš. </a:t>
            </a:r>
            <a:r>
              <a:rPr lang="cs-CZ" sz="2000" dirty="0" err="1" smtClean="0">
                <a:latin typeface="+mj-lt"/>
              </a:rPr>
              <a:t>Tuchačevského</a:t>
            </a:r>
            <a:endParaRPr lang="cs-CZ" sz="2000" dirty="0" smtClean="0">
              <a:latin typeface="+mj-lt"/>
            </a:endParaRPr>
          </a:p>
          <a:p>
            <a:pPr>
              <a:buNone/>
            </a:pPr>
            <a:r>
              <a:rPr lang="cs-CZ" sz="2000" dirty="0" smtClean="0">
                <a:latin typeface="+mj-lt"/>
              </a:rPr>
              <a:t>                         a nejvyššího velení</a:t>
            </a:r>
          </a:p>
          <a:p>
            <a:pPr>
              <a:buNone/>
            </a:pPr>
            <a:r>
              <a:rPr lang="cs-CZ" sz="2000" dirty="0" smtClean="0">
                <a:latin typeface="+mj-lt"/>
              </a:rPr>
              <a:t>			- </a:t>
            </a:r>
            <a:r>
              <a:rPr lang="cs-CZ" sz="2000" smtClean="0">
                <a:latin typeface="+mj-lt"/>
              </a:rPr>
              <a:t>likvidace 50.000 </a:t>
            </a:r>
            <a:r>
              <a:rPr lang="cs-CZ" sz="2000" dirty="0" smtClean="0">
                <a:latin typeface="+mj-lt"/>
              </a:rPr>
              <a:t>důstojníků</a:t>
            </a:r>
          </a:p>
          <a:p>
            <a:pPr>
              <a:buNone/>
            </a:pPr>
            <a:r>
              <a:rPr lang="cs-CZ" sz="2000" dirty="0" smtClean="0">
                <a:latin typeface="+mj-lt"/>
              </a:rPr>
              <a:t>- následuje budování obrovské armády</a:t>
            </a:r>
            <a:endParaRPr lang="cs-CZ" sz="2000" dirty="0">
              <a:latin typeface="+mj-lt"/>
            </a:endParaRPr>
          </a:p>
        </p:txBody>
      </p:sp>
      <p:pic>
        <p:nvPicPr>
          <p:cNvPr id="6" name="Picture 2" descr="File:JStalin Secretary general CCCP 194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714356"/>
            <a:ext cx="1512145" cy="2091859"/>
          </a:xfrm>
          <a:prstGeom prst="rect">
            <a:avLst/>
          </a:prstGeom>
          <a:noFill/>
        </p:spPr>
      </p:pic>
      <p:pic>
        <p:nvPicPr>
          <p:cNvPr id="20482" name="Picture 2" descr="http://upload.wikimedia.org/wikipedia/commons/c/c6/Tukhachevsky-mikhail-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58752" y="642918"/>
            <a:ext cx="1413779" cy="2319337"/>
          </a:xfrm>
          <a:prstGeom prst="rect">
            <a:avLst/>
          </a:prstGeom>
          <a:noFill/>
        </p:spPr>
      </p:pic>
      <p:pic>
        <p:nvPicPr>
          <p:cNvPr id="20484" name="Picture 4" descr="File:Paratroopers jumping from Tupolev TB-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81500" y="4305300"/>
            <a:ext cx="4762500" cy="2552700"/>
          </a:xfrm>
          <a:prstGeom prst="rect">
            <a:avLst/>
          </a:prstGeom>
          <a:noFill/>
        </p:spPr>
      </p:pic>
      <p:pic>
        <p:nvPicPr>
          <p:cNvPr id="20486" name="Picture 6" descr="File:BT - 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4929198"/>
            <a:ext cx="4162880" cy="19288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066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Osudy nepřátel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85926"/>
            <a:ext cx="9144000" cy="4788610"/>
          </a:xfrm>
        </p:spPr>
        <p:txBody>
          <a:bodyPr/>
          <a:lstStyle/>
          <a:p>
            <a:pPr>
              <a:buNone/>
            </a:pPr>
            <a:r>
              <a:rPr lang="cs-CZ" sz="2000" dirty="0" smtClean="0">
                <a:latin typeface="+mj-lt"/>
              </a:rPr>
              <a:t>                                             </a:t>
            </a:r>
          </a:p>
          <a:p>
            <a:pPr algn="ctr">
              <a:buNone/>
            </a:pPr>
            <a:r>
              <a:rPr lang="cs-CZ" sz="2000" b="1" cap="small" dirty="0" smtClean="0">
                <a:latin typeface="+mj-lt"/>
              </a:rPr>
              <a:t>likvidace </a:t>
            </a:r>
            <a:endParaRPr lang="cs-CZ" sz="2000" b="1" cap="small" dirty="0">
              <a:latin typeface="+mj-lt"/>
            </a:endParaRPr>
          </a:p>
        </p:txBody>
      </p:sp>
      <p:sp>
        <p:nvSpPr>
          <p:cNvPr id="15" name="Ohnutá šipka 14"/>
          <p:cNvSpPr/>
          <p:nvPr/>
        </p:nvSpPr>
        <p:spPr>
          <a:xfrm rot="10800000" flipH="1">
            <a:off x="5143504" y="2714620"/>
            <a:ext cx="813816" cy="868680"/>
          </a:xfrm>
          <a:prstGeom prst="ben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hnutá šipka 15"/>
          <p:cNvSpPr/>
          <p:nvPr/>
        </p:nvSpPr>
        <p:spPr>
          <a:xfrm rot="10800000">
            <a:off x="3357554" y="2714620"/>
            <a:ext cx="813816" cy="868680"/>
          </a:xfrm>
          <a:prstGeom prst="ben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4429124" y="2714620"/>
            <a:ext cx="484632" cy="978408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857356" y="3214686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latin typeface="+mj-lt"/>
              </a:rPr>
              <a:t>poprava</a:t>
            </a:r>
            <a:endParaRPr lang="cs-CZ" b="1" i="1" dirty="0">
              <a:latin typeface="+mj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15074" y="3214686"/>
            <a:ext cx="29289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latin typeface="+mj-lt"/>
              </a:rPr>
              <a:t>přestěhování – </a:t>
            </a:r>
            <a:r>
              <a:rPr lang="cs-CZ" dirty="0" smtClean="0">
                <a:latin typeface="+mj-lt"/>
              </a:rPr>
              <a:t>nepohodlné obyvatelstvo</a:t>
            </a:r>
            <a:endParaRPr lang="cs-CZ" dirty="0">
              <a:latin typeface="+mj-lt"/>
            </a:endParaRPr>
          </a:p>
        </p:txBody>
      </p:sp>
      <p:pic>
        <p:nvPicPr>
          <p:cNvPr id="22530" name="Picture 2" descr="File:Hangmans Noos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714488"/>
            <a:ext cx="1118829" cy="3571876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643306" y="4071942"/>
            <a:ext cx="23574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 smtClean="0">
                <a:latin typeface="+mj-lt"/>
              </a:rPr>
              <a:t>      </a:t>
            </a:r>
            <a:r>
              <a:rPr lang="cs-CZ" b="1" i="1" dirty="0" smtClean="0">
                <a:latin typeface="+mj-lt"/>
              </a:rPr>
              <a:t>GULAG</a:t>
            </a:r>
          </a:p>
          <a:p>
            <a:r>
              <a:rPr lang="cs-CZ" dirty="0" smtClean="0">
                <a:latin typeface="+mj-lt"/>
              </a:rPr>
              <a:t>= pracovní tábor</a:t>
            </a:r>
          </a:p>
          <a:p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(Sibiř, polární kruh)</a:t>
            </a:r>
          </a:p>
          <a:p>
            <a:endParaRPr lang="cs-CZ" dirty="0">
              <a:latin typeface="+mj-lt"/>
            </a:endParaRPr>
          </a:p>
          <a:p>
            <a:r>
              <a:rPr lang="cs-CZ" dirty="0" smtClean="0">
                <a:latin typeface="+mj-lt"/>
              </a:rPr>
              <a:t>- těžba, výstavba</a:t>
            </a:r>
            <a:endParaRPr lang="cs-CZ" dirty="0">
              <a:latin typeface="+mj-lt"/>
            </a:endParaRPr>
          </a:p>
        </p:txBody>
      </p:sp>
      <p:pic>
        <p:nvPicPr>
          <p:cNvPr id="22532" name="Picture 4" descr="File:The fence at the old GULag in Perm-3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5009561"/>
            <a:ext cx="3286115" cy="18484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7158" y="500042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dirty="0" smtClean="0"/>
              <a:t>Všechny uveřejněné odkazy </a:t>
            </a:r>
            <a:r>
              <a:rPr lang="en-US" sz="1800" dirty="0" smtClean="0"/>
              <a:t>[</a:t>
            </a:r>
            <a:r>
              <a:rPr lang="cs-CZ" sz="1800" dirty="0" smtClean="0"/>
              <a:t>cit. 2011-02-10</a:t>
            </a:r>
            <a:r>
              <a:rPr lang="en-US" sz="1800" dirty="0" smtClean="0"/>
              <a:t>]</a:t>
            </a:r>
            <a:r>
              <a:rPr lang="cs-CZ" sz="1800" dirty="0" smtClean="0"/>
              <a:t> dostupné na WWW viz. tabulka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000240"/>
          <a:ext cx="8715436" cy="47853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05629"/>
                <a:gridCol w="1005629"/>
                <a:gridCol w="6704178"/>
              </a:tblGrid>
              <a:tr h="25763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22732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&lt;http://commons.wikimedia.org/wiki/File:Flag_of_the_Soviet_Union.svg?uselang=cs&gt;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&lt;http://commons.wikimedia.org/wiki/File:JStalin_Secretary_general_CCCP_1942.jpg?uselang=cs&gt;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&lt;http://commons.wikimedia.org/wiki/File:Lev_trotsky_viena.jpeg?uselang=cs&gt;</a:t>
                      </a:r>
                    </a:p>
                    <a:p>
                      <a:endParaRPr lang="cs-CZ" sz="1200" b="1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&lt;http://commons.wikimedia.org/wiki/File:S_S_Kamenev_02.gif?uselang=cs&gt;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&lt;http://commons.wikimedia.org/wiki/File:%D0%A1%D0%B5%D0%BB%D1%8F%D0%BD%D0%B8_%D0%B7%D0%B4%D0%B0%D1%8E%D1%82%D1%8C_%D1%85%D0%BB%D1%96%D0%B1.jpg?uselang=cs&gt;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198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&lt;http://commons.wikimedia.org/wiki/File:442px-Kolkhozianos.jpg?uselang=cs&gt;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&lt;http://commons.wikimedia.org/wiki/File:442px-Kolkhozianos.jpg?uselang=cs&gt;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&lt;http://commons.wikimedia.org/wiki/File:Tuhachevsky.jpg?uselang=cs&gt;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40918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&lt;http://commons.wikimedia.org/wiki/File:Paratroopers_jumping_from_Tupolev_TB-3.jpg?uselang=cs&gt;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7158" y="500042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1800" dirty="0" smtClean="0"/>
              <a:t>Všechny uveřejněné odkazy </a:t>
            </a:r>
            <a:r>
              <a:rPr lang="en-US" sz="1800" dirty="0" smtClean="0"/>
              <a:t>[</a:t>
            </a:r>
            <a:r>
              <a:rPr lang="cs-CZ" sz="1800" dirty="0" smtClean="0"/>
              <a:t>cit. </a:t>
            </a:r>
            <a:r>
              <a:rPr lang="cs-CZ" sz="1800" smtClean="0"/>
              <a:t>2011-02-10</a:t>
            </a:r>
            <a:r>
              <a:rPr lang="en-US" sz="1800" dirty="0" smtClean="0"/>
              <a:t>]</a:t>
            </a:r>
            <a:r>
              <a:rPr lang="cs-CZ" sz="1800" dirty="0" smtClean="0"/>
              <a:t> dostupné na WWW viz. tabulka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000240"/>
          <a:ext cx="8715436" cy="2042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05629"/>
                <a:gridCol w="1005629"/>
                <a:gridCol w="6704178"/>
              </a:tblGrid>
              <a:tr h="25763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22732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&lt;http://commons.wikimedia.org/wiki/File:BT_-_5.jpg?uselang=cs&gt;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&lt;http://commons.wikimedia.org/wiki/File:Hangmans_Noose.jpg?uselang=cs&gt;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&lt;http://commons.wikimedia.org/wiki/File:The_fence_at_the_old_GULag_in_Perm-36.JPG?uselang=cs&gt;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Nadpis 4"/>
          <p:cNvSpPr txBox="1">
            <a:spLocks/>
          </p:cNvSpPr>
          <p:nvPr/>
        </p:nvSpPr>
        <p:spPr>
          <a:xfrm>
            <a:off x="285720" y="4357694"/>
            <a:ext cx="8229600" cy="1069848"/>
          </a:xfrm>
          <a:prstGeom prst="rect">
            <a:avLst/>
          </a:prstGeom>
        </p:spPr>
        <p:txBody>
          <a:bodyPr vert="horz" anchor="ctr">
            <a:normAutofit fontScale="90000" lnSpcReduction="20000"/>
          </a:bodyPr>
          <a:lstStyle/>
          <a:p>
            <a:pPr>
              <a:spcBef>
                <a:spcPct val="0"/>
              </a:spcBef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Zdroje</a:t>
            </a:r>
            <a:b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lang="cs-CZ" dirty="0" smtClean="0"/>
              <a:t>Kol. autorů. </a:t>
            </a:r>
            <a:r>
              <a:rPr lang="cs-CZ" i="1" dirty="0" smtClean="0"/>
              <a:t>Dějiny 20. století.</a:t>
            </a:r>
            <a:r>
              <a:rPr lang="cs-CZ" dirty="0" smtClean="0"/>
              <a:t> Praha : Práce, 1995. ISBN  80-208-0367-X.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-komunismus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Motiv-komunismus</Template>
  <TotalTime>68</TotalTime>
  <Words>275</Words>
  <Application>Microsoft Office PowerPoint</Application>
  <PresentationFormat>Předvádění na obrazovce (4:3)</PresentationFormat>
  <Paragraphs>148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Motiv-komunismus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Komunistická diktatura</vt:lpstr>
      <vt:lpstr>Hledání nepřítele v řadách KSSS</vt:lpstr>
      <vt:lpstr>Hledání nepřítele v řadách KSSS</vt:lpstr>
      <vt:lpstr>Hledání nepřítele v řadách KSSS</vt:lpstr>
      <vt:lpstr>Budování průmyslu</vt:lpstr>
      <vt:lpstr>Rozkulačení venkova</vt:lpstr>
      <vt:lpstr>Hledání nepřítele v armádě</vt:lpstr>
      <vt:lpstr>Osudy nepřátel</vt:lpstr>
      <vt:lpstr>Použité obrázky  Všechny uveřejněné odkazy [cit. 2011-02-10] dostupné na WWW viz. tabulka</vt:lpstr>
      <vt:lpstr>Použité obrázky  Všechny uveřejněné odkazy [cit. 2011-02-10] dostupné na WWW viz. tabulka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Radusak</cp:lastModifiedBy>
  <cp:revision>19</cp:revision>
  <dcterms:created xsi:type="dcterms:W3CDTF">2012-02-01T08:51:03Z</dcterms:created>
  <dcterms:modified xsi:type="dcterms:W3CDTF">2012-06-12T16:25:03Z</dcterms:modified>
</cp:coreProperties>
</file>