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488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fld id="{9723A6EB-4CFA-4ABE-B1C9-3F3883E281FB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3224B142-253C-4DC1-ADB3-2B8CA231CFC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30A2914B-E88D-4537-B95F-C22ED405C99F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F0DE7A41-DD51-420E-958C-BE12135870F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fld id="{CBCE589A-C621-48FF-8A48-C18A984848D7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9829901C-23DA-4467-9518-C4A53C12479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8F440B-56D3-46E6-B0BF-350615A26525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CD07B8-3E87-43C6-853A-342D764AFE3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C6FE72-B022-438A-8280-B6B52ADA63A8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4A6634-0896-4428-8093-9AE37226204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7B03143C-8EA1-42EA-9B2E-15776FEF5B17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FE3C6F7F-33E7-4A3C-88A4-807B39720E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36BE53-FCDC-4CCA-B170-810FEF278426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4EC153-2CF4-4869-9F65-766C6A79A26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A955C930-D48A-451B-BC8C-1660DEDD6AC7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7887B860-AC58-4244-A6DD-34940A435E0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FD25F97F-0605-48BA-97AD-9A82788CA3A2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19B1F94F-F786-412D-9046-CE632274287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FE20F-2880-48DF-A06C-8F7F2B645B36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D9BA2C-C8D9-47CC-86D0-95794C2A22A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3D53C-710A-4FFB-9908-65633DF5B795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F8D48B-EFFF-4C93-B889-544A001E68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5DECCD9-96F6-4FC1-BBF6-AFD525A21CB1}" type="datetimeFigureOut">
              <a:rPr lang="cs-CZ" smtClean="0"/>
              <a:pPr>
                <a:defRPr/>
              </a:pPr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0CDE481-BE7E-48B8-8B5E-84BBEC40064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42844" y="2143116"/>
            <a:ext cx="8643998" cy="4500594"/>
          </a:xfrm>
        </p:spPr>
        <p:txBody>
          <a:bodyPr rtlCol="0">
            <a:normAutofit fontScale="47500" lnSpcReduction="20000"/>
          </a:bodyPr>
          <a:lstStyle/>
          <a:p>
            <a:pPr>
              <a:buNone/>
              <a:defRPr/>
            </a:pPr>
            <a:r>
              <a:rPr lang="cs-CZ" sz="1800" dirty="0" smtClean="0"/>
              <a:t>Název DUM: </a:t>
            </a:r>
            <a:r>
              <a:rPr lang="cs-CZ" sz="1800" b="1" dirty="0" smtClean="0"/>
              <a:t> </a:t>
            </a:r>
            <a:r>
              <a:rPr lang="cs-CZ" sz="1900" b="1" dirty="0" smtClean="0"/>
              <a:t>VY_32_INOVACE_02_18 _Meziválečná_věda_a _technika</a:t>
            </a:r>
          </a:p>
          <a:p>
            <a:pPr>
              <a:buNone/>
              <a:defRPr/>
            </a:pPr>
            <a:r>
              <a:rPr lang="cs-CZ" sz="1800" dirty="0" smtClean="0"/>
              <a:t>Číslo skupiny: </a:t>
            </a:r>
            <a:r>
              <a:rPr lang="cs-CZ" sz="1800" b="1" dirty="0" smtClean="0"/>
              <a:t> 2</a:t>
            </a:r>
          </a:p>
          <a:p>
            <a:pPr>
              <a:buNone/>
              <a:defRPr/>
            </a:pPr>
            <a:r>
              <a:rPr lang="cs-CZ" sz="1800" dirty="0" smtClean="0"/>
              <a:t>Autor: </a:t>
            </a:r>
            <a:r>
              <a:rPr lang="cs-CZ" sz="1800" b="1" dirty="0" smtClean="0"/>
              <a:t>Radomír Krejčí</a:t>
            </a:r>
          </a:p>
          <a:p>
            <a:pPr>
              <a:buNone/>
              <a:defRPr/>
            </a:pPr>
            <a:r>
              <a:rPr lang="cs-CZ" sz="1800" dirty="0" smtClean="0"/>
              <a:t>Vzdělávací obor/Předmět/Téma: </a:t>
            </a:r>
            <a:r>
              <a:rPr lang="cs-CZ" sz="1800" b="1" dirty="0" smtClean="0"/>
              <a:t>Dějepis/Dějepis/Meziválečná věda a technika</a:t>
            </a:r>
          </a:p>
          <a:p>
            <a:pPr>
              <a:buNone/>
              <a:defRPr/>
            </a:pPr>
            <a:r>
              <a:rPr lang="cs-CZ" sz="1800" dirty="0" smtClean="0"/>
              <a:t>Druh učebního materiálu: </a:t>
            </a:r>
            <a:r>
              <a:rPr lang="cs-CZ" sz="1800" b="1" dirty="0" smtClean="0"/>
              <a:t>výuková prezentace</a:t>
            </a:r>
          </a:p>
          <a:p>
            <a:pPr>
              <a:buNone/>
              <a:defRPr/>
            </a:pPr>
            <a:r>
              <a:rPr lang="cs-CZ" sz="1800" dirty="0" smtClean="0"/>
              <a:t>Metodický list:			</a:t>
            </a:r>
            <a:r>
              <a:rPr lang="cs-CZ" sz="1800" b="1" dirty="0" smtClean="0"/>
              <a:t>ne</a:t>
            </a:r>
          </a:p>
          <a:p>
            <a:pPr>
              <a:buNone/>
              <a:defRPr/>
            </a:pPr>
            <a:endParaRPr lang="cs-CZ" sz="1800" dirty="0" smtClean="0"/>
          </a:p>
          <a:p>
            <a:pPr>
              <a:buNone/>
              <a:defRPr/>
            </a:pPr>
            <a:r>
              <a:rPr lang="cs-CZ" sz="1800" dirty="0" smtClean="0"/>
              <a:t>Anotace:  Seznámení se s vývojem meziválečné vědy a techniky. Žák bude schopen popsat základní vědecké objevy,  bude schopen přiřadit k známým badatelům obor jejich působnosti. Žák definuje trendy vývoje techniky v meziválečném období.Inovace spočívá v nahrazení klasického výkladu se zápisem ilustrativnějším zobrazením pomocí </a:t>
            </a:r>
            <a:r>
              <a:rPr lang="cs-CZ" sz="1800" dirty="0" err="1" smtClean="0"/>
              <a:t>dataprojektoru</a:t>
            </a:r>
            <a:r>
              <a:rPr lang="cs-CZ" sz="1800" dirty="0" smtClean="0"/>
              <a:t>.</a:t>
            </a:r>
            <a:r>
              <a:rPr lang="cs-CZ" sz="1600" dirty="0" smtClean="0"/>
              <a:t>	</a:t>
            </a:r>
            <a:r>
              <a:rPr lang="cs-CZ" sz="1800" dirty="0" smtClean="0"/>
              <a:t>		</a:t>
            </a:r>
          </a:p>
          <a:p>
            <a:pPr>
              <a:buNone/>
              <a:defRPr/>
            </a:pPr>
            <a:r>
              <a:rPr lang="cs-CZ" sz="1800" dirty="0" smtClean="0"/>
              <a:t>Ověřeno ve třídě:  </a:t>
            </a:r>
            <a:r>
              <a:rPr lang="cs-CZ" sz="1800" b="1" dirty="0" smtClean="0"/>
              <a:t>9.A</a:t>
            </a:r>
          </a:p>
          <a:p>
            <a:pPr>
              <a:buNone/>
              <a:defRPr/>
            </a:pPr>
            <a:r>
              <a:rPr lang="cs-CZ" sz="1800" dirty="0" smtClean="0"/>
              <a:t>Datum ověření:  </a:t>
            </a:r>
            <a:r>
              <a:rPr lang="cs-CZ" sz="1800" b="1" dirty="0" smtClean="0"/>
              <a:t>27.9.2011</a:t>
            </a:r>
          </a:p>
          <a:p>
            <a:pPr algn="just">
              <a:buNone/>
              <a:defRPr/>
            </a:pPr>
            <a:r>
              <a:rPr lang="cs-CZ" sz="18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algn="just">
              <a:buNone/>
              <a:defRPr/>
            </a:pPr>
            <a:r>
              <a:rPr lang="cs-CZ" sz="18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algn="just">
              <a:buNone/>
              <a:defRPr/>
            </a:pPr>
            <a:r>
              <a:rPr lang="cs-CZ" sz="1800" dirty="0" smtClean="0"/>
              <a:t>dle zákona 121/2000 Sb. (autorský zákon). Nesu veškerou právní odpovědnost za obsah a původ svého díla. Prohlašuji dále, že výše uvedený materiál jsem ověřil(a) </a:t>
            </a:r>
          </a:p>
          <a:p>
            <a:pPr algn="just">
              <a:buNone/>
              <a:defRPr/>
            </a:pPr>
            <a:r>
              <a:rPr lang="cs-CZ" sz="1800" dirty="0" smtClean="0"/>
              <a:t>ve výuce a provedl(a) o tom zápis do TK.</a:t>
            </a:r>
          </a:p>
          <a:p>
            <a:pPr algn="just">
              <a:buNone/>
              <a:defRPr/>
            </a:pPr>
            <a:r>
              <a:rPr lang="cs-CZ" sz="18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algn="just">
              <a:buNone/>
              <a:defRPr/>
            </a:pPr>
            <a:r>
              <a:rPr lang="cs-CZ" sz="1800" dirty="0" smtClean="0"/>
              <a:t>zveřejňováno, používáno, upravováno a uchováváno.</a:t>
            </a:r>
          </a:p>
          <a:p>
            <a:pPr>
              <a:buNone/>
              <a:defRPr/>
            </a:pPr>
            <a:endParaRPr lang="cs-CZ" sz="1800" dirty="0" smtClean="0"/>
          </a:p>
          <a:p>
            <a:pPr>
              <a:buNone/>
              <a:defRPr/>
            </a:pPr>
            <a:endParaRPr lang="cs-CZ" sz="1800" dirty="0" smtClean="0"/>
          </a:p>
          <a:p>
            <a:pPr>
              <a:buNone/>
              <a:defRPr/>
            </a:pPr>
            <a:r>
              <a:rPr lang="cs-CZ" sz="1800" dirty="0" smtClean="0"/>
              <a:t>Datum:  27.9.2011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Meziválečná věda a technika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r"/>
            <a:r>
              <a:rPr lang="cs-CZ" dirty="0" smtClean="0"/>
              <a:t> Radomír Krejčí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Meziválečná věda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1) </a:t>
            </a:r>
            <a:r>
              <a:rPr lang="cs-CZ" sz="1800" cap="small" dirty="0" smtClean="0"/>
              <a:t>medicína</a:t>
            </a:r>
            <a:endParaRPr lang="cs-CZ" sz="1800" cap="sm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142844" y="274320"/>
            <a:ext cx="6000792" cy="6327648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objev očkování proti TBC</a:t>
            </a:r>
          </a:p>
          <a:p>
            <a:pPr>
              <a:buFontTx/>
              <a:buChar char="-"/>
            </a:pPr>
            <a:r>
              <a:rPr lang="cs-CZ" dirty="0" smtClean="0"/>
              <a:t>objev inzulinu</a:t>
            </a:r>
          </a:p>
          <a:p>
            <a:pPr>
              <a:buFontTx/>
              <a:buChar char="-"/>
            </a:pPr>
            <a:r>
              <a:rPr lang="cs-CZ" dirty="0" smtClean="0"/>
              <a:t>objev antibiotik (</a:t>
            </a:r>
            <a:r>
              <a:rPr lang="cs-CZ" i="1" dirty="0" smtClean="0"/>
              <a:t>penicilin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788080"/>
            <a:ext cx="3000396" cy="2760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928802"/>
            <a:ext cx="2666993" cy="1616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4286256"/>
            <a:ext cx="250507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Meziválečná věda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2) </a:t>
            </a:r>
            <a:r>
              <a:rPr lang="cs-CZ" sz="1800" cap="small" dirty="0" smtClean="0"/>
              <a:t>Fyzika</a:t>
            </a:r>
            <a:endParaRPr lang="cs-CZ" sz="1800" cap="sm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142844" y="274320"/>
            <a:ext cx="6000792" cy="6327648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zkoumání radioaktivity</a:t>
            </a:r>
          </a:p>
          <a:p>
            <a:pPr>
              <a:buNone/>
            </a:pPr>
            <a:r>
              <a:rPr lang="cs-CZ" dirty="0" smtClean="0"/>
              <a:t>              (</a:t>
            </a:r>
            <a:r>
              <a:rPr lang="cs-CZ" b="1" dirty="0" smtClean="0"/>
              <a:t>Marie Curie-</a:t>
            </a:r>
            <a:r>
              <a:rPr lang="cs-CZ" b="1" dirty="0" err="1" smtClean="0"/>
              <a:t>Sklodowská</a:t>
            </a:r>
            <a:r>
              <a:rPr lang="cs-CZ" dirty="0" smtClean="0"/>
              <a:t>)</a:t>
            </a:r>
          </a:p>
          <a:p>
            <a:pPr>
              <a:buFontTx/>
              <a:buChar char="-"/>
            </a:pPr>
            <a:r>
              <a:rPr lang="cs-CZ" dirty="0" smtClean="0"/>
              <a:t>jaderný výzkum</a:t>
            </a:r>
          </a:p>
          <a:p>
            <a:pPr>
              <a:buNone/>
            </a:pPr>
            <a:r>
              <a:rPr lang="cs-CZ" dirty="0" smtClean="0"/>
              <a:t>              (</a:t>
            </a:r>
            <a:r>
              <a:rPr lang="cs-CZ" b="1" dirty="0" err="1" smtClean="0"/>
              <a:t>Niels</a:t>
            </a:r>
            <a:r>
              <a:rPr lang="cs-CZ" b="1" dirty="0" smtClean="0"/>
              <a:t> </a:t>
            </a:r>
            <a:r>
              <a:rPr lang="cs-CZ" b="1" dirty="0" err="1" smtClean="0"/>
              <a:t>Bohr</a:t>
            </a:r>
            <a:r>
              <a:rPr lang="cs-CZ" dirty="0" smtClean="0"/>
              <a:t>)</a:t>
            </a:r>
          </a:p>
          <a:p>
            <a:pPr>
              <a:buFontTx/>
              <a:buChar char="-"/>
            </a:pPr>
            <a:r>
              <a:rPr lang="cs-CZ" dirty="0" smtClean="0"/>
              <a:t>teorie relativity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(</a:t>
            </a:r>
            <a:r>
              <a:rPr lang="cs-CZ" b="1" dirty="0" smtClean="0"/>
              <a:t>Albert Einstein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00438"/>
            <a:ext cx="2000264" cy="2828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500438"/>
            <a:ext cx="2024058" cy="2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3500438"/>
            <a:ext cx="2286016" cy="2852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3071810"/>
            <a:ext cx="2863346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7 L 0.61424 -0.4831 " pathEditMode="relative" ptsTypes="AA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0.01204 L 0.61059 -0.2715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" y="-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1.48148E-6 L 0.60643 -0.05255 " pathEditMode="relative" ptsTypes="AA">
                                      <p:cBhvr>
                                        <p:cTn id="3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Meziválečná věda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3) </a:t>
            </a:r>
            <a:r>
              <a:rPr lang="cs-CZ" sz="1800" cap="small" dirty="0" smtClean="0"/>
              <a:t>Chemie</a:t>
            </a:r>
            <a:endParaRPr lang="cs-CZ" sz="1800" cap="sm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142844" y="274320"/>
            <a:ext cx="6000792" cy="632764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objev nových materiálů:</a:t>
            </a:r>
          </a:p>
          <a:p>
            <a:pPr>
              <a:buNone/>
            </a:pPr>
            <a:r>
              <a:rPr lang="cs-CZ" dirty="0" smtClean="0"/>
              <a:t>              </a:t>
            </a:r>
          </a:p>
          <a:p>
            <a:pPr lvl="1">
              <a:buFont typeface="Arial" pitchFamily="34" charset="0"/>
              <a:buChar char="•"/>
            </a:pPr>
            <a:r>
              <a:rPr lang="cs-CZ" i="1" dirty="0" smtClean="0"/>
              <a:t>umělý kaučuk </a:t>
            </a:r>
            <a:r>
              <a:rPr lang="cs-CZ" dirty="0" smtClean="0"/>
              <a:t>(guma)</a:t>
            </a:r>
          </a:p>
          <a:p>
            <a:pPr lvl="1">
              <a:buFont typeface="Arial" pitchFamily="34" charset="0"/>
              <a:buChar char="•"/>
            </a:pPr>
            <a:r>
              <a:rPr lang="cs-CZ" i="1" dirty="0" smtClean="0"/>
              <a:t>nylon</a:t>
            </a:r>
            <a:r>
              <a:rPr lang="cs-CZ" dirty="0" smtClean="0"/>
              <a:t> (silonky)</a:t>
            </a:r>
          </a:p>
          <a:p>
            <a:pPr lvl="1">
              <a:buFont typeface="Arial" pitchFamily="34" charset="0"/>
              <a:buChar char="•"/>
            </a:pPr>
            <a:r>
              <a:rPr lang="cs-CZ" i="1" dirty="0" smtClean="0"/>
              <a:t>plexisklo</a:t>
            </a:r>
          </a:p>
          <a:p>
            <a:pPr>
              <a:buNone/>
            </a:pPr>
            <a:r>
              <a:rPr lang="cs-CZ" dirty="0" smtClean="0"/>
              <a:t>             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429000"/>
            <a:ext cx="4548166" cy="2814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Meziválečná věda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903124" cy="4983480"/>
          </a:xfrm>
        </p:spPr>
        <p:txBody>
          <a:bodyPr>
            <a:normAutofit/>
          </a:bodyPr>
          <a:lstStyle/>
          <a:p>
            <a:r>
              <a:rPr lang="cs-CZ" sz="1800" dirty="0" smtClean="0"/>
              <a:t>4)</a:t>
            </a:r>
            <a:r>
              <a:rPr lang="cs-CZ" sz="1800" cap="small" dirty="0" smtClean="0"/>
              <a:t>Archeologie</a:t>
            </a:r>
            <a:endParaRPr lang="cs-CZ" sz="1800" cap="sm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142844" y="274320"/>
            <a:ext cx="6000792" cy="632764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objev hrobky </a:t>
            </a:r>
            <a:r>
              <a:rPr lang="cs-CZ" i="1" dirty="0" err="1" smtClean="0"/>
              <a:t>Tutanchámona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              </a:t>
            </a:r>
          </a:p>
          <a:p>
            <a:pPr>
              <a:buNone/>
            </a:pPr>
            <a:r>
              <a:rPr lang="cs-CZ" dirty="0" smtClean="0"/>
              <a:t>            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285860"/>
            <a:ext cx="4429156" cy="5389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262529"/>
            <a:ext cx="3633787" cy="5595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Meziválečná technika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974562" cy="4983480"/>
          </a:xfrm>
        </p:spPr>
        <p:txBody>
          <a:bodyPr>
            <a:normAutofit/>
          </a:bodyPr>
          <a:lstStyle/>
          <a:p>
            <a:r>
              <a:rPr lang="cs-CZ" sz="1800" cap="small" dirty="0" smtClean="0"/>
              <a:t>Automobilová</a:t>
            </a:r>
          </a:p>
          <a:p>
            <a:r>
              <a:rPr lang="cs-CZ" sz="1800" cap="small" dirty="0" smtClean="0"/>
              <a:t>doprava</a:t>
            </a:r>
            <a:endParaRPr lang="cs-CZ" sz="1800" cap="sm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0" y="274320"/>
            <a:ext cx="6143636" cy="632764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světoví výrobci: </a:t>
            </a:r>
            <a:r>
              <a:rPr lang="cs-CZ" i="1" dirty="0" smtClean="0"/>
              <a:t>Renault, BMW, Ford, Fiat</a:t>
            </a:r>
          </a:p>
          <a:p>
            <a:pPr>
              <a:buNone/>
            </a:pPr>
            <a:r>
              <a:rPr lang="cs-CZ" dirty="0" smtClean="0"/>
              <a:t>výrobci v ČSR</a:t>
            </a:r>
            <a:r>
              <a:rPr lang="cs-CZ" i="1" dirty="0" smtClean="0"/>
              <a:t>: Škoda, Tatra, </a:t>
            </a:r>
            <a:r>
              <a:rPr lang="cs-CZ" i="1" dirty="0" err="1" smtClean="0"/>
              <a:t>Praga</a:t>
            </a:r>
            <a:r>
              <a:rPr lang="cs-CZ" i="1" dirty="0" smtClean="0"/>
              <a:t>   </a:t>
            </a:r>
            <a:r>
              <a:rPr lang="cs-CZ" dirty="0" smtClean="0"/>
              <a:t>            </a:t>
            </a:r>
          </a:p>
          <a:p>
            <a:pPr>
              <a:buNone/>
            </a:pPr>
            <a:r>
              <a:rPr lang="cs-CZ" dirty="0" smtClean="0"/>
              <a:t>             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1857364"/>
            <a:ext cx="5810291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871612"/>
            <a:ext cx="5429288" cy="4343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875183"/>
            <a:ext cx="5786478" cy="433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864306"/>
            <a:ext cx="5786478" cy="4350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382733"/>
            <a:ext cx="8715404" cy="3475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88889E-6 -8.51852E-6 L 0.48038 -0.32547 " pathEditMode="relative" ptsTypes="AA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6147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22 -0.00555 L 0.50261 -0.1525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614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7.03704E-6 L 0.48038 0.01042 " pathEditMode="relative" ptsTypes="AA">
                                      <p:cBhvr>
                                        <p:cTn id="30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Meziválečná technika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974562" cy="4983480"/>
          </a:xfrm>
        </p:spPr>
        <p:txBody>
          <a:bodyPr>
            <a:normAutofit/>
          </a:bodyPr>
          <a:lstStyle/>
          <a:p>
            <a:r>
              <a:rPr lang="cs-CZ" sz="1800" cap="small" dirty="0" smtClean="0"/>
              <a:t>Letecká</a:t>
            </a:r>
          </a:p>
          <a:p>
            <a:r>
              <a:rPr lang="cs-CZ" sz="1800" cap="small" dirty="0" smtClean="0"/>
              <a:t>doprava</a:t>
            </a:r>
            <a:endParaRPr lang="cs-CZ" sz="1800" cap="sm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0" y="274320"/>
            <a:ext cx="6143636" cy="632764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svět sleduje letecké rekordy: </a:t>
            </a:r>
          </a:p>
          <a:p>
            <a:pPr>
              <a:buNone/>
            </a:pPr>
            <a:r>
              <a:rPr lang="cs-CZ" i="1" dirty="0" smtClean="0"/>
              <a:t>Ch. </a:t>
            </a:r>
            <a:r>
              <a:rPr lang="cs-CZ" i="1" dirty="0" err="1" smtClean="0"/>
              <a:t>Lidbergh</a:t>
            </a:r>
            <a:r>
              <a:rPr lang="cs-CZ" i="1" dirty="0" smtClean="0"/>
              <a:t> </a:t>
            </a:r>
            <a:r>
              <a:rPr lang="cs-CZ" dirty="0" smtClean="0"/>
              <a:t>– první let přes Atlantik</a:t>
            </a:r>
          </a:p>
          <a:p>
            <a:pPr>
              <a:buNone/>
            </a:pPr>
            <a:r>
              <a:rPr lang="cs-CZ" i="1" dirty="0" smtClean="0"/>
              <a:t>A. </a:t>
            </a:r>
            <a:r>
              <a:rPr lang="cs-CZ" i="1" dirty="0" err="1" smtClean="0"/>
              <a:t>Earhartová</a:t>
            </a:r>
            <a:r>
              <a:rPr lang="cs-CZ" i="1" dirty="0" smtClean="0"/>
              <a:t> </a:t>
            </a:r>
            <a:r>
              <a:rPr lang="cs-CZ" dirty="0" smtClean="0"/>
              <a:t>– první žena přes Atlantik</a:t>
            </a:r>
          </a:p>
          <a:p>
            <a:pPr>
              <a:buNone/>
            </a:pPr>
            <a:r>
              <a:rPr lang="cs-CZ" dirty="0" smtClean="0"/>
              <a:t>             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3116"/>
            <a:ext cx="6070887" cy="414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94963"/>
            <a:ext cx="6143636" cy="486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60432" y="2926080"/>
            <a:ext cx="6309360" cy="457200"/>
          </a:xfrm>
        </p:spPr>
        <p:txBody>
          <a:bodyPr/>
          <a:lstStyle/>
          <a:p>
            <a:r>
              <a:rPr lang="cs-CZ" dirty="0" smtClean="0"/>
              <a:t>Meziválečná technika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974562" cy="4983480"/>
          </a:xfrm>
        </p:spPr>
        <p:txBody>
          <a:bodyPr>
            <a:normAutofit/>
          </a:bodyPr>
          <a:lstStyle/>
          <a:p>
            <a:r>
              <a:rPr lang="cs-CZ" sz="1800" cap="small" dirty="0" smtClean="0"/>
              <a:t>Letecká</a:t>
            </a:r>
          </a:p>
          <a:p>
            <a:r>
              <a:rPr lang="cs-CZ" sz="1800" cap="small" dirty="0" smtClean="0"/>
              <a:t>doprava</a:t>
            </a:r>
            <a:endParaRPr lang="cs-CZ" sz="1800" cap="sm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0" y="274320"/>
            <a:ext cx="6143636" cy="632764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světoví výrobci: </a:t>
            </a:r>
            <a:r>
              <a:rPr lang="cs-CZ" i="1" dirty="0" err="1" smtClean="0"/>
              <a:t>Fokker</a:t>
            </a:r>
            <a:r>
              <a:rPr lang="cs-CZ" i="1" dirty="0" smtClean="0"/>
              <a:t>, </a:t>
            </a:r>
            <a:r>
              <a:rPr lang="cs-CZ" i="1" dirty="0" err="1" smtClean="0"/>
              <a:t>Douglas</a:t>
            </a:r>
            <a:r>
              <a:rPr lang="cs-CZ" i="1" dirty="0" smtClean="0"/>
              <a:t>, </a:t>
            </a:r>
            <a:r>
              <a:rPr lang="cs-CZ" i="1" dirty="0" err="1" smtClean="0"/>
              <a:t>Boeing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výrobci v ČSR</a:t>
            </a:r>
            <a:r>
              <a:rPr lang="cs-CZ" i="1" dirty="0" smtClean="0"/>
              <a:t>: Avia, Aero, </a:t>
            </a:r>
            <a:r>
              <a:rPr lang="cs-CZ" i="1" dirty="0" err="1" smtClean="0"/>
              <a:t>Letov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28975"/>
            <a:ext cx="7620000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79191"/>
            <a:ext cx="6215074" cy="3978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59994"/>
            <a:ext cx="6000760" cy="3998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60432" y="2926080"/>
            <a:ext cx="6309360" cy="457200"/>
          </a:xfrm>
        </p:spPr>
        <p:txBody>
          <a:bodyPr/>
          <a:lstStyle/>
          <a:p>
            <a:r>
              <a:rPr lang="cs-CZ" dirty="0" smtClean="0"/>
              <a:t>Meziválečná technika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974562" cy="4983480"/>
          </a:xfrm>
        </p:spPr>
        <p:txBody>
          <a:bodyPr>
            <a:normAutofit/>
          </a:bodyPr>
          <a:lstStyle/>
          <a:p>
            <a:r>
              <a:rPr lang="cs-CZ" sz="1800" cap="small" dirty="0" smtClean="0"/>
              <a:t>Letecká</a:t>
            </a:r>
          </a:p>
          <a:p>
            <a:r>
              <a:rPr lang="cs-CZ" sz="1800" cap="small" dirty="0" smtClean="0"/>
              <a:t>doprava</a:t>
            </a:r>
            <a:endParaRPr lang="cs-CZ" sz="1800" cap="sm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0" y="274320"/>
            <a:ext cx="6143636" cy="6327648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dálková přeprava pomocí vzducholodí</a:t>
            </a:r>
          </a:p>
          <a:p>
            <a:pPr>
              <a:buFontTx/>
              <a:buChar char="-"/>
            </a:pPr>
            <a:r>
              <a:rPr lang="cs-CZ" dirty="0" smtClean="0"/>
              <a:t>po katastrofě lodi </a:t>
            </a:r>
            <a:r>
              <a:rPr lang="cs-CZ" i="1" dirty="0" err="1" smtClean="0"/>
              <a:t>Hindenburg</a:t>
            </a:r>
            <a:r>
              <a:rPr lang="cs-CZ" dirty="0" smtClean="0"/>
              <a:t> využití hydroplánů</a:t>
            </a:r>
          </a:p>
          <a:p>
            <a:pPr>
              <a:buNone/>
            </a:pPr>
            <a:r>
              <a:rPr lang="cs-CZ" b="1" i="1" dirty="0" smtClean="0"/>
              <a:t>hydroplán</a:t>
            </a:r>
            <a:r>
              <a:rPr lang="cs-CZ" dirty="0" smtClean="0"/>
              <a:t> = letadlo vzlétající z hladiny</a:t>
            </a:r>
          </a:p>
          <a:p>
            <a:pPr>
              <a:buNone/>
            </a:pPr>
            <a:r>
              <a:rPr lang="cs-CZ" dirty="0" smtClean="0"/>
              <a:t>             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000240"/>
            <a:ext cx="6193644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2143116"/>
            <a:ext cx="6192213" cy="4714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Obrázek 9" descr="canopus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000240"/>
            <a:ext cx="5875797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60432" y="2926080"/>
            <a:ext cx="6309360" cy="457200"/>
          </a:xfrm>
        </p:spPr>
        <p:txBody>
          <a:bodyPr/>
          <a:lstStyle/>
          <a:p>
            <a:r>
              <a:rPr lang="cs-CZ" dirty="0" smtClean="0"/>
              <a:t>Meziválečná technika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974562" cy="4983480"/>
          </a:xfrm>
        </p:spPr>
        <p:txBody>
          <a:bodyPr>
            <a:normAutofit/>
          </a:bodyPr>
          <a:lstStyle/>
          <a:p>
            <a:r>
              <a:rPr lang="cs-CZ" sz="1800" cap="small" dirty="0" smtClean="0"/>
              <a:t>Média</a:t>
            </a:r>
            <a:endParaRPr lang="cs-CZ" sz="1800" cap="sm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0" y="274320"/>
            <a:ext cx="6143636" cy="632764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velký rozvoj médií</a:t>
            </a:r>
          </a:p>
          <a:p>
            <a:pPr>
              <a:buNone/>
            </a:pPr>
            <a:r>
              <a:rPr lang="cs-CZ" dirty="0" smtClean="0"/>
              <a:t>20. léta – objevuje se rozhlas</a:t>
            </a:r>
          </a:p>
          <a:p>
            <a:pPr>
              <a:buNone/>
            </a:pPr>
            <a:r>
              <a:rPr lang="cs-CZ" dirty="0" smtClean="0"/>
              <a:t>30. léta – první zvukový film</a:t>
            </a:r>
          </a:p>
          <a:p>
            <a:pPr>
              <a:buNone/>
            </a:pPr>
            <a:r>
              <a:rPr lang="cs-CZ" dirty="0" smtClean="0"/>
              <a:t>             - první barevný film</a:t>
            </a:r>
          </a:p>
          <a:p>
            <a:pPr>
              <a:buNone/>
            </a:pPr>
            <a:r>
              <a:rPr lang="cs-CZ" dirty="0" smtClean="0"/>
              <a:t>-centrem filmu </a:t>
            </a:r>
            <a:r>
              <a:rPr lang="cs-CZ" i="1" dirty="0" smtClean="0"/>
              <a:t>Hollywood</a:t>
            </a:r>
            <a:r>
              <a:rPr lang="cs-CZ" dirty="0" smtClean="0"/>
              <a:t> (v ČSR </a:t>
            </a:r>
            <a:r>
              <a:rPr lang="cs-CZ" i="1" dirty="0" smtClean="0"/>
              <a:t>Barrandov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1936 – první televizní přenos</a:t>
            </a:r>
          </a:p>
          <a:p>
            <a:pPr>
              <a:buNone/>
            </a:pPr>
            <a:r>
              <a:rPr lang="cs-CZ" dirty="0" smtClean="0"/>
              <a:t>              </a:t>
            </a:r>
          </a:p>
        </p:txBody>
      </p:sp>
      <p:pic>
        <p:nvPicPr>
          <p:cNvPr id="8" name="Obrázek 3" descr="rádi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400729"/>
            <a:ext cx="4008430" cy="3457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06984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obrázky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</a:rPr>
              <a:t>Všechny uveřejněné odkazy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[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</a:rPr>
              <a:t>cit. 2011-18-09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]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</a:rPr>
              <a:t> dostupné na WWW viz. tabulka</a:t>
            </a:r>
            <a:endParaRPr lang="cs-CZ" sz="1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0" y="2000240"/>
          <a:ext cx="8715436" cy="46024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05629"/>
                <a:gridCol w="1005629"/>
                <a:gridCol w="6704178"/>
              </a:tblGrid>
              <a:tr h="257633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22732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&lt;http://commons.wikimedia.org/wiki/File:Tbc.jpg&gt;</a:t>
                      </a:r>
                      <a:endParaRPr lang="cs-CZ" sz="1200" dirty="0"/>
                    </a:p>
                  </a:txBody>
                  <a:tcPr/>
                </a:tc>
              </a:tr>
              <a:tr h="31825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&lt;http://commons.wikimedia.org/wiki/File:Inzul%C3%ADn.jpg?uselang=cs&gt;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  <a:tr h="31825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</a:t>
                      </a:r>
                      <a:endParaRPr lang="cs-CZ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&lt;http://commons.wikimedia.org/wiki/File:Penicillin_bild.png?uselang=cs&gt;</a:t>
                      </a:r>
                    </a:p>
                    <a:p>
                      <a:endParaRPr lang="cs-CZ" sz="1200" b="1" dirty="0"/>
                    </a:p>
                  </a:txBody>
                  <a:tcPr/>
                </a:tc>
              </a:tr>
              <a:tr h="31825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&lt;http://commons.wikimedia.org/wiki/File:Marie_Curie_%28Nobel-Chem%29.png?uselang=cs&gt;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  <a:tr h="15988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&lt;http://commons.wikimedia.org/wiki/File:Niels_Bohr.jpg&gt;</a:t>
                      </a:r>
                    </a:p>
                  </a:txBody>
                  <a:tcPr/>
                </a:tc>
              </a:tr>
              <a:tr h="1984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&lt;http://commons.wikimedia.org/wiki/File:Einstein1921_by_F_Schmutzer_2.jpg&gt;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  <a:tr h="15988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&lt;http://commons.wikimedia.org/wiki/File:Pelikan_Radiergummi.jpg&gt;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  <a:tr h="15988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&lt;http://commons.wikimedia.org/wiki/File:Tutanchamon_%28js%29_3detalle.jpg?uselang=cs&gt;</a:t>
                      </a:r>
                    </a:p>
                  </a:txBody>
                  <a:tcPr/>
                </a:tc>
              </a:tr>
              <a:tr h="40918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&lt;http://commons.wikimedia.org/wiki/File:Tutanchamon_%28js%29_1.jpg?uselang=cs&gt;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06984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obrázky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</a:rPr>
              <a:t>Všechny uveřejněné odkazy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[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</a:rPr>
              <a:t>cit. 2011-18-09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]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</a:rPr>
              <a:t> dostupné na WWW viz. tabulka</a:t>
            </a:r>
            <a:endParaRPr lang="cs-CZ" sz="1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0" y="2000240"/>
          <a:ext cx="8715436" cy="47853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05629"/>
                <a:gridCol w="1005629"/>
                <a:gridCol w="6704178"/>
              </a:tblGrid>
              <a:tr h="257633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22732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&lt;http://commons.wikimedia.org/wiki/File:%C5%A0koda_Popular_995_Lidu%C5%A1ka_l.jpg&gt;</a:t>
                      </a:r>
                      <a:endParaRPr lang="cs-CZ" sz="1200" dirty="0"/>
                    </a:p>
                  </a:txBody>
                  <a:tcPr/>
                </a:tc>
              </a:tr>
              <a:tr h="31825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&lt;http://commons.wikimedia.org/wiki/File:Praga_Super_Piccolo_%281934%29.jpg&gt;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  <a:tr h="318252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12</a:t>
                      </a:r>
                      <a:endParaRPr lang="cs-CZ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&lt;http://commons.wikimedia.org/wiki/File:1948_Tatra_87_photo1.JPG?uselang=cs&gt;</a:t>
                      </a:r>
                    </a:p>
                    <a:p>
                      <a:endParaRPr lang="cs-CZ" sz="1200" b="1" dirty="0"/>
                    </a:p>
                  </a:txBody>
                  <a:tcPr/>
                </a:tc>
              </a:tr>
              <a:tr h="31825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&lt;http://commons.wikimedia.org/wiki/File:Tatra_87-old.jpg&gt;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  <a:tr h="15988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&lt;http://commons.wikimedia.org/wiki/File:Spirit_of_St_Louis_NASM_DC_001.jpg&gt;</a:t>
                      </a:r>
                    </a:p>
                  </a:txBody>
                  <a:tcPr/>
                </a:tc>
              </a:tr>
              <a:tr h="1984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&lt;http://commons.wikimedia.org/wiki/File:Amelia_Earhart_-_GPN-2002-000211.jpg?uselang=cs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  <a:tr h="15988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&lt;http://commons.wikimedia.org/wiki/File:Farman-goliath.jpg&gt;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  <a:tr h="15988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&lt;http://upload.wikimedia.org/wikipedia/commons/b/b6/EAA_Ford_Trimotor.jpg?uselang=cs&gt;</a:t>
                      </a:r>
                    </a:p>
                  </a:txBody>
                  <a:tcPr/>
                </a:tc>
              </a:tr>
              <a:tr h="40918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&lt;http://commons.wikimedia.org/wiki/File:Hindenburg_at_lakehurst.jpg&gt;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06984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obrázky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sz="1800" dirty="0" smtClean="0"/>
              <a:t>Všechny uveřejněné odkazy </a:t>
            </a:r>
            <a:r>
              <a:rPr lang="en-US" sz="1800" dirty="0" smtClean="0"/>
              <a:t>[</a:t>
            </a:r>
            <a:r>
              <a:rPr lang="cs-CZ" sz="1800" dirty="0" smtClean="0"/>
              <a:t>cit. 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</a:rPr>
              <a:t>2011-18-09</a:t>
            </a:r>
            <a:r>
              <a:rPr lang="en-US" sz="1800" dirty="0" smtClean="0"/>
              <a:t>]</a:t>
            </a:r>
            <a:r>
              <a:rPr lang="cs-CZ" sz="1800" dirty="0" smtClean="0"/>
              <a:t> dostupné na WWW viz. tabulka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282" y="2000240"/>
          <a:ext cx="8501121" cy="20421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980900"/>
                <a:gridCol w="980900"/>
                <a:gridCol w="6539321"/>
              </a:tblGrid>
              <a:tr h="257633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22732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&lt;http://commons.wikimedia.org/wiki/File:Hindenburg_burning.jpg&gt;</a:t>
                      </a:r>
                      <a:endParaRPr lang="cs-CZ" sz="1200" dirty="0"/>
                    </a:p>
                  </a:txBody>
                  <a:tcPr/>
                </a:tc>
              </a:tr>
              <a:tr h="31825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Wikimedia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  <a:p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&lt;http://commons.wikimedia.org/wiki/File:VH-ABB.jpg?uselang=cs&gt;</a:t>
                      </a:r>
                      <a:endParaRPr lang="cs-CZ" sz="1200" dirty="0"/>
                    </a:p>
                  </a:txBody>
                  <a:tcPr/>
                </a:tc>
              </a:tr>
              <a:tr h="31825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Vlastní tvorba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Nadpis 4"/>
          <p:cNvSpPr txBox="1">
            <a:spLocks/>
          </p:cNvSpPr>
          <p:nvPr/>
        </p:nvSpPr>
        <p:spPr>
          <a:xfrm>
            <a:off x="214282" y="4572008"/>
            <a:ext cx="8229600" cy="1069848"/>
          </a:xfrm>
          <a:prstGeom prst="rect">
            <a:avLst/>
          </a:prstGeom>
        </p:spPr>
        <p:txBody>
          <a:bodyPr vert="horz" anchor="ctr">
            <a:normAutofit fontScale="97500" lnSpcReduction="10000"/>
          </a:bodyPr>
          <a:lstStyle/>
          <a:p>
            <a:pPr>
              <a:spcBef>
                <a:spcPct val="0"/>
              </a:spcBef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Zdroje</a:t>
            </a: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cs-CZ" dirty="0" smtClean="0"/>
              <a:t>Kol. autorů. </a:t>
            </a:r>
            <a:r>
              <a:rPr lang="cs-CZ" i="1" dirty="0" smtClean="0"/>
              <a:t>Dějiny 20. století.</a:t>
            </a:r>
            <a:r>
              <a:rPr lang="cs-CZ" dirty="0" smtClean="0"/>
              <a:t> Praha : Práce, 1995. ISBN  80-208-0367-X.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64</TotalTime>
  <Words>435</Words>
  <Application>Microsoft Office PowerPoint</Application>
  <PresentationFormat>Předvádění na obrazovce (4:3)</PresentationFormat>
  <Paragraphs>162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Meziválečná věda a technika</vt:lpstr>
      <vt:lpstr>Meziválečná věda</vt:lpstr>
      <vt:lpstr>Meziválečná věda</vt:lpstr>
      <vt:lpstr>Meziválečná věda</vt:lpstr>
      <vt:lpstr>Meziválečná věda</vt:lpstr>
      <vt:lpstr>Meziválečná technika</vt:lpstr>
      <vt:lpstr>Meziválečná technika</vt:lpstr>
      <vt:lpstr>Meziválečná technika</vt:lpstr>
      <vt:lpstr>Meziválečná technika</vt:lpstr>
      <vt:lpstr>Meziválečná technika</vt:lpstr>
      <vt:lpstr>Použité obrázky  Všechny uveřejněné odkazy [cit. 2011-18-09] dostupné na WWW viz. tabulka</vt:lpstr>
      <vt:lpstr>Použité obrázky  Všechny uveřejněné odkazy [cit. 2011-18-09] dostupné na WWW viz. tabulka</vt:lpstr>
      <vt:lpstr>Použité obrázky  Všechny uveřejněné odkazy [cit. 2011-18-09] dostupné na WWW viz. tabulka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Radusak</cp:lastModifiedBy>
  <cp:revision>20</cp:revision>
  <dcterms:created xsi:type="dcterms:W3CDTF">2012-02-01T08:51:03Z</dcterms:created>
  <dcterms:modified xsi:type="dcterms:W3CDTF">2012-06-13T05:11:15Z</dcterms:modified>
</cp:coreProperties>
</file>