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72" r:id="rId15"/>
    <p:sldId id="273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7C4C7-27A7-45F2-AAA8-DE1310361B6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7A6E94-BC5E-4730-8622-F37B4D8EB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A6E94-BC5E-4730-8622-F37B4D8EB08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4E83-A494-4C5D-8511-AB2340CCBEE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A6E94-BC5E-4730-8622-F37B4D8EB08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A6E94-BC5E-4730-8622-F37B4D8EB08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A6E94-BC5E-4730-8622-F37B4D8EB083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A6E94-BC5E-4730-8622-F37B4D8EB083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7097C81-5161-4328-AD9C-91D080A8179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D45D26D-F850-4EA6-9708-A180216CA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097C81-5161-4328-AD9C-91D080A8179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45D26D-F850-4EA6-9708-A180216CA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7097C81-5161-4328-AD9C-91D080A8179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D45D26D-F850-4EA6-9708-A180216CA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097C81-5161-4328-AD9C-91D080A8179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45D26D-F850-4EA6-9708-A180216CA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097C81-5161-4328-AD9C-91D080A8179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45D26D-F850-4EA6-9708-A180216CA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097C81-5161-4328-AD9C-91D080A8179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45D26D-F850-4EA6-9708-A180216CA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7097C81-5161-4328-AD9C-91D080A8179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45D26D-F850-4EA6-9708-A180216CA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097C81-5161-4328-AD9C-91D080A8179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45D26D-F850-4EA6-9708-A180216CA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097C81-5161-4328-AD9C-91D080A8179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45D26D-F850-4EA6-9708-A180216CA4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097C81-5161-4328-AD9C-91D080A8179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45D26D-F850-4EA6-9708-A180216CA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7097C81-5161-4328-AD9C-91D080A8179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D45D26D-F850-4EA6-9708-A180216CA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7097C81-5161-4328-AD9C-91D080A8179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D45D26D-F850-4EA6-9708-A180216CA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9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0.jpeg"/><Relationship Id="rId5" Type="http://schemas.openxmlformats.org/officeDocument/2006/relationships/hyperlink" Target="//upload.wikimedia.org/wikipedia/commons/4/4c/20060903_Michaelsberg_Michaelskirche_Gewoelbe_Chor.jpg" TargetMode="External"/><Relationship Id="rId10" Type="http://schemas.openxmlformats.org/officeDocument/2006/relationships/hyperlink" Target="//upload.wikimedia.org/wikipedia/commons/4/48/Okno_katedraly_Strasburg.JPG" TargetMode="External"/><Relationship Id="rId4" Type="http://schemas.openxmlformats.org/officeDocument/2006/relationships/image" Target="../media/image8.jpeg"/><Relationship Id="rId9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9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0.jpeg"/><Relationship Id="rId5" Type="http://schemas.openxmlformats.org/officeDocument/2006/relationships/hyperlink" Target="//upload.wikimedia.org/wikipedia/commons/4/4c/20060903_Michaelsberg_Michaelskirche_Gewoelbe_Chor.jpg" TargetMode="External"/><Relationship Id="rId10" Type="http://schemas.openxmlformats.org/officeDocument/2006/relationships/hyperlink" Target="//upload.wikimedia.org/wikipedia/commons/4/48/Okno_katedraly_Strasburg.JPG" TargetMode="External"/><Relationship Id="rId4" Type="http://schemas.openxmlformats.org/officeDocument/2006/relationships/image" Target="../media/image8.jpeg"/><Relationship Id="rId9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239000" cy="6051072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b="1" dirty="0" smtClean="0"/>
              <a:t>VY_</a:t>
            </a:r>
            <a:r>
              <a:rPr lang="cs-CZ" b="1" dirty="0" smtClean="0">
                <a:solidFill>
                  <a:srgbClr val="00B050"/>
                </a:solidFill>
              </a:rPr>
              <a:t>32</a:t>
            </a:r>
            <a:r>
              <a:rPr lang="cs-CZ" b="1" dirty="0" smtClean="0"/>
              <a:t>_INOVACE_</a:t>
            </a:r>
            <a:r>
              <a:rPr lang="cs-CZ" b="1" dirty="0" smtClean="0">
                <a:solidFill>
                  <a:srgbClr val="00B050"/>
                </a:solidFill>
              </a:rPr>
              <a:t>D7.16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Autor: </a:t>
            </a:r>
            <a:r>
              <a:rPr lang="cs-CZ" b="1" dirty="0" smtClean="0">
                <a:solidFill>
                  <a:srgbClr val="00B050"/>
                </a:solidFill>
              </a:rPr>
              <a:t>Mgr. Nováková Jana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Datum vytvoření:</a:t>
            </a:r>
            <a:r>
              <a:rPr lang="cs-CZ" b="1" dirty="0" smtClean="0">
                <a:solidFill>
                  <a:srgbClr val="00B050"/>
                </a:solidFill>
              </a:rPr>
              <a:t> prosinec 2012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Ročník: </a:t>
            </a:r>
            <a:r>
              <a:rPr lang="cs-CZ" b="1" dirty="0" smtClean="0">
                <a:solidFill>
                  <a:srgbClr val="00B050"/>
                </a:solidFill>
              </a:rPr>
              <a:t>7.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Vzdělávací oblast: </a:t>
            </a:r>
            <a:r>
              <a:rPr lang="cs-CZ" b="1" dirty="0" smtClean="0">
                <a:solidFill>
                  <a:srgbClr val="00B050"/>
                </a:solidFill>
              </a:rPr>
              <a:t>Člověk a společnost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Vzdělávací obor: </a:t>
            </a:r>
            <a:r>
              <a:rPr lang="cs-CZ" b="1" dirty="0" smtClean="0">
                <a:solidFill>
                  <a:srgbClr val="00B050"/>
                </a:solidFill>
              </a:rPr>
              <a:t>Dějepis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Tematický okruh: </a:t>
            </a:r>
            <a:r>
              <a:rPr lang="cs-CZ" b="1" dirty="0" smtClean="0">
                <a:solidFill>
                  <a:srgbClr val="00B050"/>
                </a:solidFill>
              </a:rPr>
              <a:t>Vrcholný a pozdní středověk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00B050"/>
                </a:solidFill>
              </a:rPr>
              <a:t>Gotický sloh v Čechách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7250"/>
          </a:xfrm>
        </p:spPr>
        <p:txBody>
          <a:bodyPr/>
          <a:lstStyle/>
          <a:p>
            <a:pPr algn="ctr"/>
            <a:r>
              <a:rPr lang="cs-CZ" dirty="0" smtClean="0"/>
              <a:t>Gotický sloh 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424936" cy="540060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nový umělecký sloh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v </a:t>
            </a:r>
            <a:r>
              <a:rPr lang="cs-CZ" dirty="0" err="1" smtClean="0"/>
              <a:t>pol</a:t>
            </a:r>
            <a:r>
              <a:rPr lang="cs-CZ" dirty="0" smtClean="0"/>
              <a:t>. 12. st. vznikl ve Francii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u nás 2. </a:t>
            </a:r>
            <a:r>
              <a:rPr lang="cs-CZ" dirty="0" err="1" smtClean="0"/>
              <a:t>pol</a:t>
            </a:r>
            <a:r>
              <a:rPr lang="cs-CZ" dirty="0" smtClean="0"/>
              <a:t>. 13. st.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postupně nahradil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románský sloh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b="1" i="1" u="sng" dirty="0" smtClean="0"/>
          </a:p>
        </p:txBody>
      </p:sp>
      <p:pic>
        <p:nvPicPr>
          <p:cNvPr id="6147" name="Picture 3" descr="C:\Users\Janička\AppData\Local\Microsoft\Windows\Temporary Internet Files\Content.IE5\QPFW7EXT\MP9004252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3651" y="2996952"/>
            <a:ext cx="5490349" cy="35730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 descr="C:\Users\Janička\AppData\Local\Microsoft\Windows\Temporary Internet Files\Content.IE5\QPIY70IJ\MP9004221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9394" y="1196752"/>
            <a:ext cx="2354605" cy="362029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219256" cy="652534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i="1" u="sng" dirty="0" smtClean="0"/>
              <a:t>Architektura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oprostila se od masivnosti (= románský s.)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stavby s velkým vnitřním prostorem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okna zakončena </a:t>
            </a:r>
            <a:r>
              <a:rPr lang="cs-CZ" dirty="0" smtClean="0">
                <a:solidFill>
                  <a:srgbClr val="7030A0"/>
                </a:solidFill>
              </a:rPr>
              <a:t>lomeným obloukem,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7030A0"/>
                </a:solidFill>
              </a:rPr>
              <a:t>   </a:t>
            </a:r>
            <a:r>
              <a:rPr lang="cs-CZ" dirty="0" smtClean="0"/>
              <a:t>zdobená barevnými skly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typická stavba –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u="sng" dirty="0" smtClean="0">
                <a:solidFill>
                  <a:srgbClr val="7030A0"/>
                </a:solidFill>
              </a:rPr>
              <a:t>katedrála: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7030A0"/>
                </a:solidFill>
              </a:rPr>
              <a:t>			– </a:t>
            </a:r>
            <a:r>
              <a:rPr lang="cs-CZ" dirty="0" smtClean="0"/>
              <a:t>výška přes 100 m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7030A0"/>
                </a:solidFill>
              </a:rPr>
              <a:t>                  	- systém opěrných pilířů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	- </a:t>
            </a:r>
            <a:r>
              <a:rPr lang="cs-CZ" dirty="0" smtClean="0">
                <a:solidFill>
                  <a:srgbClr val="7030A0"/>
                </a:solidFill>
              </a:rPr>
              <a:t>fiály </a:t>
            </a:r>
            <a:r>
              <a:rPr lang="cs-CZ" dirty="0" smtClean="0"/>
              <a:t>= kamenné články ve tvaru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                 štíhlého jehlanu, zdobené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                 různými rostlinnými motivy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8640"/>
            <a:ext cx="7239000" cy="57606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u="sng" dirty="0" smtClean="0">
                <a:solidFill>
                  <a:srgbClr val="7030A0"/>
                </a:solidFill>
              </a:rPr>
              <a:t>Katedrála sv. Víta v Praze</a:t>
            </a:r>
            <a:endParaRPr lang="cs-CZ" u="sng" dirty="0">
              <a:solidFill>
                <a:srgbClr val="7030A0"/>
              </a:solidFill>
            </a:endParaRPr>
          </a:p>
        </p:txBody>
      </p:sp>
      <p:pic>
        <p:nvPicPr>
          <p:cNvPr id="2050" name="Picture 2" descr="Soubor:Katedrala svateho Vita prucel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620688"/>
            <a:ext cx="4320480" cy="588174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6488668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cit. 2012-01-22]. Autor: </a:t>
            </a:r>
            <a:r>
              <a:rPr lang="cs-CZ" sz="900" dirty="0" err="1" smtClean="0"/>
              <a:t>Ludek</a:t>
            </a:r>
            <a:endParaRPr lang="en-US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http://cs.wikipedia.org/wiki/Soubor:Katedrala_svateho_Vita_pruceli.jpg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Soubor:Brno 98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718572"/>
            <a:ext cx="7488832" cy="5588541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0" y="6488668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[cit. 2012-01-22]. Autor:</a:t>
            </a:r>
            <a:r>
              <a:rPr lang="cs-CZ" sz="900" dirty="0" err="1" smtClean="0"/>
              <a:t>Darwinek</a:t>
            </a:r>
            <a:endParaRPr lang="en-US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http://cs.wikipedia.org/wiki/Soubor:Brno_9814.jpg</a:t>
            </a:r>
            <a:endParaRPr lang="cs-CZ" sz="900" dirty="0"/>
          </a:p>
        </p:txBody>
      </p:sp>
      <p:sp>
        <p:nvSpPr>
          <p:cNvPr id="5" name="Obdélník 4"/>
          <p:cNvSpPr/>
          <p:nvPr/>
        </p:nvSpPr>
        <p:spPr>
          <a:xfrm>
            <a:off x="1763688" y="188640"/>
            <a:ext cx="491352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u="sng" dirty="0" smtClean="0">
                <a:solidFill>
                  <a:srgbClr val="7030A0"/>
                </a:solidFill>
              </a:rPr>
              <a:t>Katedrála sv. Petra a Pavla v Brně</a:t>
            </a:r>
            <a:endParaRPr lang="cs-CZ" sz="2400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Soubor:Dom svateho Vacla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620688"/>
            <a:ext cx="4536504" cy="6048672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6488668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[cit. 2012-01-22]. Autor:Michal </a:t>
            </a:r>
            <a:r>
              <a:rPr lang="cs-CZ" sz="900" dirty="0" err="1" smtClean="0"/>
              <a:t>Maňas</a:t>
            </a:r>
            <a:endParaRPr lang="en-US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http://cs.wikipedia.org/wiki/Soubor:Dom_svateho_Vaclava.jpg</a:t>
            </a:r>
            <a:endParaRPr lang="cs-CZ" sz="900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47455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u="sng" dirty="0" smtClean="0">
                <a:solidFill>
                  <a:srgbClr val="7030A0"/>
                </a:solidFill>
              </a:rPr>
              <a:t>Katedrála sv. Václava v Olomouci</a:t>
            </a:r>
            <a:endParaRPr lang="cs-CZ" sz="2400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7776864" cy="605107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7030A0"/>
                </a:solidFill>
              </a:rPr>
              <a:t>- žebrová klenba – </a:t>
            </a:r>
            <a:r>
              <a:rPr lang="cs-CZ" dirty="0" smtClean="0"/>
              <a:t>žebra měla podobu lomených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               oblouků -&gt; zakončovaly </a:t>
            </a:r>
            <a:r>
              <a:rPr lang="cs-CZ" dirty="0" smtClean="0">
                <a:solidFill>
                  <a:srgbClr val="7030A0"/>
                </a:solidFill>
              </a:rPr>
              <a:t>portály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stavba katedrál trvala několik století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prvním stavitelem chrámu byl Francouz </a:t>
            </a:r>
            <a:r>
              <a:rPr lang="cs-CZ" dirty="0" smtClean="0">
                <a:solidFill>
                  <a:srgbClr val="7030A0"/>
                </a:solidFill>
              </a:rPr>
              <a:t>Matyáš z </a:t>
            </a:r>
            <a:r>
              <a:rPr lang="cs-CZ" dirty="0" err="1" smtClean="0">
                <a:solidFill>
                  <a:srgbClr val="7030A0"/>
                </a:solidFill>
              </a:rPr>
              <a:t>Arrasu</a:t>
            </a:r>
            <a:r>
              <a:rPr lang="cs-CZ" dirty="0" smtClean="0">
                <a:solidFill>
                  <a:srgbClr val="7030A0"/>
                </a:solidFill>
              </a:rPr>
              <a:t>,</a:t>
            </a:r>
            <a:r>
              <a:rPr lang="cs-CZ" dirty="0" smtClean="0"/>
              <a:t> po jeho smrti pokračoval architekt a sochař </a:t>
            </a:r>
            <a:r>
              <a:rPr lang="cs-CZ" dirty="0" smtClean="0">
                <a:solidFill>
                  <a:srgbClr val="7030A0"/>
                </a:solidFill>
              </a:rPr>
              <a:t>Petr </a:t>
            </a:r>
            <a:r>
              <a:rPr lang="cs-CZ" dirty="0" err="1" smtClean="0">
                <a:solidFill>
                  <a:srgbClr val="7030A0"/>
                </a:solidFill>
              </a:rPr>
              <a:t>Parléř</a:t>
            </a:r>
            <a:endParaRPr lang="cs-CZ" dirty="0" smtClean="0">
              <a:solidFill>
                <a:srgbClr val="7030A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Soubor:20060903 Michaelsberg Michaelskirche Gewoelbe Ch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836712"/>
            <a:ext cx="8161413" cy="542734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6488668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[cit. 2012-01-22]. Autor: Klaus </a:t>
            </a:r>
            <a:r>
              <a:rPr lang="cs-CZ" sz="900" dirty="0" err="1" smtClean="0"/>
              <a:t>Jähne</a:t>
            </a:r>
            <a:endParaRPr lang="en-US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http://cs.wikipedia.org/wiki/Soubor:20060903_Michaelsberg_Michaelskirche_Gewoelbe_Chor.jpg</a:t>
            </a:r>
            <a:endParaRPr lang="cs-CZ" sz="900" dirty="0"/>
          </a:p>
        </p:txBody>
      </p:sp>
      <p:sp>
        <p:nvSpPr>
          <p:cNvPr id="4" name="Obdélník 3"/>
          <p:cNvSpPr/>
          <p:nvPr/>
        </p:nvSpPr>
        <p:spPr>
          <a:xfrm>
            <a:off x="1259632" y="188640"/>
            <a:ext cx="705678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>
                <a:solidFill>
                  <a:srgbClr val="7030A0"/>
                </a:solidFill>
              </a:rPr>
              <a:t>Klenba žebrová - kostel sv. Michaela v </a:t>
            </a:r>
            <a:r>
              <a:rPr lang="cs-CZ" sz="2000" u="sng" dirty="0" err="1" smtClean="0">
                <a:solidFill>
                  <a:srgbClr val="7030A0"/>
                </a:solidFill>
              </a:rPr>
              <a:t>Michaelsbergu</a:t>
            </a:r>
            <a:endParaRPr lang="cs-CZ" sz="2000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7560840" cy="612068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i="1" u="sng" dirty="0" smtClean="0"/>
              <a:t>Sochařství a malířství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b="1" i="1" u="sng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nejčastější náměty byly </a:t>
            </a:r>
            <a:r>
              <a:rPr lang="cs-CZ" dirty="0" smtClean="0">
                <a:solidFill>
                  <a:srgbClr val="7030A0"/>
                </a:solidFill>
              </a:rPr>
              <a:t>madony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7030A0"/>
                </a:solidFill>
              </a:rPr>
              <a:t>piety </a:t>
            </a:r>
            <a:r>
              <a:rPr lang="cs-CZ" dirty="0" smtClean="0"/>
              <a:t>s momenty života Ježíše Krista </a:t>
            </a:r>
            <a:endParaRPr lang="cs-CZ" dirty="0" smtClean="0">
              <a:solidFill>
                <a:srgbClr val="7030A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>
                <a:solidFill>
                  <a:srgbClr val="7030A0"/>
                </a:solidFill>
              </a:rPr>
              <a:t>madona </a:t>
            </a:r>
            <a:r>
              <a:rPr lang="cs-CZ" dirty="0" smtClean="0"/>
              <a:t>= zobrazení Panny Marie s malým </a:t>
            </a: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    Ježíškem</a:t>
            </a: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>
                <a:solidFill>
                  <a:srgbClr val="7030A0"/>
                </a:solidFill>
              </a:rPr>
              <a:t>pieta</a:t>
            </a:r>
            <a:r>
              <a:rPr lang="cs-CZ" dirty="0" smtClean="0"/>
              <a:t> – zpodobňuje Pannu Marii s Kristovým </a:t>
            </a: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tělem </a:t>
            </a:r>
            <a:r>
              <a:rPr lang="cs-CZ" dirty="0" smtClean="0"/>
              <a:t>sňatým z kříže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Soubor:Vladimirskay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764704"/>
            <a:ext cx="3819525" cy="570547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6488668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[cit. 2012-01-22]. Autor:</a:t>
            </a:r>
            <a:endParaRPr lang="en-US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http://cs.wikipedia.org/wiki/Soubor:Vladimirskaya.jpg</a:t>
            </a:r>
            <a:endParaRPr lang="cs-CZ" sz="900" dirty="0"/>
          </a:p>
        </p:txBody>
      </p:sp>
      <p:sp>
        <p:nvSpPr>
          <p:cNvPr id="4" name="Obdélník 3"/>
          <p:cNvSpPr/>
          <p:nvPr/>
        </p:nvSpPr>
        <p:spPr>
          <a:xfrm>
            <a:off x="1547664" y="188640"/>
            <a:ext cx="72728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>
                <a:solidFill>
                  <a:srgbClr val="7030A0"/>
                </a:solidFill>
              </a:rPr>
              <a:t>Panna Marie – </a:t>
            </a:r>
            <a:r>
              <a:rPr lang="cs-CZ" sz="2000" u="sng" dirty="0" err="1" smtClean="0">
                <a:solidFill>
                  <a:srgbClr val="7030A0"/>
                </a:solidFill>
              </a:rPr>
              <a:t>Bogorodica</a:t>
            </a:r>
            <a:r>
              <a:rPr lang="cs-CZ" sz="2000" u="sng" dirty="0" smtClean="0">
                <a:solidFill>
                  <a:srgbClr val="7030A0"/>
                </a:solidFill>
              </a:rPr>
              <a:t> </a:t>
            </a:r>
            <a:r>
              <a:rPr lang="cs-CZ" sz="2000" u="sng" dirty="0" err="1" smtClean="0">
                <a:solidFill>
                  <a:srgbClr val="7030A0"/>
                </a:solidFill>
              </a:rPr>
              <a:t>Vladimirskaja</a:t>
            </a:r>
            <a:r>
              <a:rPr lang="cs-CZ" sz="2000" u="sng" dirty="0" smtClean="0">
                <a:solidFill>
                  <a:srgbClr val="7030A0"/>
                </a:solidFill>
              </a:rPr>
              <a:t>, Rusko, 12. stol.</a:t>
            </a:r>
            <a:endParaRPr lang="cs-CZ" sz="2000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Soubor:PietaLut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836712"/>
            <a:ext cx="7418374" cy="556146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6488668"/>
            <a:ext cx="81003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/>
              <a:t>[cit. 2012-01-22]. Autor: Martin Vavřík</a:t>
            </a:r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http://cs.wikipedia.org/wiki/Soubor:PietaLutin.jpg</a:t>
            </a:r>
            <a:endParaRPr lang="cs-CZ" sz="900" dirty="0"/>
          </a:p>
        </p:txBody>
      </p:sp>
      <p:sp>
        <p:nvSpPr>
          <p:cNvPr id="4" name="Obdélník 3"/>
          <p:cNvSpPr/>
          <p:nvPr/>
        </p:nvSpPr>
        <p:spPr>
          <a:xfrm>
            <a:off x="2915816" y="260648"/>
            <a:ext cx="33123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u="sng" dirty="0" smtClean="0">
                <a:solidFill>
                  <a:srgbClr val="7030A0"/>
                </a:solidFill>
              </a:rPr>
              <a:t>Pieta z </a:t>
            </a:r>
            <a:r>
              <a:rPr lang="cs-CZ" sz="2400" u="sng" dirty="0" err="1" smtClean="0">
                <a:solidFill>
                  <a:srgbClr val="7030A0"/>
                </a:solidFill>
              </a:rPr>
              <a:t>Lutína</a:t>
            </a:r>
            <a:endParaRPr lang="cs-CZ" sz="2400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7239000" cy="5544616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vznikaly první </a:t>
            </a:r>
            <a:r>
              <a:rPr lang="cs-CZ" dirty="0" smtClean="0">
                <a:solidFill>
                  <a:srgbClr val="7030A0"/>
                </a:solidFill>
              </a:rPr>
              <a:t>deskové obrazy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sochy byly </a:t>
            </a:r>
            <a:r>
              <a:rPr lang="cs-CZ" dirty="0" smtClean="0">
                <a:solidFill>
                  <a:srgbClr val="7030A0"/>
                </a:solidFill>
              </a:rPr>
              <a:t>ze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dřeva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7030A0"/>
                </a:solidFill>
              </a:rPr>
              <a:t>z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kamene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7030A0"/>
                </a:solidFill>
              </a:rPr>
              <a:t>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u="sng" dirty="0" smtClean="0"/>
              <a:t>umělci: </a:t>
            </a:r>
            <a:r>
              <a:rPr lang="cs-CZ" dirty="0" smtClean="0">
                <a:solidFill>
                  <a:srgbClr val="7030A0"/>
                </a:solidFill>
              </a:rPr>
              <a:t>Theodorik</a:t>
            </a:r>
            <a:r>
              <a:rPr lang="cs-CZ" dirty="0" smtClean="0"/>
              <a:t> (malíř Karla IV.)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7030A0"/>
                </a:solidFill>
              </a:rPr>
              <a:t>Mistr vyšebrodského oltáře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7030A0"/>
                </a:solidFill>
              </a:rPr>
              <a:t>               Mistr třeboňského oltáře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239000" cy="588680"/>
          </a:xfrm>
        </p:spPr>
        <p:txBody>
          <a:bodyPr/>
          <a:lstStyle/>
          <a:p>
            <a:pPr algn="ctr"/>
            <a:r>
              <a:rPr lang="cs-CZ" dirty="0" smtClean="0"/>
              <a:t>Přiřaď správně obrázek</a:t>
            </a:r>
            <a:endParaRPr lang="cs-CZ" dirty="0"/>
          </a:p>
        </p:txBody>
      </p:sp>
      <p:pic>
        <p:nvPicPr>
          <p:cNvPr id="5" name="Picture 2" descr="Soubor:PietaLut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980728"/>
            <a:ext cx="1824964" cy="1368152"/>
          </a:xfrm>
          <a:prstGeom prst="rect">
            <a:avLst/>
          </a:prstGeom>
          <a:noFill/>
        </p:spPr>
      </p:pic>
      <p:pic>
        <p:nvPicPr>
          <p:cNvPr id="6" name="Picture 2" descr="Soubor:Vladimirskay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4293096"/>
            <a:ext cx="1584176" cy="236638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7092280" y="2420888"/>
            <a:ext cx="736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pieta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2915816" y="2852936"/>
            <a:ext cx="10310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madona</a:t>
            </a:r>
          </a:p>
        </p:txBody>
      </p:sp>
      <p:pic>
        <p:nvPicPr>
          <p:cNvPr id="9" name="Picture 2" descr="Soubor:20060903 Michaelsberg Michaelskirche Gewoelbe Chor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980728"/>
            <a:ext cx="1949088" cy="129614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23528" y="1124744"/>
            <a:ext cx="19078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žebrová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/>
              <a:t>klenba </a:t>
            </a:r>
            <a:endParaRPr lang="cs-CZ" b="1" dirty="0"/>
          </a:p>
        </p:txBody>
      </p:sp>
      <p:pic>
        <p:nvPicPr>
          <p:cNvPr id="11" name="Picture 2" descr="Soubor:Dom svateho Vaclav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461115"/>
            <a:ext cx="1656184" cy="2208245"/>
          </a:xfrm>
          <a:prstGeom prst="rect">
            <a:avLst/>
          </a:prstGeom>
          <a:noFill/>
        </p:spPr>
      </p:pic>
      <p:pic>
        <p:nvPicPr>
          <p:cNvPr id="12" name="Picture 2" descr="Soubor:Brno 9814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5013176"/>
            <a:ext cx="2121401" cy="158309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4932040" y="4437112"/>
            <a:ext cx="37072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katedrála </a:t>
            </a:r>
            <a:r>
              <a:rPr lang="cs-CZ" b="1" dirty="0" smtClean="0"/>
              <a:t>sv. Václava v Olomouci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0" y="3573016"/>
            <a:ext cx="33123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 algn="ctr">
              <a:buNone/>
            </a:pPr>
            <a:r>
              <a:rPr lang="cs-CZ" b="1" dirty="0" smtClean="0"/>
              <a:t>katedrála </a:t>
            </a:r>
            <a:r>
              <a:rPr lang="cs-CZ" b="1" dirty="0" smtClean="0"/>
              <a:t>sv. Víta v Praze</a:t>
            </a:r>
            <a:endParaRPr lang="cs-CZ" b="1" dirty="0"/>
          </a:p>
        </p:txBody>
      </p:sp>
      <p:pic>
        <p:nvPicPr>
          <p:cNvPr id="16" name="Picture 2" descr="Soubor:Katedrala svateho Vita pruceli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1412776"/>
            <a:ext cx="1463722" cy="1992658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5292080" y="3429000"/>
            <a:ext cx="37680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katedrála </a:t>
            </a:r>
            <a:r>
              <a:rPr lang="cs-CZ" b="1" dirty="0" smtClean="0"/>
              <a:t>sv. Petra a Pavla v Brně</a:t>
            </a:r>
            <a:endParaRPr lang="cs-CZ" b="1" dirty="0"/>
          </a:p>
        </p:txBody>
      </p:sp>
      <p:pic>
        <p:nvPicPr>
          <p:cNvPr id="2050" name="Picture 2" descr="Soubor:Okno katedraly Strasburg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1520" y="1988840"/>
            <a:ext cx="2189570" cy="1643550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3419872" y="3645024"/>
            <a:ext cx="17668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lomený oblouk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239000" cy="58868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Picture 2" descr="Soubor:PietaLut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980728"/>
            <a:ext cx="1824964" cy="1368152"/>
          </a:xfrm>
          <a:prstGeom prst="rect">
            <a:avLst/>
          </a:prstGeom>
          <a:noFill/>
        </p:spPr>
      </p:pic>
      <p:pic>
        <p:nvPicPr>
          <p:cNvPr id="6" name="Picture 2" descr="Soubor:Vladimirskay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293096"/>
            <a:ext cx="1584176" cy="236638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131840" y="2276872"/>
            <a:ext cx="102413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pieta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39952" y="3933056"/>
            <a:ext cx="10310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madona</a:t>
            </a:r>
          </a:p>
        </p:txBody>
      </p:sp>
      <p:pic>
        <p:nvPicPr>
          <p:cNvPr id="9" name="Picture 2" descr="Soubor:20060903 Michaelsberg Michaelskirche Gewoelbe Chor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1052736"/>
            <a:ext cx="1949088" cy="129614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7092280" y="2276872"/>
            <a:ext cx="19078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žebrová klenba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1" name="Picture 2" descr="Soubor:Dom svateho Vaclav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461115"/>
            <a:ext cx="1656184" cy="2208245"/>
          </a:xfrm>
          <a:prstGeom prst="rect">
            <a:avLst/>
          </a:prstGeom>
          <a:noFill/>
        </p:spPr>
      </p:pic>
      <p:pic>
        <p:nvPicPr>
          <p:cNvPr id="12" name="Picture 2" descr="Soubor:Brno 9814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28184" y="4941168"/>
            <a:ext cx="2121401" cy="158309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51520" y="3861048"/>
            <a:ext cx="250498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katedrála </a:t>
            </a:r>
            <a:r>
              <a:rPr lang="cs-CZ" b="1" dirty="0" smtClean="0">
                <a:solidFill>
                  <a:srgbClr val="FF0000"/>
                </a:solidFill>
              </a:rPr>
              <a:t>sv. Václava 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v </a:t>
            </a:r>
            <a:r>
              <a:rPr lang="cs-CZ" b="1" dirty="0" smtClean="0">
                <a:solidFill>
                  <a:srgbClr val="FF0000"/>
                </a:solidFill>
              </a:rPr>
              <a:t>Olomouci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83968" y="2636912"/>
            <a:ext cx="33123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katedrála </a:t>
            </a:r>
            <a:r>
              <a:rPr lang="cs-CZ" b="1" dirty="0" smtClean="0">
                <a:solidFill>
                  <a:srgbClr val="FF0000"/>
                </a:solidFill>
              </a:rPr>
              <a:t>sv. Víta </a:t>
            </a:r>
            <a:endParaRPr lang="cs-CZ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 </a:t>
            </a:r>
            <a:r>
              <a:rPr lang="cs-CZ" b="1" dirty="0" smtClean="0">
                <a:solidFill>
                  <a:srgbClr val="FF0000"/>
                </a:solidFill>
              </a:rPr>
              <a:t>Praze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6" name="Picture 2" descr="Soubor:Katedrala svateho Vita pruceli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32040" y="980728"/>
            <a:ext cx="1463722" cy="1992658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6073223" y="4365104"/>
            <a:ext cx="307077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katedrála </a:t>
            </a:r>
            <a:r>
              <a:rPr lang="cs-CZ" b="1" dirty="0" smtClean="0">
                <a:solidFill>
                  <a:srgbClr val="FF0000"/>
                </a:solidFill>
              </a:rPr>
              <a:t>sv. Petra a Pavla 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v </a:t>
            </a:r>
            <a:r>
              <a:rPr lang="cs-CZ" b="1" dirty="0" smtClean="0">
                <a:solidFill>
                  <a:srgbClr val="FF0000"/>
                </a:solidFill>
              </a:rPr>
              <a:t>Brně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Soubor:Okno katedraly Strasburg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3528" y="908720"/>
            <a:ext cx="2189570" cy="1643550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611560" y="2492896"/>
            <a:ext cx="17668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lomený oblouk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Metodika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7156648" cy="4898944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Prezentace je určena k výuce látky týkající se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gotického slohu. Obsahuje základní znaky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g</a:t>
            </a:r>
            <a:r>
              <a:rPr lang="cs-CZ" dirty="0" smtClean="0"/>
              <a:t>otiky, nejvýznamnější stavby a náměty.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Časová dotace: 1 vyuč. hodina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Obrázky mohou žáci přiřazovat pomoci tužky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(pera) v prezentaci na </a:t>
            </a:r>
            <a:r>
              <a:rPr lang="cs-CZ" smtClean="0"/>
              <a:t>interaktivní tabuli.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8280920" cy="604867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200" b="1" u="sng" dirty="0" smtClean="0"/>
              <a:t>Použité zdroje: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ČECHURA, J. a kol.: </a:t>
            </a:r>
            <a:r>
              <a:rPr lang="cs-CZ" sz="2400" i="1" dirty="0" smtClean="0"/>
              <a:t>Dějepis – středověk a raný novověk.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Praha: SPN, 2004. ISBN 80-7235-275-X.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Obrázky jsou dostupné pod licencí Microsoft na 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Office.</a:t>
            </a:r>
            <a:r>
              <a:rPr lang="cs-CZ" sz="2400" dirty="0" err="1" smtClean="0"/>
              <a:t>com</a:t>
            </a:r>
            <a:r>
              <a:rPr lang="cs-CZ" sz="2400" dirty="0" smtClean="0"/>
              <a:t>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46</TotalTime>
  <Words>466</Words>
  <Application>Microsoft Office PowerPoint</Application>
  <PresentationFormat>Předvádění na obrazovce (4:3)</PresentationFormat>
  <Paragraphs>117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Bohatý</vt:lpstr>
      <vt:lpstr>Snímek 1</vt:lpstr>
      <vt:lpstr>Gotický sloh v Čechách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Přiřaď správně obrázek</vt:lpstr>
      <vt:lpstr>Řešení</vt:lpstr>
      <vt:lpstr>Metodika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Gotický sloh v Čechách</dc:title>
  <dc:creator>Janička</dc:creator>
  <cp:lastModifiedBy>Janička</cp:lastModifiedBy>
  <cp:revision>15</cp:revision>
  <dcterms:created xsi:type="dcterms:W3CDTF">2012-01-27T18:25:02Z</dcterms:created>
  <dcterms:modified xsi:type="dcterms:W3CDTF">2012-06-13T19:07:08Z</dcterms:modified>
</cp:coreProperties>
</file>