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4"/>
  </p:handout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A3F59-6A34-4C31-8074-AA0206EABC9F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6CAD0-1D23-425A-B681-A9B23CEE4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08112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16832"/>
            <a:ext cx="4040188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64904"/>
            <a:ext cx="4040188" cy="3735264"/>
          </a:xfrm>
        </p:spPr>
        <p:txBody>
          <a:bodyPr/>
          <a:lstStyle>
            <a:lvl1pPr>
              <a:defRPr sz="2400" baseline="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4041775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564904"/>
            <a:ext cx="4041775" cy="373526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5983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980728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908720"/>
            <a:ext cx="5486400" cy="381885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08720"/>
            <a:ext cx="2057400" cy="521744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08720"/>
            <a:ext cx="6019800" cy="521744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998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2D28B-2D36-4FC5-AEF4-D1C7C6F1EBD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g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63688" y="1052736"/>
          <a:ext cx="5880359" cy="5609706"/>
        </p:xfrm>
        <a:graphic>
          <a:graphicData uri="http://schemas.openxmlformats.org/drawingml/2006/table">
            <a:tbl>
              <a:tblPr/>
              <a:tblGrid>
                <a:gridCol w="1446568"/>
                <a:gridCol w="4433791"/>
              </a:tblGrid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Anotace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Žák se seznámí s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problematikou teorie státu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Autor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Mgr. Petr </a:t>
                      </a:r>
                      <a:r>
                        <a:rPr lang="cs-CZ" sz="1300" dirty="0" err="1" smtClean="0">
                          <a:latin typeface="Calibri"/>
                          <a:ea typeface="Calibri"/>
                          <a:cs typeface="Times New Roman"/>
                        </a:rPr>
                        <a:t>Stonawski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Jazyk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>
                          <a:latin typeface="Calibri"/>
                          <a:ea typeface="Calibri"/>
                          <a:cs typeface="Times New Roman"/>
                        </a:rPr>
                        <a:t>Čeština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Očekávaný výstup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Žák popisuje znaky a funkce státu, rozděluje státy podle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státního zřízení a rozeznává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 státy demokratické 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/>
                      </a:r>
                      <a:b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nedemokratické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Speciální vzdělávací potřeby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Ne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Klíčová slova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Stát, teokracie, monarchie, republika, federace, konfederace</a:t>
                      </a:r>
                      <a:r>
                        <a:rPr lang="cs-CZ" sz="1300" smtClean="0">
                          <a:latin typeface="Calibri"/>
                          <a:ea typeface="Calibri"/>
                          <a:cs typeface="Times New Roman"/>
                        </a:rPr>
                        <a:t>, unitární stát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Druh učebního materiálu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Druh interaktivity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Výklad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Cílová skupina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Stupeň a typ vzdělávání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Středoškolské vzdělávání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Typická věková skupina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15-18 let/ 2. </a:t>
                      </a: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ročník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denního studia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Datum vytvoření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Červen 2012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060848"/>
            <a:ext cx="8229600" cy="998984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Stát a národ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653136"/>
            <a:ext cx="8229600" cy="72008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400" i="1" dirty="0" smtClean="0"/>
              <a:t>Mgr. Petr </a:t>
            </a:r>
            <a:r>
              <a:rPr lang="cs-CZ" sz="4400" i="1" dirty="0" err="1" smtClean="0"/>
              <a:t>Stonawski</a:t>
            </a:r>
            <a:endParaRPr lang="cs-CZ" sz="4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3573016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1. část – Teorie státu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08720"/>
            <a:ext cx="8784976" cy="99898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u="sng" dirty="0" smtClean="0"/>
              <a:t>stát</a:t>
            </a:r>
            <a:r>
              <a:rPr lang="cs-CZ" dirty="0" smtClean="0"/>
              <a:t> = forma organizace lidské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784976" cy="15841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umožňuje přežití a zajišťuje soudržnost společnosti</a:t>
            </a:r>
          </a:p>
          <a:p>
            <a:r>
              <a:rPr lang="cs-CZ" sz="2800" dirty="0" smtClean="0"/>
              <a:t>první státy vznikaly před více než 5000 lety</a:t>
            </a:r>
          </a:p>
          <a:p>
            <a:r>
              <a:rPr lang="cs-CZ" sz="2800" dirty="0" smtClean="0"/>
              <a:t>dnes existuje na naší planetě kolem 200 států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717032"/>
            <a:ext cx="8784976" cy="27392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/>
              <a:t>funkce státu: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  </a:t>
            </a:r>
            <a:r>
              <a:rPr lang="cs-CZ" sz="2800" dirty="0" smtClean="0"/>
              <a:t>vytváří právní normy, dohlíží na jejich dodržování</a:t>
            </a:r>
          </a:p>
          <a:p>
            <a:r>
              <a:rPr lang="cs-CZ" sz="2800" dirty="0" smtClean="0"/>
              <a:t>    a jejich nedodržování postihuje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zabezpečuje mír, pořádek a bezpečí pro obyvatele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dbá na blaho obyvatel = zajišťuje veřejné služby   </a:t>
            </a:r>
            <a:br>
              <a:rPr lang="cs-CZ" sz="2800" dirty="0" smtClean="0"/>
            </a:br>
            <a:r>
              <a:rPr lang="cs-CZ" sz="2800" dirty="0" smtClean="0"/>
              <a:t>    (zdravotnictví, školství, kultura, sociální oblast)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47260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u="sng" dirty="0" smtClean="0"/>
              <a:t>znaky státu:</a:t>
            </a:r>
          </a:p>
          <a:p>
            <a:pPr marL="514350" indent="-514350">
              <a:buAutoNum type="arabicParenR"/>
            </a:pPr>
            <a:r>
              <a:rPr lang="cs-CZ" sz="2800" b="1" i="1" dirty="0" smtClean="0"/>
              <a:t>Státní území </a:t>
            </a:r>
            <a:r>
              <a:rPr lang="cs-CZ" sz="2800" dirty="0" smtClean="0"/>
              <a:t>= suchozemský prostor, plocha vnitřních a pobřežních vod, prostor pod zemí, vzdušný prostor</a:t>
            </a:r>
          </a:p>
          <a:p>
            <a:pPr marL="514350" indent="-514350">
              <a:buAutoNum type="arabicParenR"/>
            </a:pPr>
            <a:r>
              <a:rPr lang="cs-CZ" sz="2800" b="1" i="1" dirty="0" smtClean="0"/>
              <a:t>Obyvatelstvo </a:t>
            </a:r>
            <a:r>
              <a:rPr lang="cs-CZ" sz="2800" dirty="0" smtClean="0"/>
              <a:t>= veškeré obyvatelstvo žijící na území státu (majorita i minority)</a:t>
            </a:r>
          </a:p>
          <a:p>
            <a:pPr marL="514350" indent="-514350">
              <a:buAutoNum type="arabicParenR"/>
            </a:pPr>
            <a:r>
              <a:rPr lang="cs-CZ" sz="2800" b="1" i="1" dirty="0" smtClean="0"/>
              <a:t>Státní administrativní aparát</a:t>
            </a:r>
            <a:r>
              <a:rPr lang="cs-CZ" sz="2800" dirty="0" smtClean="0"/>
              <a:t> = orgány státní správy a samosprávy (parlament, vláda, soudy, policie, armáda, správa obcí a krajů,…)</a:t>
            </a:r>
          </a:p>
          <a:p>
            <a:pPr marL="514350" indent="-514350">
              <a:buAutoNum type="arabicParenR"/>
            </a:pPr>
            <a:r>
              <a:rPr lang="cs-CZ" sz="2800" b="1" i="1" dirty="0" smtClean="0"/>
              <a:t>Státní suverenita </a:t>
            </a:r>
            <a:r>
              <a:rPr lang="cs-CZ" sz="2800" dirty="0" smtClean="0"/>
              <a:t>(svrchovanost) = nezávislost na moci jiného státu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Dělení států: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3000" b="1" i="1" dirty="0" smtClean="0"/>
              <a:t>podle toho, kdo rozhoduje o záležitostech státu</a:t>
            </a:r>
          </a:p>
          <a:p>
            <a:pPr marL="514350" indent="-514350">
              <a:buNone/>
            </a:pPr>
            <a:r>
              <a:rPr lang="cs-CZ" sz="3000" dirty="0" smtClean="0"/>
              <a:t>	a)  </a:t>
            </a:r>
            <a:r>
              <a:rPr lang="cs-CZ" sz="3000" b="1" u="sng" dirty="0" smtClean="0"/>
              <a:t>demokratické státy</a:t>
            </a:r>
            <a:endParaRPr lang="cs-CZ" sz="1800" b="1" u="sng" dirty="0" smtClean="0"/>
          </a:p>
          <a:p>
            <a:pPr marL="1314450" lvl="2" indent="-514350"/>
            <a:r>
              <a:rPr lang="cs-CZ" sz="2800" dirty="0" smtClean="0"/>
              <a:t>chrání lidská práva svobody</a:t>
            </a:r>
          </a:p>
          <a:p>
            <a:pPr marL="1314450" lvl="2" indent="-514350"/>
            <a:r>
              <a:rPr lang="cs-CZ" sz="2800" dirty="0" smtClean="0"/>
              <a:t>občané se podílí	 na správě a řízení státu</a:t>
            </a:r>
          </a:p>
          <a:p>
            <a:pPr marL="1314450" lvl="2" indent="-514350"/>
            <a:r>
              <a:rPr lang="cs-CZ" sz="2800" dirty="0" smtClean="0"/>
              <a:t>neexistuje zde cenzura = lidé mají volný přístup k informacím</a:t>
            </a:r>
          </a:p>
          <a:p>
            <a:pPr marL="1314450" lvl="2" indent="-514350"/>
            <a:r>
              <a:rPr lang="cs-CZ" sz="2800" dirty="0" smtClean="0"/>
              <a:t>lidé mohou svobodně volit</a:t>
            </a:r>
          </a:p>
          <a:p>
            <a:pPr marL="1314450" lvl="2" indent="-514350"/>
            <a:r>
              <a:rPr lang="cs-CZ" sz="2800" dirty="0" smtClean="0"/>
              <a:t>lidé nejsou pronásledováni za své názory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1662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i="1" dirty="0" smtClean="0"/>
              <a:t>	</a:t>
            </a:r>
            <a:r>
              <a:rPr lang="cs-CZ" b="1" dirty="0" smtClean="0"/>
              <a:t>b) nedemokratické státy (diktatury, autokracie)</a:t>
            </a:r>
            <a:endParaRPr lang="cs-CZ" sz="2400" b="1" dirty="0" smtClean="0"/>
          </a:p>
          <a:p>
            <a:pPr lvl="2"/>
            <a:r>
              <a:rPr lang="cs-CZ" sz="2800" dirty="0" smtClean="0"/>
              <a:t>potlačují lidská práva a svobody</a:t>
            </a:r>
          </a:p>
          <a:p>
            <a:pPr lvl="2"/>
            <a:r>
              <a:rPr lang="cs-CZ" sz="2800" dirty="0" smtClean="0"/>
              <a:t>neomezeně v nich vládne určitá osoba (diktátor) nebo skupina osob (politická strana – např. KSČ)</a:t>
            </a:r>
          </a:p>
          <a:p>
            <a:pPr lvl="2"/>
            <a:r>
              <a:rPr lang="cs-CZ" sz="2800" dirty="0" smtClean="0"/>
              <a:t>cenzura = lidé nemají svobodný přístup </a:t>
            </a:r>
            <a:br>
              <a:rPr lang="cs-CZ" sz="2800" dirty="0" smtClean="0"/>
            </a:br>
            <a:r>
              <a:rPr lang="cs-CZ" sz="2800" dirty="0" smtClean="0"/>
              <a:t>k informacím (stát kontroluje média)</a:t>
            </a:r>
          </a:p>
          <a:p>
            <a:pPr lvl="2"/>
            <a:r>
              <a:rPr lang="cs-CZ" sz="2800" dirty="0" smtClean="0"/>
              <a:t>političtí vězni = lidé jsou za své názory vězněni</a:t>
            </a:r>
          </a:p>
          <a:p>
            <a:pPr lvl="2"/>
            <a:r>
              <a:rPr lang="cs-CZ" sz="2800" dirty="0" smtClean="0"/>
              <a:t>lidé nemohou svobodně opustit zemi</a:t>
            </a:r>
          </a:p>
          <a:p>
            <a:pPr lvl="2"/>
            <a:r>
              <a:rPr lang="cs-CZ" sz="2800" dirty="0" smtClean="0"/>
              <a:t>př. dříve SSSR, Československo (1948-1989), </a:t>
            </a:r>
            <a:br>
              <a:rPr lang="cs-CZ" sz="2800" dirty="0" smtClean="0"/>
            </a:br>
            <a:r>
              <a:rPr lang="cs-CZ" sz="2800" dirty="0" smtClean="0"/>
              <a:t>dnes Kuba, Severní Korea (KLDR), Čína, Bělorusko</a:t>
            </a:r>
          </a:p>
          <a:p>
            <a:pPr lvl="2"/>
            <a:endParaRPr lang="cs-CZ" sz="2800" dirty="0" smtClean="0"/>
          </a:p>
          <a:p>
            <a:pPr lvl="2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32048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i="1" dirty="0" smtClean="0"/>
              <a:t>B) podle státního zřízení (podle toho, kdo stojí </a:t>
            </a:r>
            <a:br>
              <a:rPr lang="cs-CZ" b="1" i="1" dirty="0" smtClean="0"/>
            </a:br>
            <a:r>
              <a:rPr lang="cs-CZ" b="1" i="1" dirty="0" smtClean="0"/>
              <a:t>v čele státu)</a:t>
            </a:r>
          </a:p>
          <a:p>
            <a:pPr>
              <a:buNone/>
            </a:pPr>
            <a:r>
              <a:rPr lang="cs-CZ" b="1" dirty="0" smtClean="0"/>
              <a:t>	a)</a:t>
            </a:r>
            <a:r>
              <a:rPr lang="cs-CZ" b="1" i="1" dirty="0" smtClean="0"/>
              <a:t> </a:t>
            </a:r>
            <a:r>
              <a:rPr lang="cs-CZ" b="1" dirty="0" smtClean="0"/>
              <a:t>teokracie</a:t>
            </a:r>
          </a:p>
          <a:p>
            <a:pPr lvl="2"/>
            <a:r>
              <a:rPr lang="cs-CZ" sz="2800" dirty="0" smtClean="0"/>
              <a:t>panovník je pokládán za boha nebo zde vládnou církevní hodnostáři</a:t>
            </a:r>
          </a:p>
          <a:p>
            <a:pPr lvl="2"/>
            <a:r>
              <a:rPr lang="cs-CZ" sz="2800" dirty="0" smtClean="0"/>
              <a:t>př. dříve starověký Egypt, Japonsko </a:t>
            </a:r>
            <a:br>
              <a:rPr lang="cs-CZ" sz="2800" dirty="0" smtClean="0"/>
            </a:br>
            <a:r>
              <a:rPr lang="cs-CZ" sz="2800" dirty="0" smtClean="0"/>
              <a:t>(až do r. 1945), dnes Vatikán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47260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b) monarchie</a:t>
            </a:r>
          </a:p>
          <a:p>
            <a:pPr lvl="2"/>
            <a:r>
              <a:rPr lang="cs-CZ" sz="2800" dirty="0" smtClean="0"/>
              <a:t>v čele stojí monarcha (král, císař, kníže, car,…)</a:t>
            </a:r>
          </a:p>
          <a:p>
            <a:pPr lvl="2"/>
            <a:r>
              <a:rPr lang="cs-CZ" sz="2800" dirty="0" smtClean="0"/>
              <a:t>panovník vládne většinou doživotně a dědičně</a:t>
            </a:r>
          </a:p>
          <a:p>
            <a:pPr lvl="2"/>
            <a:r>
              <a:rPr lang="cs-CZ" sz="2800" dirty="0" smtClean="0"/>
              <a:t>máme 2 typy monarchií:</a:t>
            </a:r>
          </a:p>
          <a:p>
            <a:pPr lvl="2">
              <a:buNone/>
            </a:pPr>
            <a:r>
              <a:rPr lang="cs-CZ" sz="2800" dirty="0" smtClean="0"/>
              <a:t>	</a:t>
            </a:r>
            <a:r>
              <a:rPr lang="cs-CZ" sz="2800" b="1" dirty="0" smtClean="0"/>
              <a:t>1) absolutistická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je historicky starší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vládce má ve svých rukách veškerou moc ve státě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př. habsburská monarchie (do r. 1861), Francie za posledních Bourbonů, Anglie za Stuartovců</a:t>
            </a:r>
          </a:p>
          <a:p>
            <a:pPr lvl="3">
              <a:buFont typeface="Courier New" pitchFamily="49" charset="0"/>
              <a:buChar char="o"/>
            </a:pPr>
            <a:endParaRPr lang="cs-CZ" b="1" dirty="0" smtClean="0"/>
          </a:p>
          <a:p>
            <a:pPr lvl="2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424936" cy="432048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/>
              <a:t>2) konstituční (ústavní)</a:t>
            </a:r>
            <a:endParaRPr lang="cs-CZ" dirty="0" smtClean="0"/>
          </a:p>
          <a:p>
            <a:pPr lvl="3">
              <a:buFont typeface="Wingdings" pitchFamily="2" charset="2"/>
              <a:buChar char="§"/>
            </a:pPr>
            <a:r>
              <a:rPr lang="cs-CZ" sz="3000" dirty="0" smtClean="0"/>
              <a:t>je historicky mladší</a:t>
            </a:r>
          </a:p>
          <a:p>
            <a:pPr lvl="3">
              <a:buFont typeface="Wingdings" pitchFamily="2" charset="2"/>
              <a:buChar char="§"/>
            </a:pPr>
            <a:r>
              <a:rPr lang="cs-CZ" sz="3000" dirty="0" smtClean="0"/>
              <a:t>moc panovníka je omezena konstitucí (ústavou)</a:t>
            </a:r>
          </a:p>
          <a:p>
            <a:pPr lvl="3">
              <a:buFont typeface="Wingdings" pitchFamily="2" charset="2"/>
              <a:buChar char="§"/>
            </a:pPr>
            <a:r>
              <a:rPr lang="cs-CZ" sz="3000" dirty="0" smtClean="0"/>
              <a:t>panovník se dělí o moc s parlamentem, vládou, soudy, …</a:t>
            </a:r>
          </a:p>
          <a:p>
            <a:pPr lvl="3">
              <a:buFont typeface="Wingdings" pitchFamily="2" charset="2"/>
              <a:buChar char="§"/>
            </a:pPr>
            <a:r>
              <a:rPr lang="cs-CZ" sz="3000" dirty="0" smtClean="0"/>
              <a:t>dnes má panovník spíše reprezentativní funkci</a:t>
            </a:r>
          </a:p>
          <a:p>
            <a:pPr lvl="3">
              <a:buFont typeface="Wingdings" pitchFamily="2" charset="2"/>
              <a:buChar char="§"/>
            </a:pPr>
            <a:r>
              <a:rPr lang="cs-CZ" sz="3000" dirty="0" smtClean="0"/>
              <a:t>př. dnes Velká Británie, Španělsko, Švédsko, …</a:t>
            </a:r>
          </a:p>
          <a:p>
            <a:pPr lvl="2">
              <a:buNone/>
            </a:pPr>
            <a:r>
              <a:rPr lang="cs-CZ" sz="2000" b="1" dirty="0" smtClean="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496944" cy="432048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/>
              <a:t>3) republika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pochází z latinského </a:t>
            </a:r>
            <a:r>
              <a:rPr lang="cs-CZ" sz="2800" dirty="0" err="1" smtClean="0"/>
              <a:t>rés</a:t>
            </a:r>
            <a:r>
              <a:rPr lang="cs-CZ" sz="2800" dirty="0" smtClean="0"/>
              <a:t> publica = věc veřejná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nejvyšším představitelem státu je prezident</a:t>
            </a:r>
            <a:r>
              <a:rPr lang="cs-CZ" sz="1600" dirty="0" smtClean="0"/>
              <a:t>	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hlava státu je volena na určité období</a:t>
            </a:r>
            <a:r>
              <a:rPr lang="cs-CZ" sz="1600" dirty="0" smtClean="0"/>
              <a:t>	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nejrozšířenější typ státu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př. Česká republika, Slovensko, USA,…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47260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i="1" dirty="0" smtClean="0"/>
              <a:t>	C) podle vnitřního uspořádání</a:t>
            </a:r>
          </a:p>
          <a:p>
            <a:pPr>
              <a:buNone/>
            </a:pPr>
            <a:r>
              <a:rPr lang="cs-CZ" b="1" i="1" dirty="0" smtClean="0"/>
              <a:t>		</a:t>
            </a:r>
            <a:r>
              <a:rPr lang="cs-CZ" sz="2800" b="1" dirty="0" smtClean="0"/>
              <a:t>a) jednotné (unitární) státy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tvoří jediný celek s jednou centrální vládou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př. ČR, Slovensko, Maďarsko, Polsko</a:t>
            </a:r>
          </a:p>
          <a:p>
            <a:pPr lvl="2">
              <a:buNone/>
            </a:pPr>
            <a:r>
              <a:rPr lang="cs-CZ" sz="2800" b="1" dirty="0" smtClean="0"/>
              <a:t>b) federace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státy se skládají z více samosprávných oblastí (zemí), které mají vlastní vládu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těmto „zemským“ vládám je nadřazena centrální vláda v hlavním městě</a:t>
            </a:r>
          </a:p>
          <a:p>
            <a:pPr lvl="3">
              <a:buFont typeface="Wingdings" pitchFamily="2" charset="2"/>
              <a:buChar char="§"/>
            </a:pPr>
            <a:r>
              <a:rPr lang="cs-CZ" sz="2800" dirty="0" smtClean="0"/>
              <a:t>př.  dříve ČSFR, dnes USA, Belgie, SRN,…</a:t>
            </a:r>
          </a:p>
          <a:p>
            <a:pPr lvl="2">
              <a:buNone/>
            </a:pP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25658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lvl="1">
              <a:buNone/>
            </a:pPr>
            <a:r>
              <a:rPr lang="cs-CZ" b="1" dirty="0" smtClean="0"/>
              <a:t>	c) konfederace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/>
              <a:t>volná sdružení samostatných  států, které si uchovávají svou suverenitu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/>
              <a:t>př. dříve Společenství nezávislých států (pozůstatek SSSR), dnes   ????</a:t>
            </a:r>
            <a:r>
              <a:rPr lang="cs-CZ" sz="2800" b="1" dirty="0" smtClean="0"/>
              <a:t>	</a:t>
            </a:r>
            <a:r>
              <a:rPr lang="cs-CZ" b="1" dirty="0" smtClean="0"/>
              <a:t>	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252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Stát a národ</vt:lpstr>
      <vt:lpstr>stát = forma organizace lidské společnosti</vt:lpstr>
      <vt:lpstr>Snímek 4</vt:lpstr>
      <vt:lpstr>Dělení států: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SOŠ oděvní a SOU, Strážnice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mikr01</dc:creator>
  <cp:lastModifiedBy>stop01</cp:lastModifiedBy>
  <cp:revision>33</cp:revision>
  <dcterms:created xsi:type="dcterms:W3CDTF">2012-03-26T12:15:55Z</dcterms:created>
  <dcterms:modified xsi:type="dcterms:W3CDTF">2012-06-14T05:21:15Z</dcterms:modified>
</cp:coreProperties>
</file>