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1" r:id="rId3"/>
    <p:sldId id="267" r:id="rId4"/>
    <p:sldId id="256" r:id="rId5"/>
    <p:sldId id="258" r:id="rId6"/>
    <p:sldId id="259" r:id="rId7"/>
    <p:sldId id="260" r:id="rId8"/>
    <p:sldId id="257" r:id="rId9"/>
    <p:sldId id="263" r:id="rId10"/>
    <p:sldId id="270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098EA2A9-2DC4-48E4-BA08-965643F178A8}">
          <p14:sldIdLst>
            <p14:sldId id="268"/>
            <p14:sldId id="261"/>
            <p14:sldId id="267"/>
            <p14:sldId id="256"/>
            <p14:sldId id="258"/>
            <p14:sldId id="259"/>
            <p14:sldId id="260"/>
            <p14:sldId id="257"/>
            <p14:sldId id="263"/>
            <p14:sldId id="270"/>
            <p14:sldId id="265"/>
            <p14:sldId id="266"/>
            <p14:sldId id="269"/>
          </p14:sldIdLst>
        </p14:section>
        <p14:section name="Oddíl bez názvu" id="{B1EDE84B-E52E-42BA-9D43-3628B918A1BF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88" autoAdjust="0"/>
    <p:restoredTop sz="94484" autoAdjust="0"/>
  </p:normalViewPr>
  <p:slideViewPr>
    <p:cSldViewPr>
      <p:cViewPr>
        <p:scale>
          <a:sx n="100" d="100"/>
          <a:sy n="100" d="100"/>
        </p:scale>
        <p:origin x="-648" y="4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2EE7B-A196-4234-A973-94C0E1B33D73}" type="datetimeFigureOut">
              <a:rPr lang="cs-CZ" smtClean="0"/>
              <a:pPr/>
              <a:t>14.6.2012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5744F-35CD-424A-83B4-F95BF9DB508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2EE7B-A196-4234-A973-94C0E1B33D73}" type="datetimeFigureOut">
              <a:rPr lang="cs-CZ" smtClean="0"/>
              <a:pPr/>
              <a:t>14.6.2012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5744F-35CD-424A-83B4-F95BF9DB508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2EE7B-A196-4234-A973-94C0E1B33D73}" type="datetimeFigureOut">
              <a:rPr lang="cs-CZ" smtClean="0"/>
              <a:pPr/>
              <a:t>14.6.2012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5744F-35CD-424A-83B4-F95BF9DB508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2EE7B-A196-4234-A973-94C0E1B33D73}" type="datetimeFigureOut">
              <a:rPr lang="cs-CZ" smtClean="0"/>
              <a:pPr/>
              <a:t>14.6.2012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5744F-35CD-424A-83B4-F95BF9DB508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2EE7B-A196-4234-A973-94C0E1B33D73}" type="datetimeFigureOut">
              <a:rPr lang="cs-CZ" smtClean="0"/>
              <a:pPr/>
              <a:t>14.6.2012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5744F-35CD-424A-83B4-F95BF9DB508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2EE7B-A196-4234-A973-94C0E1B33D73}" type="datetimeFigureOut">
              <a:rPr lang="cs-CZ" smtClean="0"/>
              <a:pPr/>
              <a:t>14.6.2012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5744F-35CD-424A-83B4-F95BF9DB508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2EE7B-A196-4234-A973-94C0E1B33D73}" type="datetimeFigureOut">
              <a:rPr lang="cs-CZ" smtClean="0"/>
              <a:pPr/>
              <a:t>14.6.2012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5744F-35CD-424A-83B4-F95BF9DB508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2EE7B-A196-4234-A973-94C0E1B33D73}" type="datetimeFigureOut">
              <a:rPr lang="cs-CZ" smtClean="0"/>
              <a:pPr/>
              <a:t>14.6.2012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5744F-35CD-424A-83B4-F95BF9DB508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2EE7B-A196-4234-A973-94C0E1B33D73}" type="datetimeFigureOut">
              <a:rPr lang="cs-CZ" smtClean="0"/>
              <a:pPr/>
              <a:t>14.6.2012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5744F-35CD-424A-83B4-F95BF9DB508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2EE7B-A196-4234-A973-94C0E1B33D73}" type="datetimeFigureOut">
              <a:rPr lang="cs-CZ" smtClean="0"/>
              <a:pPr/>
              <a:t>14.6.2012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5744F-35CD-424A-83B4-F95BF9DB508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2EE7B-A196-4234-A973-94C0E1B33D73}" type="datetimeFigureOut">
              <a:rPr lang="cs-CZ" smtClean="0"/>
              <a:pPr/>
              <a:t>14.6.2012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5744F-35CD-424A-83B4-F95BF9DB508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50000">
              <a:srgbClr val="00B0F0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82EE7B-A196-4234-A973-94C0E1B33D73}" type="datetimeFigureOut">
              <a:rPr lang="cs-CZ" smtClean="0"/>
              <a:pPr/>
              <a:t>14.6.2012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5744F-35CD-424A-83B4-F95BF9DB508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davidbraunstein.byl.cz/voda/tekouci/fotky/2003_0917_133006_KH_Ohre_hrad_Loket_i.jpg" TargetMode="External"/><Relationship Id="rId13" Type="http://schemas.openxmlformats.org/officeDocument/2006/relationships/hyperlink" Target="http://www.topzine.cz/wp-content/uploads/2010/07/macha-karel-hynek.jpg" TargetMode="External"/><Relationship Id="rId3" Type="http://schemas.openxmlformats.org/officeDocument/2006/relationships/hyperlink" Target="http://upload.wikimedia.org/wikipedia/commons/thumb/e/ef/Ceske-Stredohori.jpg/800px-Ceske-Stredohori.jpg" TargetMode="External"/><Relationship Id="rId7" Type="http://schemas.openxmlformats.org/officeDocument/2006/relationships/hyperlink" Target="http://image.tn.nova.cz/media/images/original/Jul2010/650262.jpg?d41d" TargetMode="External"/><Relationship Id="rId12" Type="http://schemas.openxmlformats.org/officeDocument/2006/relationships/hyperlink" Target="http://files.stredoveky-jarmark.webnode.cz/200000092-1869e19649/rip_rotunda.jpg" TargetMode="External"/><Relationship Id="rId2" Type="http://schemas.openxmlformats.org/officeDocument/2006/relationships/hyperlink" Target="http://www.rumpal.cz/storage/200809121053_Polabsk%C3%BD%20ostrov%2000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ustainable.cz/nasikrajinou_soubory/image002.jpg" TargetMode="External"/><Relationship Id="rId11" Type="http://schemas.openxmlformats.org/officeDocument/2006/relationships/hyperlink" Target="http://www.hrady.cz/data_g/8821/38142.jpg" TargetMode="External"/><Relationship Id="rId5" Type="http://schemas.openxmlformats.org/officeDocument/2006/relationships/hyperlink" Target="http://www.krasycech.cz/Ceske-Svycarsko/intro.jpg" TargetMode="External"/><Relationship Id="rId15" Type="http://schemas.openxmlformats.org/officeDocument/2006/relationships/hyperlink" Target="http://www.cvut.cz/fotobanka/osobnosti/osobnosti/gerstner.jpg/image_preview" TargetMode="External"/><Relationship Id="rId10" Type="http://schemas.openxmlformats.org/officeDocument/2006/relationships/hyperlink" Target="http://media0.webgarden.name/images/media0:4dc52d56b46a5.jpg/vodn%C3%AD%20d%C3%ADlo%20Nechranice.jpg" TargetMode="External"/><Relationship Id="rId4" Type="http://schemas.openxmlformats.org/officeDocument/2006/relationships/hyperlink" Target="http://regiony.ic.cz/clanky/usti/decinska_v.jpg" TargetMode="External"/><Relationship Id="rId9" Type="http://schemas.openxmlformats.org/officeDocument/2006/relationships/hyperlink" Target="http://www.ambiweb.cz/blog/1415-ploucnice-2011/" TargetMode="External"/><Relationship Id="rId14" Type="http://schemas.openxmlformats.org/officeDocument/2006/relationships/hyperlink" Target="http://upload.wikimedia.org/wikipedia/commons/thumb/9/9c/Jan_Vil%C3%ADmekA1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9463936"/>
              </p:ext>
            </p:extLst>
          </p:nvPr>
        </p:nvGraphicFramePr>
        <p:xfrm>
          <a:off x="785786" y="1894824"/>
          <a:ext cx="7643866" cy="3478392"/>
        </p:xfrm>
        <a:graphic>
          <a:graphicData uri="http://schemas.openxmlformats.org/drawingml/2006/table">
            <a:tbl>
              <a:tblPr/>
              <a:tblGrid>
                <a:gridCol w="1395729"/>
                <a:gridCol w="6248137"/>
              </a:tblGrid>
              <a:tr h="97926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prostřednictvím prezentace seznamují s Ústeckým krajem.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20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Cílková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20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prosinec 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0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4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tematický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3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Ústecký kraj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 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33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1538" y="2500306"/>
            <a:ext cx="7000924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ÚSTECKÝ KRAJ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09377" y="3857628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DUM - 11</a:t>
            </a:r>
            <a:endParaRPr lang="cs-CZ" dirty="0"/>
          </a:p>
        </p:txBody>
      </p:sp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240" y="548680"/>
            <a:ext cx="1656184" cy="165618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357290" y="571480"/>
            <a:ext cx="6480175" cy="55610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285720" y="2054458"/>
            <a:ext cx="8572560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Krajské město: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  </a:t>
            </a:r>
          </a:p>
          <a:p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                      </a:t>
            </a:r>
            <a:r>
              <a:rPr lang="cs-CZ" sz="2800" dirty="0" smtClean="0">
                <a:latin typeface="Calibri" pitchFamily="34" charset="0"/>
              </a:rPr>
              <a:t>ÚSTÍ NAD LABEM </a:t>
            </a:r>
            <a:endParaRPr lang="cs-CZ" sz="28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  <a:p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5720" y="3637473"/>
            <a:ext cx="5214974" cy="101566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Poloha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:   </a:t>
            </a:r>
          </a:p>
          <a:p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</a:t>
            </a:r>
            <a:r>
              <a:rPr lang="cs-CZ" sz="2800" dirty="0" smtClean="0"/>
              <a:t>SEVEROZÁPADNÍ ČECHY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4" name="Picture 2" descr="http://www2.kr-ustecky.cz/soubory/450018/znak_u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154" y="1412776"/>
            <a:ext cx="3723252" cy="446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71670" y="71414"/>
            <a:ext cx="5000660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Povrch Ústeckého kraje 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9218" name="Picture 2" descr="http://www.rumpal.cz/storage/200809121053_Polabsk%C3%BD%20ostrov%20005.jpg"/>
          <p:cNvPicPr>
            <a:picLocks noChangeAspect="1" noChangeArrowheads="1"/>
          </p:cNvPicPr>
          <p:nvPr/>
        </p:nvPicPr>
        <p:blipFill>
          <a:blip r:embed="rId2"/>
          <a:srcRect t="9795"/>
          <a:stretch>
            <a:fillRect/>
          </a:stretch>
        </p:blipFill>
        <p:spPr bwMode="auto">
          <a:xfrm>
            <a:off x="5643570" y="928670"/>
            <a:ext cx="3309642" cy="2000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20" name="Picture 4" descr="http://upload.wikimedia.org/wikipedia/commons/thumb/e/ef/Ceske-Stredohori.jpg/800px-Ceske-Stredohori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5357826"/>
            <a:ext cx="7143800" cy="15001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22" name="Picture 6" descr="http://regiony.ic.cz/clanky/usti/decinska_v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3143248"/>
            <a:ext cx="3048020" cy="22860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24" name="Picture 8" descr="http://www.krasycech.cz/Ceske-Svycarsko/intro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44" y="857232"/>
            <a:ext cx="4270170" cy="18047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26" name="Picture 10" descr="http://www.sustainable.cz/nasikrajinou_soubory/image00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3071810"/>
            <a:ext cx="3357586" cy="23717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5643570" y="785794"/>
            <a:ext cx="22145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Polabská nížina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642918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České Švýcarsko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868" y="5429264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České středohoří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0694" y="2928934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Děčínská vrchovina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786" y="2928934"/>
            <a:ext cx="2000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Krušné hory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0" y="2786058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Ploučnice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85918" y="228407"/>
            <a:ext cx="5929354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Vodstvo Ústeckého kraje </a:t>
            </a:r>
          </a:p>
          <a:p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194" name="Picture 2" descr="http://image.tn.nova.cz/media/images/original/Jul2010/650262.jpg?d41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1214422"/>
            <a:ext cx="3238476" cy="24288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196" name="Picture 4" descr="http://davidbraunstein.byl.cz/voda/tekouci/fotky/2003_0917_133006_KH_Ohre_hrad_Loket_i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4024317"/>
            <a:ext cx="4250525" cy="28336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198" name="Picture 6" descr="http://www.ambiweb.cz/pic/prurva-ploucnice-200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3144784"/>
            <a:ext cx="2786082" cy="37132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200" name="Picture 8" descr="http://media0.webgarden.name/images/media0:4dc52d56b46a5.jpg/vodn%C3%AD%20d%C3%ADlo%20Nechranice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857356" y="1357298"/>
            <a:ext cx="3450589" cy="22860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5429256" y="1000108"/>
            <a:ext cx="13287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L</a:t>
            </a:r>
            <a:r>
              <a:rPr lang="cs-CZ" sz="2800" b="1" dirty="0" smtClean="0"/>
              <a:t>abe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7620" y="4000504"/>
            <a:ext cx="13287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Ohře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166" y="908720"/>
            <a:ext cx="2214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Nádrž</a:t>
            </a:r>
          </a:p>
          <a:p>
            <a:pPr algn="ctr"/>
            <a:r>
              <a:rPr lang="cs-CZ" sz="2800" b="1" dirty="0" smtClean="0"/>
              <a:t> Nechranice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85918" y="571480"/>
            <a:ext cx="5715040" cy="1138773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Zemědělství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Ústeckého kraje </a:t>
            </a:r>
          </a:p>
          <a:p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1785926"/>
            <a:ext cx="300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Ovocnářské oblasti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43636" y="1785926"/>
            <a:ext cx="2786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Chmelařské oblasti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14744" y="2928934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ŽATEC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868" y="3357562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LOUNSKO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14678" y="3786190"/>
            <a:ext cx="2286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LITOMĚŘICKO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86182" y="4214818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POLABÍ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14744" y="4598267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POOHŘÍ</a:t>
            </a:r>
            <a:endParaRPr lang="cs-CZ" sz="2400" dirty="0"/>
          </a:p>
        </p:txBody>
      </p:sp>
      <p:pic>
        <p:nvPicPr>
          <p:cNvPr id="1026" name="Picture 2" descr="http://www.hop.cz/images/vegezpr/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85130"/>
            <a:ext cx="4574852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85185E-6 L 0.31111 0.0384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00" y="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7037E-6 L -0.34254 0.0018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00" y="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48148E-6 L 0.34618 0.0458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2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85185E-6 L -0.35434 -0.0127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00" y="-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361 0.00486 L 0.32291 0.057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2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2214554"/>
            <a:ext cx="8429684" cy="42165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dirty="0" smtClean="0">
                <a:latin typeface="Calibri" pitchFamily="34" charset="0"/>
              </a:rPr>
              <a:t>TĚŽEBNÍ     - </a:t>
            </a:r>
            <a:r>
              <a:rPr lang="cs-CZ" sz="2000" dirty="0" smtClean="0">
                <a:latin typeface="Calibri" pitchFamily="34" charset="0"/>
              </a:rPr>
              <a:t>V Mostecké pánvi jsou naše největší uložiště hnědého </a:t>
            </a:r>
            <a:r>
              <a:rPr lang="cs-CZ" sz="2000" dirty="0" smtClean="0">
                <a:latin typeface="Calibri" pitchFamily="34" charset="0"/>
              </a:rPr>
              <a:t>uhlí</a:t>
            </a:r>
            <a:endParaRPr lang="cs-CZ" sz="2800" dirty="0" smtClean="0">
              <a:latin typeface="Calibri" pitchFamily="34" charset="0"/>
            </a:endParaRPr>
          </a:p>
          <a:p>
            <a:endParaRPr lang="cs-CZ" sz="2800" dirty="0">
              <a:latin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</a:rPr>
              <a:t>CHEMICKÝ - </a:t>
            </a:r>
            <a:r>
              <a:rPr lang="cs-CZ" sz="2000" dirty="0" smtClean="0">
                <a:latin typeface="Calibri" pitchFamily="34" charset="0"/>
              </a:rPr>
              <a:t>je nejvíce zastoupen v krajském městě Ústí. n/L vyrábí se zde</a:t>
            </a:r>
            <a:r>
              <a:rPr lang="cs-CZ" sz="2800" dirty="0" smtClean="0">
                <a:latin typeface="Calibri" pitchFamily="34" charset="0"/>
              </a:rPr>
              <a:t>  			</a:t>
            </a:r>
            <a:r>
              <a:rPr lang="cs-CZ" sz="2000" dirty="0" smtClean="0">
                <a:latin typeface="Calibri" pitchFamily="34" charset="0"/>
              </a:rPr>
              <a:t>mýdla, zubní pasty, jedlé tuky a oleje</a:t>
            </a:r>
          </a:p>
          <a:p>
            <a:r>
              <a:rPr lang="cs-CZ" sz="2000" dirty="0" smtClean="0">
                <a:latin typeface="Calibri" pitchFamily="34" charset="0"/>
              </a:rPr>
              <a:t>	          </a:t>
            </a:r>
          </a:p>
          <a:p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dirty="0" smtClean="0">
                <a:latin typeface="Calibri" pitchFamily="34" charset="0"/>
              </a:rPr>
              <a:t>            - V </a:t>
            </a:r>
            <a:r>
              <a:rPr lang="cs-CZ" sz="2000" dirty="0">
                <a:latin typeface="Calibri" pitchFamily="34" charset="0"/>
              </a:rPr>
              <a:t>L</a:t>
            </a:r>
            <a:r>
              <a:rPr lang="cs-CZ" sz="2000" dirty="0" smtClean="0">
                <a:latin typeface="Calibri" pitchFamily="34" charset="0"/>
              </a:rPr>
              <a:t>itvínově jsou petrochemické závody  které zpracovávají ropu</a:t>
            </a:r>
          </a:p>
          <a:p>
            <a:endParaRPr lang="cs-CZ" sz="2000" dirty="0">
              <a:latin typeface="Calibri" pitchFamily="34" charset="0"/>
            </a:endParaRPr>
          </a:p>
          <a:p>
            <a:r>
              <a:rPr lang="cs-CZ" sz="2800" dirty="0" smtClean="0"/>
              <a:t>HUTNÍ        </a:t>
            </a:r>
            <a:r>
              <a:rPr lang="cs-CZ" sz="2000" dirty="0" smtClean="0"/>
              <a:t>- V Chomutově se vyrábí trubky, roury, a plynovody, ropovody a 			atomové elektrárny</a:t>
            </a:r>
            <a:endParaRPr lang="cs-CZ" sz="2400" dirty="0" smtClean="0"/>
          </a:p>
          <a:p>
            <a:r>
              <a:rPr lang="cs-CZ" sz="2000" dirty="0" smtClean="0">
                <a:latin typeface="Calibri" pitchFamily="34" charset="0"/>
              </a:rPr>
              <a:t> </a:t>
            </a:r>
            <a:endParaRPr lang="cs-CZ" sz="2800" dirty="0" smtClean="0">
              <a:latin typeface="Calibri" pitchFamily="34" charset="0"/>
            </a:endParaRPr>
          </a:p>
          <a:p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71604" y="357166"/>
            <a:ext cx="6072230" cy="1200329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Zemědělství Ústeckého kraje </a:t>
            </a:r>
          </a:p>
          <a:p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14612" y="1071546"/>
            <a:ext cx="39290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Kraj vyniká výrobou elektřiny a chemickým průmyslem.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57488" y="642918"/>
            <a:ext cx="3857652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Pamětihodnosti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43670" y="1357298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Pevnost </a:t>
            </a:r>
            <a:r>
              <a:rPr lang="cs-CZ" sz="2400" b="1" dirty="0"/>
              <a:t>T</a:t>
            </a:r>
            <a:r>
              <a:rPr lang="cs-CZ" sz="2400" b="1" dirty="0" smtClean="0"/>
              <a:t>erezín</a:t>
            </a:r>
            <a:endParaRPr lang="cs-CZ" sz="2400" b="1" dirty="0"/>
          </a:p>
        </p:txBody>
      </p:sp>
      <p:pic>
        <p:nvPicPr>
          <p:cNvPr id="4098" name="Picture 2" descr="http://www.hrady.cz/data_g/8821/3814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1785926"/>
            <a:ext cx="4476734" cy="33575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0" name="Picture 4" descr="http://files.stredoveky-jarmark.webnode.cz/200000092-1869e19649/rip_rotund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214686"/>
            <a:ext cx="3810000" cy="34290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285720" y="2852936"/>
            <a:ext cx="24288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Rotunda svatého Jiří na Řípu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87824" y="260648"/>
            <a:ext cx="33123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Pamětihodnosti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3528" y="1340768"/>
            <a:ext cx="2123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Pravčická</a:t>
            </a:r>
            <a:r>
              <a:rPr lang="cs-CZ" sz="2400" dirty="0" smtClean="0"/>
              <a:t> brána</a:t>
            </a:r>
            <a:endParaRPr lang="cs-CZ" sz="2400" dirty="0"/>
          </a:p>
        </p:txBody>
      </p:sp>
      <p:pic>
        <p:nvPicPr>
          <p:cNvPr id="2050" name="Picture 2" descr="http://www.ceskesvycarsko.cz/_img/be/objectivesnap_objectivesnap_74_11475979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424" y="1271364"/>
            <a:ext cx="5715000" cy="453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274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28860" y="692696"/>
            <a:ext cx="5421248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Významné osobnosti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610797"/>
            <a:ext cx="24288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KAREL HYNEK MÁCHA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868" y="1610797"/>
            <a:ext cx="192882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MIROSLAV TYRŠ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43636" y="1628800"/>
            <a:ext cx="32147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FRANTIŠEK JOSEF GERSTNER</a:t>
            </a:r>
            <a:endParaRPr lang="cs-CZ" sz="2800" dirty="0"/>
          </a:p>
        </p:txBody>
      </p:sp>
      <p:pic>
        <p:nvPicPr>
          <p:cNvPr id="2050" name="Picture 2" descr="http://www.topzine.cz/wp-content/uploads/2010/07/macha-karel-hynek.jpg"/>
          <p:cNvPicPr>
            <a:picLocks noChangeAspect="1" noChangeArrowheads="1"/>
          </p:cNvPicPr>
          <p:nvPr/>
        </p:nvPicPr>
        <p:blipFill>
          <a:blip r:embed="rId2"/>
          <a:srcRect l="16305" r="13586"/>
          <a:stretch>
            <a:fillRect/>
          </a:stretch>
        </p:blipFill>
        <p:spPr bwMode="auto">
          <a:xfrm>
            <a:off x="214282" y="2716042"/>
            <a:ext cx="2357422" cy="19370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52" name="Picture 4" descr="http://upload.wikimedia.org/wikipedia/commons/thumb/9/9c/Jan_Vil%C3%ADmek_-_Miroslav_Tyr%C5%A1.jpg/225px-Jan_Vil%C3%ADmek_-_Miroslav_Tyr%C5%A1.jpg"/>
          <p:cNvPicPr>
            <a:picLocks noChangeAspect="1" noChangeArrowheads="1"/>
          </p:cNvPicPr>
          <p:nvPr/>
        </p:nvPicPr>
        <p:blipFill>
          <a:blip r:embed="rId3"/>
          <a:srcRect b="18478"/>
          <a:stretch>
            <a:fillRect/>
          </a:stretch>
        </p:blipFill>
        <p:spPr bwMode="auto">
          <a:xfrm>
            <a:off x="3428992" y="2708920"/>
            <a:ext cx="2000249" cy="20002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54" name="Picture 6" descr="http://www.cvut.cz/fotobanka/osobnosti/osobnosti/gerstner.jpg/image_preview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70185" y="2653442"/>
            <a:ext cx="1683258" cy="20717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extovéPole 1"/>
          <p:cNvSpPr txBox="1"/>
          <p:nvPr/>
        </p:nvSpPr>
        <p:spPr>
          <a:xfrm>
            <a:off x="3131840" y="5097378"/>
            <a:ext cx="29480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z</a:t>
            </a:r>
            <a:r>
              <a:rPr lang="cs-CZ" sz="2000" dirty="0" smtClean="0"/>
              <a:t>akladatel tělovýchovného</a:t>
            </a:r>
          </a:p>
          <a:p>
            <a:r>
              <a:rPr lang="cs-CZ" sz="2000" dirty="0" smtClean="0"/>
              <a:t> spolku SOKOL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157192"/>
            <a:ext cx="24700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č</a:t>
            </a:r>
            <a:r>
              <a:rPr lang="cs-CZ" sz="2000" dirty="0" smtClean="0"/>
              <a:t>eský básník a prozaik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5085184"/>
            <a:ext cx="25237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s</a:t>
            </a:r>
            <a:r>
              <a:rPr lang="cs-CZ" sz="2000" dirty="0" smtClean="0"/>
              <a:t>tavitel první železnice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14546" y="716503"/>
            <a:ext cx="4857784" cy="1200329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CITACE OBRAZOVÉHO MATERIÁLU 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42976" y="1961495"/>
            <a:ext cx="43577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ZNAK  </a:t>
            </a:r>
            <a:r>
              <a:rPr lang="cs-CZ" sz="1200" b="1" dirty="0"/>
              <a:t>-http://www2.kr-ustecky.cz/soubory/450018/znak_uk.jpg  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58" y="2247247"/>
            <a:ext cx="80724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POLABSKÁ NÍŽINA - </a:t>
            </a:r>
            <a:r>
              <a:rPr lang="cs-CZ" sz="1200" dirty="0" smtClean="0">
                <a:hlinkClick r:id="rId2"/>
              </a:rPr>
              <a:t>http://www.rumpal.cz/storage/200809121053_Polabsk%C3%BD%20ostrov%20005.jpg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43042" y="2535287"/>
            <a:ext cx="6929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3"/>
              </a:rPr>
              <a:t>http://upload.wikimedia.org/wikipedia/commons/thumb/e/ef/Ceske-Stredohori.jpg/800px-Ceske-Stredohori.jpg</a:t>
            </a:r>
            <a:r>
              <a:rPr lang="cs-CZ" sz="1200" b="1" dirty="0" smtClean="0"/>
              <a:t>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28596" y="2532999"/>
            <a:ext cx="16430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České středohoří -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38147" y="2924944"/>
            <a:ext cx="467672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DĚČÍNSKÁ VRCHOVINA - </a:t>
            </a:r>
            <a:r>
              <a:rPr lang="cs-CZ" sz="1200" dirty="0" smtClean="0">
                <a:hlinkClick r:id="rId4"/>
              </a:rPr>
              <a:t>http://regiony.ic.cz/clanky/usti/decinska_v.jpg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10" name="Obdélník 9"/>
          <p:cNvSpPr/>
          <p:nvPr/>
        </p:nvSpPr>
        <p:spPr>
          <a:xfrm>
            <a:off x="246250" y="3244529"/>
            <a:ext cx="475437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ČESKÉ ŠVÝCARSKO  -  </a:t>
            </a:r>
            <a:r>
              <a:rPr lang="cs-CZ" sz="1200" dirty="0" smtClean="0">
                <a:hlinkClick r:id="rId5"/>
              </a:rPr>
              <a:t>http://www.krasycech.cz/Ceske-Svycarsko/intro.jpg</a:t>
            </a:r>
            <a:endParaRPr lang="cs-CZ" sz="1200" b="1" dirty="0"/>
          </a:p>
        </p:txBody>
      </p:sp>
      <p:sp>
        <p:nvSpPr>
          <p:cNvPr id="11" name="Obdélník 10"/>
          <p:cNvSpPr/>
          <p:nvPr/>
        </p:nvSpPr>
        <p:spPr>
          <a:xfrm>
            <a:off x="500034" y="3532561"/>
            <a:ext cx="517962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KRUŠNÉ HORY - </a:t>
            </a:r>
            <a:r>
              <a:rPr lang="cs-CZ" sz="1200" dirty="0" smtClean="0">
                <a:hlinkClick r:id="rId6"/>
              </a:rPr>
              <a:t>http://www.sustainable.cz/nasikrajinou_soubory/image002.jpg</a:t>
            </a:r>
            <a:endParaRPr lang="cs-CZ" sz="1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42976" y="3820593"/>
            <a:ext cx="6500858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LABE - </a:t>
            </a:r>
            <a:r>
              <a:rPr lang="cs-CZ" sz="1200" dirty="0" smtClean="0">
                <a:hlinkClick r:id="rId7"/>
              </a:rPr>
              <a:t>http://image.tn.nova.cz/media/images/original/Jul2010/650262.jpg?d41d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20" name="Obdélník 19"/>
          <p:cNvSpPr/>
          <p:nvPr/>
        </p:nvSpPr>
        <p:spPr>
          <a:xfrm>
            <a:off x="1071538" y="4108625"/>
            <a:ext cx="721523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OHŘE - </a:t>
            </a:r>
            <a:r>
              <a:rPr lang="cs-CZ" sz="1200" dirty="0" smtClean="0">
                <a:hlinkClick r:id="rId8"/>
              </a:rPr>
              <a:t>http://davidbraunstein.byl.cz/voda/tekouci/fotky/2003_0917_133006_KH_Ohre_hrad_Loket_i.jpg</a:t>
            </a:r>
            <a:endParaRPr lang="cs-CZ" sz="1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4348" y="4390387"/>
            <a:ext cx="62151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PLOUČNICE - </a:t>
            </a:r>
            <a:r>
              <a:rPr lang="cs-CZ" sz="1200" dirty="0" smtClean="0">
                <a:hlinkClick r:id="rId9"/>
              </a:rPr>
              <a:t>http://www.ambiweb.cz/blog/1415-ploucnice-2011/</a:t>
            </a:r>
            <a:r>
              <a:rPr lang="cs-CZ" sz="1200" b="1" dirty="0" smtClean="0"/>
              <a:t>  </a:t>
            </a:r>
            <a:endParaRPr lang="cs-CZ" sz="1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8660" y="4644586"/>
            <a:ext cx="9144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N. NECHRANICE - </a:t>
            </a:r>
            <a:r>
              <a:rPr lang="cs-CZ" sz="1200" dirty="0" smtClean="0">
                <a:hlinkClick r:id="rId10"/>
              </a:rPr>
              <a:t>http://media0.webgarden.name/images/media0:4dc52d56b46a5.jpg/vodn%C3%AD%20d%C3%ADlo%20Nechranice.jpg</a:t>
            </a:r>
            <a:endParaRPr lang="cs-CZ" sz="1200" dirty="0"/>
          </a:p>
        </p:txBody>
      </p:sp>
      <p:sp>
        <p:nvSpPr>
          <p:cNvPr id="23" name="Obdélník 22"/>
          <p:cNvSpPr/>
          <p:nvPr/>
        </p:nvSpPr>
        <p:spPr>
          <a:xfrm>
            <a:off x="285720" y="4961891"/>
            <a:ext cx="429963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PEVNOST TEREZÍN - </a:t>
            </a:r>
            <a:r>
              <a:rPr lang="cs-CZ" sz="1200" dirty="0" smtClean="0">
                <a:hlinkClick r:id="rId11"/>
              </a:rPr>
              <a:t>http://www.hrady.cz/data_g/8821/38142.jpg</a:t>
            </a:r>
            <a:endParaRPr lang="cs-CZ" sz="1200" b="1" dirty="0"/>
          </a:p>
        </p:txBody>
      </p:sp>
      <p:sp>
        <p:nvSpPr>
          <p:cNvPr id="24" name="Obdélník 23"/>
          <p:cNvSpPr/>
          <p:nvPr/>
        </p:nvSpPr>
        <p:spPr>
          <a:xfrm>
            <a:off x="285720" y="5247643"/>
            <a:ext cx="677403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200" b="1" dirty="0" smtClean="0"/>
              <a:t>ROTUNDA SV.JIŘÍ - </a:t>
            </a:r>
            <a:r>
              <a:rPr lang="cs-CZ" sz="1200" dirty="0" smtClean="0">
                <a:hlinkClick r:id="rId12"/>
              </a:rPr>
              <a:t>http://files.stredoveky-jarmark.webnode.cz/200000092-1869e19649/rip_rotunda.jpg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071538" y="5533395"/>
            <a:ext cx="79296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KHM - </a:t>
            </a:r>
            <a:r>
              <a:rPr lang="cs-CZ" sz="1200" dirty="0" smtClean="0">
                <a:hlinkClick r:id="rId13"/>
              </a:rPr>
              <a:t>http://www.topzine.cz/wp-content/uploads/2010/07/macha-karel-hynek.jpg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26" name="Obdélník 25"/>
          <p:cNvSpPr/>
          <p:nvPr/>
        </p:nvSpPr>
        <p:spPr>
          <a:xfrm>
            <a:off x="380403" y="5819147"/>
            <a:ext cx="697767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MIROSLAV TYRŠ - </a:t>
            </a:r>
            <a:r>
              <a:rPr lang="cs-CZ" sz="1200" dirty="0" smtClean="0">
                <a:hlinkClick r:id="rId14"/>
              </a:rPr>
              <a:t>http://upload.wikimedia.org/wikipedia/commons/thumb/9/9c/Jan_Vil%C3%ADmekA1.jpg</a:t>
            </a:r>
            <a:endParaRPr lang="cs-CZ" sz="1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28596" y="6176337"/>
            <a:ext cx="83582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F. J. GERSTNER - </a:t>
            </a:r>
            <a:r>
              <a:rPr lang="cs-CZ" sz="1200" dirty="0" smtClean="0">
                <a:hlinkClick r:id="rId15"/>
              </a:rPr>
              <a:t>http://www.cvut.cz/fotobanka/osobnosti/osobnosti/gerstner.jpg/image_preview</a:t>
            </a: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92771" y="1999873"/>
            <a:ext cx="68212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Pravčická</a:t>
            </a:r>
            <a:r>
              <a:rPr lang="cs-CZ" sz="1200" dirty="0"/>
              <a:t> brána - http://www.ceskesvycarsko.cz/_img/be/objectivesnap_objectivesna</a:t>
            </a:r>
            <a:r>
              <a:rPr lang="cs-CZ" sz="1100" dirty="0"/>
              <a:t>p_74_1147597910.jpg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92771" y="2298938"/>
            <a:ext cx="411926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Chmelařská oblast - </a:t>
            </a:r>
            <a:r>
              <a:rPr lang="cs-CZ" sz="1200" dirty="0"/>
              <a:t>http://www.hop.cz/images/vegezpr/10.jpg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03337" y="1126485"/>
            <a:ext cx="696267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CITACE OBRAZOVÉHO MATERIÁLU </a:t>
            </a:r>
          </a:p>
        </p:txBody>
      </p:sp>
    </p:spTree>
    <p:extLst>
      <p:ext uri="{BB962C8B-B14F-4D97-AF65-F5344CB8AC3E}">
        <p14:creationId xmlns:p14="http://schemas.microsoft.com/office/powerpoint/2010/main" val="2850896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396</TotalTime>
  <Words>280</Words>
  <Application>Microsoft Office PowerPoint</Application>
  <PresentationFormat>Předvádění na obrazovce (4:3)</PresentationFormat>
  <Paragraphs>87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Martin Králík</cp:lastModifiedBy>
  <cp:revision>47</cp:revision>
  <dcterms:created xsi:type="dcterms:W3CDTF">2011-11-30T08:42:19Z</dcterms:created>
  <dcterms:modified xsi:type="dcterms:W3CDTF">2012-06-14T06:02:40Z</dcterms:modified>
</cp:coreProperties>
</file>