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60" r:id="rId5"/>
    <p:sldId id="261" r:id="rId6"/>
    <p:sldId id="259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15620"/>
    <p:restoredTop sz="94660"/>
  </p:normalViewPr>
  <p:slideViewPr>
    <p:cSldViewPr>
      <p:cViewPr varScale="1">
        <p:scale>
          <a:sx n="97" d="100"/>
          <a:sy n="97" d="100"/>
        </p:scale>
        <p:origin x="-114" y="-48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8.9.2011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8.9.2011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8.9.2011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8.9.2011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8.9.2011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8.9.2011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8.9.2011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8.9.2011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8.9.2011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8.9.2011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8.9.2011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8.9.2011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emf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0"/>
            <a:ext cx="7772400" cy="2492896"/>
          </a:xfrm>
        </p:spPr>
        <p:txBody>
          <a:bodyPr>
            <a:normAutofit fontScale="90000"/>
          </a:bodyPr>
          <a:lstStyle/>
          <a:p>
            <a:r>
              <a:rPr lang="cs-CZ" sz="1800" dirty="0" smtClean="0">
                <a:effectLst>
                  <a:outerShdw blurRad="50800" dist="38100" algn="tr" rotWithShape="0">
                    <a:prstClr val="black">
                      <a:alpha val="40000"/>
                    </a:prstClr>
                  </a:outerShdw>
                </a:effectLst>
              </a:rPr>
              <a:t>Jazyk a jazyková komunikace</a:t>
            </a:r>
            <a:br>
              <a:rPr lang="cs-CZ" sz="1800" dirty="0" smtClean="0">
                <a:effectLst>
                  <a:outerShdw blurRad="50800" dist="38100" algn="tr" rotWithShape="0">
                    <a:prstClr val="black">
                      <a:alpha val="40000"/>
                    </a:prstClr>
                  </a:outerShdw>
                </a:effectLst>
              </a:rPr>
            </a:br>
            <a:r>
              <a:rPr lang="cs-CZ" sz="1800" dirty="0" smtClean="0">
                <a:effectLst>
                  <a:outerShdw blurRad="50800" dist="38100" algn="tr" rotWithShape="0">
                    <a:prstClr val="black">
                      <a:alpha val="40000"/>
                    </a:prstClr>
                  </a:outerShdw>
                </a:effectLst>
              </a:rPr>
              <a:t>Roční doby – angličtina 5.ročník</a:t>
            </a:r>
            <a:r>
              <a:rPr lang="cs-CZ" sz="1800" dirty="0"/>
              <a:t/>
            </a:r>
            <a:br>
              <a:rPr lang="cs-CZ" sz="1800" dirty="0"/>
            </a:br>
            <a:r>
              <a:rPr lang="cs-CZ" sz="1800" dirty="0">
                <a:effectLst>
                  <a:outerShdw blurRad="50800" dist="38100" algn="tr" rotWithShape="0">
                    <a:prstClr val="black">
                      <a:alpha val="40000"/>
                    </a:prstClr>
                  </a:outerShdw>
                </a:effectLst>
              </a:rPr>
              <a:t> </a:t>
            </a:r>
            <a:r>
              <a:rPr lang="cs-CZ" sz="1800" dirty="0"/>
              <a:t/>
            </a:r>
            <a:br>
              <a:rPr lang="cs-CZ" sz="1800" dirty="0"/>
            </a:br>
            <a:r>
              <a:rPr lang="cs-CZ" sz="1800" dirty="0">
                <a:effectLst>
                  <a:outerShdw blurRad="50800" dist="38100" algn="tr" rotWithShape="0">
                    <a:prstClr val="black">
                      <a:alpha val="40000"/>
                    </a:prstClr>
                  </a:outerShdw>
                </a:effectLst>
              </a:rPr>
              <a:t>Mgr. Iva Štancíková</a:t>
            </a:r>
            <a:r>
              <a:rPr lang="cs-CZ" sz="1800" dirty="0"/>
              <a:t/>
            </a:r>
            <a:br>
              <a:rPr lang="cs-CZ" sz="1800" dirty="0"/>
            </a:br>
            <a:r>
              <a:rPr lang="cs-CZ" sz="1800" dirty="0">
                <a:effectLst>
                  <a:outerShdw blurRad="50800" dist="38100" algn="tr" rotWithShape="0">
                    <a:prstClr val="black">
                      <a:alpha val="40000"/>
                    </a:prstClr>
                  </a:outerShdw>
                </a:effectLst>
              </a:rPr>
              <a:t> </a:t>
            </a:r>
            <a:r>
              <a:rPr lang="cs-CZ" sz="1800" dirty="0"/>
              <a:t/>
            </a:r>
            <a:br>
              <a:rPr lang="cs-CZ" sz="1800" dirty="0"/>
            </a:br>
            <a:r>
              <a:rPr lang="cs-CZ" sz="1800" dirty="0" smtClean="0">
                <a:effectLst>
                  <a:outerShdw blurRad="50800" dist="38100" algn="tr" rotWithShape="0">
                    <a:prstClr val="black">
                      <a:alpha val="40000"/>
                    </a:prstClr>
                  </a:outerShdw>
                </a:effectLst>
              </a:rPr>
              <a:t>VY_32_INOVACE_anglictinarocnidoby_19</a:t>
            </a:r>
            <a:r>
              <a:rPr lang="cs-CZ" sz="1800" dirty="0"/>
              <a:t/>
            </a:r>
            <a:br>
              <a:rPr lang="cs-CZ" sz="1800" dirty="0"/>
            </a:br>
            <a:r>
              <a:rPr lang="cs-CZ" sz="1800" dirty="0">
                <a:effectLst>
                  <a:outerShdw blurRad="50800" dist="38100" algn="tr" rotWithShape="0">
                    <a:prstClr val="black">
                      <a:alpha val="40000"/>
                    </a:prstClr>
                  </a:outerShdw>
                </a:effectLst>
              </a:rPr>
              <a:t> </a:t>
            </a:r>
            <a:r>
              <a:rPr lang="cs-CZ" sz="1800" dirty="0"/>
              <a:t/>
            </a:r>
            <a:br>
              <a:rPr lang="cs-CZ" sz="1800" dirty="0"/>
            </a:br>
            <a:r>
              <a:rPr lang="cs-CZ" sz="2000" dirty="0">
                <a:effectLst>
                  <a:outerShdw blurRad="50800" dist="38100" algn="tr" rotWithShape="0">
                    <a:prstClr val="black">
                      <a:alpha val="40000"/>
                    </a:prstClr>
                  </a:outerShdw>
                </a:effectLst>
              </a:rPr>
              <a:t> </a:t>
            </a:r>
            <a:r>
              <a:rPr lang="cs-CZ" sz="2000" dirty="0"/>
              <a:t/>
            </a:r>
            <a:br>
              <a:rPr lang="cs-CZ" sz="2000" dirty="0"/>
            </a:br>
            <a:endParaRPr lang="cs-CZ" sz="20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2852936"/>
            <a:ext cx="6408711" cy="22322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893309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24250" y="1988840"/>
            <a:ext cx="4216102" cy="38164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Spring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err="1" smtClean="0">
                <a:solidFill>
                  <a:srgbClr val="92D050"/>
                </a:solidFill>
              </a:rPr>
              <a:t>March</a:t>
            </a:r>
            <a:endParaRPr lang="cs-CZ" dirty="0" smtClean="0">
              <a:solidFill>
                <a:srgbClr val="92D050"/>
              </a:solidFill>
            </a:endParaRPr>
          </a:p>
          <a:p>
            <a:r>
              <a:rPr lang="cs-CZ" dirty="0" err="1" smtClean="0">
                <a:solidFill>
                  <a:srgbClr val="00B050"/>
                </a:solidFill>
              </a:rPr>
              <a:t>April</a:t>
            </a:r>
            <a:endParaRPr lang="cs-CZ" dirty="0" smtClean="0">
              <a:solidFill>
                <a:srgbClr val="00B050"/>
              </a:solidFill>
            </a:endParaRPr>
          </a:p>
          <a:p>
            <a:r>
              <a:rPr lang="cs-CZ" dirty="0" smtClean="0">
                <a:solidFill>
                  <a:srgbClr val="FF0000"/>
                </a:solidFill>
              </a:rPr>
              <a:t>May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581415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1772816"/>
            <a:ext cx="3384376" cy="25922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Summer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June</a:t>
            </a:r>
          </a:p>
          <a:p>
            <a:r>
              <a:rPr lang="cs-CZ" dirty="0" smtClean="0"/>
              <a:t>July	</a:t>
            </a:r>
            <a:r>
              <a:rPr lang="cs-CZ" dirty="0" smtClean="0">
                <a:solidFill>
                  <a:srgbClr val="FFFF00"/>
                </a:solidFill>
              </a:rPr>
              <a:t>A    u   g                      u</a:t>
            </a:r>
          </a:p>
          <a:p>
            <a:r>
              <a:rPr lang="cs-CZ" dirty="0" smtClean="0">
                <a:solidFill>
                  <a:srgbClr val="FFFF00"/>
                </a:solidFill>
              </a:rPr>
              <a:t>August</a:t>
            </a:r>
          </a:p>
          <a:p>
            <a:r>
              <a:rPr lang="cs-CZ" dirty="0" smtClean="0"/>
              <a:t>                                   </a:t>
            </a:r>
            <a:endParaRPr lang="cs-CZ" dirty="0"/>
          </a:p>
          <a:p>
            <a:r>
              <a:rPr lang="cs-CZ" dirty="0" smtClean="0">
                <a:solidFill>
                  <a:srgbClr val="FF0000"/>
                </a:solidFill>
              </a:rPr>
              <a:t>J      U </a:t>
            </a:r>
            <a:r>
              <a:rPr lang="cs-CZ" dirty="0" smtClean="0"/>
              <a:t>      </a:t>
            </a:r>
            <a:r>
              <a:rPr lang="cs-CZ" dirty="0" smtClean="0">
                <a:solidFill>
                  <a:srgbClr val="FFFF00"/>
                </a:solidFill>
              </a:rPr>
              <a:t>s    t                                       </a:t>
            </a:r>
            <a:r>
              <a:rPr lang="cs-CZ" dirty="0" smtClean="0">
                <a:solidFill>
                  <a:srgbClr val="00B050"/>
                </a:solidFill>
              </a:rPr>
              <a:t>J  l      </a:t>
            </a:r>
          </a:p>
          <a:p>
            <a:endParaRPr lang="cs-CZ" dirty="0"/>
          </a:p>
          <a:p>
            <a:r>
              <a:rPr lang="cs-CZ" dirty="0" smtClean="0"/>
              <a:t>   </a:t>
            </a:r>
            <a:r>
              <a:rPr lang="cs-CZ" dirty="0" smtClean="0">
                <a:solidFill>
                  <a:srgbClr val="FF0000"/>
                </a:solidFill>
              </a:rPr>
              <a:t>N         E                                       </a:t>
            </a:r>
            <a:r>
              <a:rPr lang="cs-CZ" dirty="0" smtClean="0">
                <a:solidFill>
                  <a:srgbClr val="00B050"/>
                </a:solidFill>
              </a:rPr>
              <a:t>u             y</a:t>
            </a:r>
          </a:p>
          <a:p>
            <a:endParaRPr lang="cs-CZ" dirty="0">
              <a:solidFill>
                <a:srgbClr val="00B050"/>
              </a:solidFill>
            </a:endParaRPr>
          </a:p>
          <a:p>
            <a:r>
              <a:rPr lang="cs-CZ" dirty="0" smtClean="0">
                <a:solidFill>
                  <a:srgbClr val="00B050"/>
                </a:solidFill>
              </a:rPr>
              <a:t>Sestav názvy měsíců</a:t>
            </a:r>
            <a:endParaRPr lang="cs-CZ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510413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1844824"/>
            <a:ext cx="4295378" cy="42484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Autumn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err="1" smtClean="0">
                <a:solidFill>
                  <a:schemeClr val="accent1">
                    <a:lumMod val="75000"/>
                  </a:schemeClr>
                </a:solidFill>
              </a:rPr>
              <a:t>September</a:t>
            </a:r>
            <a:endParaRPr lang="cs-CZ" dirty="0" smtClean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cs-CZ" dirty="0" err="1" smtClean="0">
                <a:solidFill>
                  <a:schemeClr val="accent3">
                    <a:lumMod val="75000"/>
                  </a:schemeClr>
                </a:solidFill>
              </a:rPr>
              <a:t>October</a:t>
            </a:r>
            <a:endParaRPr lang="cs-CZ" dirty="0" smtClean="0">
              <a:solidFill>
                <a:schemeClr val="accent3">
                  <a:lumMod val="75000"/>
                </a:schemeClr>
              </a:solidFill>
            </a:endParaRPr>
          </a:p>
          <a:p>
            <a:r>
              <a:rPr lang="cs-CZ" dirty="0" err="1" smtClean="0">
                <a:solidFill>
                  <a:schemeClr val="accent1"/>
                </a:solidFill>
              </a:rPr>
              <a:t>November</a:t>
            </a:r>
            <a:r>
              <a:rPr lang="cs-CZ" dirty="0" smtClean="0">
                <a:solidFill>
                  <a:schemeClr val="accent1"/>
                </a:solidFill>
              </a:rPr>
              <a:t>          </a:t>
            </a:r>
          </a:p>
          <a:p>
            <a:r>
              <a:rPr lang="cs-CZ" dirty="0" smtClean="0"/>
              <a:t>   </a:t>
            </a:r>
          </a:p>
          <a:p>
            <a:endParaRPr lang="cs-CZ" dirty="0"/>
          </a:p>
          <a:p>
            <a:r>
              <a:rPr lang="cs-CZ" dirty="0" smtClean="0"/>
              <a:t> </a:t>
            </a:r>
            <a:r>
              <a:rPr lang="cs-CZ" dirty="0" err="1" smtClean="0">
                <a:solidFill>
                  <a:srgbClr val="C00000"/>
                </a:solidFill>
              </a:rPr>
              <a:t>dskjz</a:t>
            </a:r>
            <a:r>
              <a:rPr lang="cs-CZ" dirty="0" err="1" smtClean="0"/>
              <a:t>september</a:t>
            </a:r>
            <a:r>
              <a:rPr lang="cs-CZ" dirty="0" err="1" smtClean="0">
                <a:solidFill>
                  <a:srgbClr val="C00000"/>
                </a:solidFill>
              </a:rPr>
              <a:t>nd</a:t>
            </a:r>
            <a:endParaRPr lang="cs-CZ" dirty="0" smtClean="0">
              <a:solidFill>
                <a:srgbClr val="C00000"/>
              </a:solidFill>
            </a:endParaRPr>
          </a:p>
          <a:p>
            <a:r>
              <a:rPr lang="cs-CZ" dirty="0" err="1"/>
              <a:t>o</a:t>
            </a:r>
            <a:r>
              <a:rPr lang="cs-CZ" dirty="0" err="1" smtClean="0"/>
              <a:t>ctober</a:t>
            </a:r>
            <a:r>
              <a:rPr lang="cs-CZ" dirty="0" err="1" smtClean="0">
                <a:solidFill>
                  <a:srgbClr val="C00000"/>
                </a:solidFill>
              </a:rPr>
              <a:t>zgkldsdda</a:t>
            </a:r>
            <a:endParaRPr lang="cs-CZ" dirty="0" smtClean="0">
              <a:solidFill>
                <a:srgbClr val="C00000"/>
              </a:solidFill>
            </a:endParaRPr>
          </a:p>
          <a:p>
            <a:r>
              <a:rPr lang="cs-CZ" dirty="0" err="1" smtClean="0">
                <a:solidFill>
                  <a:srgbClr val="C00000"/>
                </a:solidFill>
              </a:rPr>
              <a:t>jktr</a:t>
            </a:r>
            <a:r>
              <a:rPr lang="cs-CZ" dirty="0" err="1" smtClean="0"/>
              <a:t>november</a:t>
            </a:r>
            <a:r>
              <a:rPr lang="cs-CZ" dirty="0" err="1" smtClean="0">
                <a:solidFill>
                  <a:srgbClr val="C00000"/>
                </a:solidFill>
              </a:rPr>
              <a:t>kl</a:t>
            </a:r>
            <a:endParaRPr lang="cs-CZ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274498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Winter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err="1" smtClean="0">
                <a:solidFill>
                  <a:srgbClr val="00B0F0"/>
                </a:solidFill>
              </a:rPr>
              <a:t>December</a:t>
            </a:r>
            <a:endParaRPr lang="cs-CZ" dirty="0" smtClean="0">
              <a:solidFill>
                <a:srgbClr val="00B0F0"/>
              </a:solidFill>
            </a:endParaRPr>
          </a:p>
          <a:p>
            <a:r>
              <a:rPr lang="cs-CZ" dirty="0" err="1" smtClean="0">
                <a:solidFill>
                  <a:srgbClr val="0070C0"/>
                </a:solidFill>
              </a:rPr>
              <a:t>January</a:t>
            </a:r>
            <a:endParaRPr lang="cs-CZ" dirty="0" smtClean="0">
              <a:solidFill>
                <a:srgbClr val="0070C0"/>
              </a:solidFill>
            </a:endParaRPr>
          </a:p>
          <a:p>
            <a:r>
              <a:rPr lang="cs-CZ" dirty="0" err="1" smtClean="0"/>
              <a:t>February</a:t>
            </a: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86124" y="2060848"/>
            <a:ext cx="4166195" cy="33843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4005064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667634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z="1400" dirty="0"/>
              <a:t>. In </a:t>
            </a:r>
            <a:r>
              <a:rPr lang="cs-CZ" sz="1400" i="1" dirty="0" err="1"/>
              <a:t>Wikipedia</a:t>
            </a:r>
            <a:r>
              <a:rPr lang="cs-CZ" sz="1400" i="1" dirty="0"/>
              <a:t> : </a:t>
            </a:r>
            <a:r>
              <a:rPr lang="cs-CZ" sz="1400" i="1" dirty="0" err="1"/>
              <a:t>the</a:t>
            </a:r>
            <a:r>
              <a:rPr lang="cs-CZ" sz="1400" i="1" dirty="0"/>
              <a:t> free </a:t>
            </a:r>
            <a:r>
              <a:rPr lang="cs-CZ" sz="1400" i="1" dirty="0" err="1"/>
              <a:t>encyclopedia</a:t>
            </a:r>
            <a:r>
              <a:rPr lang="cs-CZ" sz="1400" dirty="0"/>
              <a:t> [online]. St. </a:t>
            </a:r>
            <a:r>
              <a:rPr lang="cs-CZ" sz="1400" dirty="0" err="1"/>
              <a:t>Petersburg</a:t>
            </a:r>
            <a:r>
              <a:rPr lang="cs-CZ" sz="1400" dirty="0"/>
              <a:t> (Florida) : </a:t>
            </a:r>
            <a:r>
              <a:rPr lang="cs-CZ" sz="1400" dirty="0" err="1"/>
              <a:t>Wikipedia</a:t>
            </a:r>
            <a:r>
              <a:rPr lang="cs-CZ" sz="1400" dirty="0"/>
              <a:t> </a:t>
            </a:r>
            <a:r>
              <a:rPr lang="cs-CZ" sz="1400" dirty="0" err="1"/>
              <a:t>Foundation</a:t>
            </a:r>
            <a:r>
              <a:rPr lang="cs-CZ" sz="1400" dirty="0"/>
              <a:t>, 14.2006, last </a:t>
            </a:r>
            <a:r>
              <a:rPr lang="cs-CZ" sz="1400" dirty="0" err="1"/>
              <a:t>modified</a:t>
            </a:r>
            <a:r>
              <a:rPr lang="cs-CZ" sz="1400" dirty="0"/>
              <a:t> on 14.6.2006 [cit. 2011-04-15]. Dostupné z WWW: &lt;</a:t>
            </a:r>
            <a:r>
              <a:rPr lang="cs-CZ" sz="1400" dirty="0" err="1"/>
              <a:t>Soubor:Strawberry</a:t>
            </a:r>
            <a:r>
              <a:rPr lang="cs-CZ" sz="1400" dirty="0"/>
              <a:t> closeup.jpg&gt;.</a:t>
            </a:r>
          </a:p>
          <a:p>
            <a:r>
              <a:rPr lang="cs-CZ" sz="1400" dirty="0"/>
              <a:t>. In </a:t>
            </a:r>
            <a:r>
              <a:rPr lang="cs-CZ" sz="1400" i="1" dirty="0" err="1"/>
              <a:t>Wikipedia</a:t>
            </a:r>
            <a:r>
              <a:rPr lang="cs-CZ" sz="1400" i="1" dirty="0"/>
              <a:t> : </a:t>
            </a:r>
            <a:r>
              <a:rPr lang="cs-CZ" sz="1400" i="1" dirty="0" err="1"/>
              <a:t>the</a:t>
            </a:r>
            <a:r>
              <a:rPr lang="cs-CZ" sz="1400" i="1" dirty="0"/>
              <a:t> free </a:t>
            </a:r>
            <a:r>
              <a:rPr lang="cs-CZ" sz="1400" i="1" dirty="0" err="1"/>
              <a:t>encyclopedia</a:t>
            </a:r>
            <a:r>
              <a:rPr lang="cs-CZ" sz="1400" dirty="0"/>
              <a:t> [online]. St. </a:t>
            </a:r>
            <a:r>
              <a:rPr lang="cs-CZ" sz="1400" dirty="0" err="1"/>
              <a:t>Petersburg</a:t>
            </a:r>
            <a:r>
              <a:rPr lang="cs-CZ" sz="1400" dirty="0"/>
              <a:t> (Florida) : </a:t>
            </a:r>
            <a:r>
              <a:rPr lang="cs-CZ" sz="1400" dirty="0" err="1"/>
              <a:t>Wikipedia</a:t>
            </a:r>
            <a:r>
              <a:rPr lang="cs-CZ" sz="1400" dirty="0"/>
              <a:t> </a:t>
            </a:r>
            <a:r>
              <a:rPr lang="cs-CZ" sz="1400" dirty="0" err="1"/>
              <a:t>Foundation</a:t>
            </a:r>
            <a:r>
              <a:rPr lang="cs-CZ" sz="1400" dirty="0"/>
              <a:t>, 22.4.2004, last </a:t>
            </a:r>
            <a:r>
              <a:rPr lang="cs-CZ" sz="1400" dirty="0" err="1"/>
              <a:t>modified</a:t>
            </a:r>
            <a:r>
              <a:rPr lang="cs-CZ" sz="1400" dirty="0"/>
              <a:t> on 22.4.2004 [cit. 2011-04-15]. Dostupné z WWW: &lt;</a:t>
            </a:r>
            <a:r>
              <a:rPr lang="cs-CZ" sz="1400" dirty="0" err="1"/>
              <a:t>Soubor:Frühling</a:t>
            </a:r>
            <a:r>
              <a:rPr lang="cs-CZ" sz="1400" dirty="0"/>
              <a:t> </a:t>
            </a:r>
            <a:r>
              <a:rPr lang="cs-CZ" sz="1400" dirty="0" err="1"/>
              <a:t>blühender</a:t>
            </a:r>
            <a:r>
              <a:rPr lang="cs-CZ" sz="1400" dirty="0"/>
              <a:t> Kirschenbaum.jpg</a:t>
            </a:r>
            <a:r>
              <a:rPr lang="cs-CZ" sz="1400" dirty="0" smtClean="0"/>
              <a:t>&gt;.</a:t>
            </a:r>
          </a:p>
          <a:p>
            <a:r>
              <a:rPr lang="cs-CZ" sz="1400" dirty="0"/>
              <a:t>. In </a:t>
            </a:r>
            <a:r>
              <a:rPr lang="cs-CZ" sz="1400" i="1" dirty="0" err="1"/>
              <a:t>Wikipedia</a:t>
            </a:r>
            <a:r>
              <a:rPr lang="cs-CZ" sz="1400" i="1" dirty="0"/>
              <a:t> : </a:t>
            </a:r>
            <a:r>
              <a:rPr lang="cs-CZ" sz="1400" i="1" dirty="0" err="1"/>
              <a:t>the</a:t>
            </a:r>
            <a:r>
              <a:rPr lang="cs-CZ" sz="1400" i="1" dirty="0"/>
              <a:t> free </a:t>
            </a:r>
            <a:r>
              <a:rPr lang="cs-CZ" sz="1400" i="1" dirty="0" err="1"/>
              <a:t>encyclopedia</a:t>
            </a:r>
            <a:r>
              <a:rPr lang="cs-CZ" sz="1400" dirty="0"/>
              <a:t> [online]. St. </a:t>
            </a:r>
            <a:r>
              <a:rPr lang="cs-CZ" sz="1400" dirty="0" err="1"/>
              <a:t>Petersburg</a:t>
            </a:r>
            <a:r>
              <a:rPr lang="cs-CZ" sz="1400" dirty="0"/>
              <a:t> (Florida) : </a:t>
            </a:r>
            <a:r>
              <a:rPr lang="cs-CZ" sz="1400" dirty="0" err="1"/>
              <a:t>Wikipedia</a:t>
            </a:r>
            <a:r>
              <a:rPr lang="cs-CZ" sz="1400" dirty="0"/>
              <a:t> </a:t>
            </a:r>
            <a:r>
              <a:rPr lang="cs-CZ" sz="1400" dirty="0" err="1"/>
              <a:t>Foundation</a:t>
            </a:r>
            <a:r>
              <a:rPr lang="cs-CZ" sz="1400" dirty="0"/>
              <a:t>, 19.10.2008, last </a:t>
            </a:r>
            <a:r>
              <a:rPr lang="cs-CZ" sz="1400" dirty="0" err="1"/>
              <a:t>modified</a:t>
            </a:r>
            <a:r>
              <a:rPr lang="cs-CZ" sz="1400" dirty="0"/>
              <a:t> on 19.10.2008 [cit. 2011-04-15]. Dostupné z WWW: &lt;</a:t>
            </a:r>
            <a:r>
              <a:rPr lang="cs-CZ" sz="1400" dirty="0" err="1"/>
              <a:t>Soubor:Autumn-TheCzechRepublic-Vysocina.jpg</a:t>
            </a:r>
            <a:r>
              <a:rPr lang="cs-CZ" sz="1400" dirty="0" smtClean="0"/>
              <a:t>&gt;.</a:t>
            </a:r>
          </a:p>
          <a:p>
            <a:r>
              <a:rPr lang="cs-CZ" sz="1400" dirty="0"/>
              <a:t>. In </a:t>
            </a:r>
            <a:r>
              <a:rPr lang="cs-CZ" sz="1400" i="1" dirty="0" err="1"/>
              <a:t>Wikipedia</a:t>
            </a:r>
            <a:r>
              <a:rPr lang="cs-CZ" sz="1400" i="1" dirty="0"/>
              <a:t> : </a:t>
            </a:r>
            <a:r>
              <a:rPr lang="cs-CZ" sz="1400" i="1" dirty="0" err="1"/>
              <a:t>the</a:t>
            </a:r>
            <a:r>
              <a:rPr lang="cs-CZ" sz="1400" i="1" dirty="0"/>
              <a:t> free </a:t>
            </a:r>
            <a:r>
              <a:rPr lang="cs-CZ" sz="1400" i="1" dirty="0" err="1"/>
              <a:t>encyclopedia</a:t>
            </a:r>
            <a:r>
              <a:rPr lang="cs-CZ" sz="1400" dirty="0"/>
              <a:t> [online]. St. </a:t>
            </a:r>
            <a:r>
              <a:rPr lang="cs-CZ" sz="1400" dirty="0" err="1"/>
              <a:t>Petersburg</a:t>
            </a:r>
            <a:r>
              <a:rPr lang="cs-CZ" sz="1400" dirty="0"/>
              <a:t> (Florida) : </a:t>
            </a:r>
            <a:r>
              <a:rPr lang="cs-CZ" sz="1400" dirty="0" err="1"/>
              <a:t>Wikipedia</a:t>
            </a:r>
            <a:r>
              <a:rPr lang="cs-CZ" sz="1400" dirty="0"/>
              <a:t> </a:t>
            </a:r>
            <a:r>
              <a:rPr lang="cs-CZ" sz="1400" dirty="0" err="1"/>
              <a:t>Foundation</a:t>
            </a:r>
            <a:r>
              <a:rPr lang="cs-CZ" sz="1400" dirty="0"/>
              <a:t>, 21.1.2006, last </a:t>
            </a:r>
            <a:r>
              <a:rPr lang="cs-CZ" sz="1400" dirty="0" err="1"/>
              <a:t>modified</a:t>
            </a:r>
            <a:r>
              <a:rPr lang="cs-CZ" sz="1400" dirty="0"/>
              <a:t> on 21.1.2006 [cit. 2011-04-15]. Dostupné z WWW: &lt;</a:t>
            </a:r>
            <a:r>
              <a:rPr lang="cs-CZ" sz="1400" dirty="0" err="1"/>
              <a:t>Soubor:Zimni</a:t>
            </a:r>
            <a:r>
              <a:rPr lang="cs-CZ" sz="1400" dirty="0"/>
              <a:t> aleji </a:t>
            </a:r>
            <a:r>
              <a:rPr lang="cs-CZ" sz="1400" dirty="0" err="1"/>
              <a:t>vlocky</a:t>
            </a:r>
            <a:r>
              <a:rPr lang="cs-CZ" sz="1400" dirty="0"/>
              <a:t> se valeji.jpg&gt;.</a:t>
            </a:r>
          </a:p>
          <a:p>
            <a:endParaRPr lang="cs-CZ" sz="1400" dirty="0"/>
          </a:p>
          <a:p>
            <a:endParaRPr lang="cs-CZ" sz="14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800222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106</TotalTime>
  <Words>40</Words>
  <Application>Microsoft Office PowerPoint</Application>
  <PresentationFormat>Předvádění na obrazovce (4:3)</PresentationFormat>
  <Paragraphs>33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Administrativní</vt:lpstr>
      <vt:lpstr>Jazyk a jazyková komunikace Roční doby – angličtina 5.ročník   Mgr. Iva Štancíková   VY_32_INOVACE_anglictinarocnidoby_19     </vt:lpstr>
      <vt:lpstr>Spring</vt:lpstr>
      <vt:lpstr>Summer</vt:lpstr>
      <vt:lpstr>Autumn</vt:lpstr>
      <vt:lpstr>Winter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Roční doby – angličtina 5.ročník   Mgr. Iva Štancíková   VY_32_INOVACE_rocni doby_04</dc:title>
  <dc:creator>Tabule</dc:creator>
  <cp:lastModifiedBy>Tabule</cp:lastModifiedBy>
  <cp:revision>11</cp:revision>
  <dcterms:created xsi:type="dcterms:W3CDTF">2011-04-15T15:12:24Z</dcterms:created>
  <dcterms:modified xsi:type="dcterms:W3CDTF">2011-09-08T16:05:58Z</dcterms:modified>
</cp:coreProperties>
</file>