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9472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19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9/9b/Hans-en-Grietje.jpg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img.vo.msecnd.net/en-us/images/MH900336076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692696"/>
            <a:ext cx="7772400" cy="1902073"/>
          </a:xfrm>
        </p:spPr>
        <p:txBody>
          <a:bodyPr>
            <a:normAutofit fontScale="90000"/>
          </a:bodyPr>
          <a:lstStyle/>
          <a:p>
            <a:r>
              <a:rPr lang="cs-CZ" sz="2700" dirty="0" smtClean="0"/>
              <a:t>Jazyk a jazyková komunikace</a:t>
            </a:r>
            <a:br>
              <a:rPr lang="cs-CZ" sz="2700" dirty="0" smtClean="0"/>
            </a:br>
            <a:r>
              <a:rPr lang="cs-CZ" sz="2700" dirty="0" smtClean="0"/>
              <a:t>Perníková chaloupka – anglický jazyk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Mgr. Iva Štancíková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 ročník 3.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VY_32_INOVACE_17_pernikova_chaloupka</a:t>
            </a:r>
            <a:endParaRPr lang="cs-CZ" sz="27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25144"/>
            <a:ext cx="6400800" cy="913656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OP  VK oblast podpory 1.4 s názvem Zlepšení podmínek </a:t>
            </a:r>
          </a:p>
          <a:p>
            <a:r>
              <a:rPr lang="cs-CZ" dirty="0"/>
              <a:t>    pro vzdělávání na základních školách</a:t>
            </a:r>
          </a:p>
          <a:p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636912"/>
            <a:ext cx="6696743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8249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Hans-en-Grietje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7620000" cy="499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gingerbread</a:t>
            </a:r>
            <a:r>
              <a:rPr lang="cs-CZ" dirty="0" smtClean="0"/>
              <a:t> house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0166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Opakuj a doplň 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Narrator:</a:t>
            </a:r>
          </a:p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Johny and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Marry</a:t>
            </a: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are</a:t>
            </a:r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going to the w_ _ _ _.</a:t>
            </a:r>
          </a:p>
          <a:p>
            <a:r>
              <a:rPr lang="en-US" dirty="0" err="1" smtClean="0">
                <a:solidFill>
                  <a:srgbClr val="FFC000"/>
                </a:solidFill>
              </a:rPr>
              <a:t>Johny</a:t>
            </a:r>
            <a:r>
              <a:rPr lang="en-US" dirty="0" smtClean="0">
                <a:solidFill>
                  <a:srgbClr val="FFC000"/>
                </a:solidFill>
              </a:rPr>
              <a:t>:</a:t>
            </a:r>
          </a:p>
          <a:p>
            <a:r>
              <a:rPr lang="en-US" dirty="0" smtClean="0">
                <a:solidFill>
                  <a:srgbClr val="FFC000"/>
                </a:solidFill>
              </a:rPr>
              <a:t>I`ll c_ _ _ b a tree and look around.</a:t>
            </a:r>
          </a:p>
          <a:p>
            <a:r>
              <a:rPr lang="en-US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They are coming to the l_ _ _ t.</a:t>
            </a:r>
            <a:endParaRPr lang="cs-CZ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r>
              <a:rPr lang="cs-CZ" dirty="0" err="1" smtClean="0">
                <a:solidFill>
                  <a:srgbClr val="00B050"/>
                </a:solidFill>
              </a:rPr>
              <a:t>Marry</a:t>
            </a:r>
            <a:r>
              <a:rPr lang="cs-CZ" dirty="0" smtClean="0">
                <a:solidFill>
                  <a:srgbClr val="00B050"/>
                </a:solidFill>
              </a:rPr>
              <a:t>:</a:t>
            </a:r>
            <a:endParaRPr lang="en-US" dirty="0" smtClean="0">
              <a:solidFill>
                <a:srgbClr val="00B050"/>
              </a:solidFill>
            </a:endParaRPr>
          </a:p>
          <a:p>
            <a:r>
              <a:rPr lang="en-US" dirty="0" smtClean="0">
                <a:solidFill>
                  <a:srgbClr val="00B050"/>
                </a:solidFill>
              </a:rPr>
              <a:t>Look </a:t>
            </a:r>
            <a:r>
              <a:rPr lang="en-US" dirty="0" err="1" smtClean="0">
                <a:solidFill>
                  <a:srgbClr val="00B050"/>
                </a:solidFill>
              </a:rPr>
              <a:t>Johny</a:t>
            </a:r>
            <a:r>
              <a:rPr lang="en-US" dirty="0" smtClean="0">
                <a:solidFill>
                  <a:srgbClr val="00B050"/>
                </a:solidFill>
              </a:rPr>
              <a:t> , this is a g_ _ _ _ _bread house.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cs-CZ" dirty="0" err="1" smtClean="0">
                <a:solidFill>
                  <a:srgbClr val="FF0000"/>
                </a:solidFill>
              </a:rPr>
              <a:t>Crone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>
                <a:solidFill>
                  <a:srgbClr val="FF0000"/>
                </a:solidFill>
              </a:rPr>
              <a:t>Who is pee_ _ _g off my gingerbread?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7398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Opakuj</a:t>
            </a:r>
            <a:r>
              <a:rPr lang="en-US" dirty="0" smtClean="0"/>
              <a:t> a </a:t>
            </a:r>
            <a:r>
              <a:rPr lang="en-US" dirty="0" err="1" smtClean="0"/>
              <a:t>nau</a:t>
            </a:r>
            <a:r>
              <a:rPr lang="cs-CZ" dirty="0" smtClean="0"/>
              <a:t>č se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91680" y="2898416"/>
            <a:ext cx="1817888" cy="24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067944" y="1628800"/>
            <a:ext cx="4038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err="1" smtClean="0"/>
              <a:t>Wind</a:t>
            </a:r>
            <a:r>
              <a:rPr lang="cs-CZ" sz="3200" dirty="0" smtClean="0"/>
              <a:t> - vítr</a:t>
            </a:r>
          </a:p>
          <a:p>
            <a:pPr marL="0" indent="0">
              <a:buNone/>
            </a:pPr>
            <a:r>
              <a:rPr lang="cs-CZ" sz="3200" dirty="0" smtClean="0"/>
              <a:t>Finger- prst</a:t>
            </a:r>
            <a:endParaRPr lang="en-US" sz="3200" dirty="0" smtClean="0"/>
          </a:p>
          <a:p>
            <a:pPr marL="0" indent="0">
              <a:buNone/>
            </a:pPr>
            <a:r>
              <a:rPr lang="en-US" sz="3200" dirty="0" smtClean="0"/>
              <a:t>Eat  - j</a:t>
            </a:r>
            <a:r>
              <a:rPr lang="cs-CZ" sz="3200" dirty="0" err="1" smtClean="0"/>
              <a:t>íst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err="1" smtClean="0"/>
              <a:t>Shovel</a:t>
            </a:r>
            <a:r>
              <a:rPr lang="cs-CZ" sz="3200" dirty="0" smtClean="0"/>
              <a:t> – lopata</a:t>
            </a:r>
          </a:p>
          <a:p>
            <a:pPr marL="0" indent="0">
              <a:buNone/>
            </a:pPr>
            <a:r>
              <a:rPr lang="cs-CZ" sz="3200" dirty="0" err="1" smtClean="0"/>
              <a:t>Too</a:t>
            </a:r>
            <a:r>
              <a:rPr lang="cs-CZ" sz="3200" dirty="0" smtClean="0"/>
              <a:t> hot – velmi horko</a:t>
            </a:r>
          </a:p>
          <a:p>
            <a:pPr marL="0" indent="0">
              <a:buNone/>
            </a:pPr>
            <a:r>
              <a:rPr lang="cs-CZ" sz="3200" dirty="0" err="1" smtClean="0"/>
              <a:t>Cage</a:t>
            </a:r>
            <a:r>
              <a:rPr lang="cs-CZ" sz="3200" dirty="0" smtClean="0"/>
              <a:t> – klec</a:t>
            </a:r>
          </a:p>
          <a:p>
            <a:pPr marL="0" indent="0">
              <a:buNone/>
            </a:pPr>
            <a:r>
              <a:rPr lang="cs-CZ" sz="3200" dirty="0" err="1" smtClean="0"/>
              <a:t>Thin</a:t>
            </a:r>
            <a:r>
              <a:rPr lang="cs-CZ" sz="3200" dirty="0" smtClean="0"/>
              <a:t> - hubený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97015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slovíčka a zahraj si pohádku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solidFill>
                  <a:srgbClr val="00B050"/>
                </a:solidFill>
              </a:rPr>
              <a:t>Marry</a:t>
            </a:r>
            <a:r>
              <a:rPr lang="cs-CZ" dirty="0" smtClean="0">
                <a:solidFill>
                  <a:srgbClr val="00B050"/>
                </a:solidFill>
              </a:rPr>
              <a:t>: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It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is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the</a:t>
            </a:r>
            <a:r>
              <a:rPr lang="cs-CZ" dirty="0" smtClean="0">
                <a:solidFill>
                  <a:srgbClr val="00B050"/>
                </a:solidFill>
              </a:rPr>
              <a:t> w_ _d </a:t>
            </a:r>
            <a:r>
              <a:rPr lang="cs-CZ" dirty="0" err="1" smtClean="0">
                <a:solidFill>
                  <a:srgbClr val="00B050"/>
                </a:solidFill>
              </a:rPr>
              <a:t>over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your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>
                <a:solidFill>
                  <a:srgbClr val="00B050"/>
                </a:solidFill>
              </a:rPr>
              <a:t>head</a:t>
            </a:r>
            <a:r>
              <a:rPr lang="cs-CZ" dirty="0" smtClean="0">
                <a:solidFill>
                  <a:srgbClr val="00B050"/>
                </a:solidFill>
              </a:rPr>
              <a:t>.</a:t>
            </a:r>
          </a:p>
          <a:p>
            <a:r>
              <a:rPr lang="cs-CZ" dirty="0" err="1" smtClean="0">
                <a:solidFill>
                  <a:srgbClr val="00B0F0"/>
                </a:solidFill>
              </a:rPr>
              <a:t>The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>
                <a:solidFill>
                  <a:srgbClr val="00B0F0"/>
                </a:solidFill>
              </a:rPr>
              <a:t>C</a:t>
            </a:r>
            <a:r>
              <a:rPr lang="cs-CZ" dirty="0" err="1" smtClean="0">
                <a:solidFill>
                  <a:srgbClr val="00B0F0"/>
                </a:solidFill>
              </a:rPr>
              <a:t>rone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catches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smtClean="0">
                <a:solidFill>
                  <a:srgbClr val="00B0F0"/>
                </a:solidFill>
              </a:rPr>
              <a:t>Johny and </a:t>
            </a:r>
            <a:r>
              <a:rPr lang="cs-CZ" dirty="0" err="1" smtClean="0">
                <a:solidFill>
                  <a:srgbClr val="00B0F0"/>
                </a:solidFill>
              </a:rPr>
              <a:t>puts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him</a:t>
            </a:r>
            <a:r>
              <a:rPr lang="cs-CZ" dirty="0" smtClean="0">
                <a:solidFill>
                  <a:srgbClr val="00B0F0"/>
                </a:solidFill>
              </a:rPr>
              <a:t> </a:t>
            </a:r>
            <a:r>
              <a:rPr lang="cs-CZ" dirty="0" err="1" smtClean="0">
                <a:solidFill>
                  <a:srgbClr val="00B0F0"/>
                </a:solidFill>
              </a:rPr>
              <a:t>into</a:t>
            </a: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    </a:t>
            </a:r>
            <a:r>
              <a:rPr lang="cs-CZ" dirty="0" smtClean="0">
                <a:solidFill>
                  <a:srgbClr val="00B0F0"/>
                </a:solidFill>
              </a:rPr>
              <a:t>a c_ _ _.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I </a:t>
            </a:r>
            <a:r>
              <a:rPr lang="cs-CZ" dirty="0" err="1" smtClean="0">
                <a:solidFill>
                  <a:srgbClr val="FF0000"/>
                </a:solidFill>
              </a:rPr>
              <a:t>want</a:t>
            </a:r>
            <a:r>
              <a:rPr lang="cs-CZ" dirty="0" smtClean="0">
                <a:solidFill>
                  <a:srgbClr val="FF0000"/>
                </a:solidFill>
              </a:rPr>
              <a:t> to </a:t>
            </a:r>
            <a:r>
              <a:rPr lang="cs-CZ" dirty="0" err="1" smtClean="0">
                <a:solidFill>
                  <a:srgbClr val="FF0000"/>
                </a:solidFill>
              </a:rPr>
              <a:t>e_t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you</a:t>
            </a:r>
            <a:r>
              <a:rPr lang="cs-CZ" dirty="0" smtClean="0">
                <a:solidFill>
                  <a:srgbClr val="FF0000"/>
                </a:solidFill>
              </a:rPr>
              <a:t> up.</a:t>
            </a:r>
          </a:p>
          <a:p>
            <a:pPr marL="0" indent="0">
              <a:buNone/>
            </a:pPr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>
                <a:solidFill>
                  <a:srgbClr val="FFC000"/>
                </a:solidFill>
              </a:rPr>
              <a:t>   </a:t>
            </a:r>
            <a:r>
              <a:rPr lang="cs-CZ" dirty="0" err="1" smtClean="0">
                <a:solidFill>
                  <a:srgbClr val="FFC000"/>
                </a:solidFill>
              </a:rPr>
              <a:t>Here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is</a:t>
            </a:r>
            <a:r>
              <a:rPr lang="cs-CZ" dirty="0" smtClean="0">
                <a:solidFill>
                  <a:srgbClr val="FFC000"/>
                </a:solidFill>
              </a:rPr>
              <a:t> my </a:t>
            </a:r>
            <a:r>
              <a:rPr lang="cs-CZ" dirty="0" err="1" smtClean="0">
                <a:solidFill>
                  <a:srgbClr val="FFC000"/>
                </a:solidFill>
              </a:rPr>
              <a:t>fin_er</a:t>
            </a:r>
            <a:r>
              <a:rPr lang="cs-CZ" dirty="0" smtClean="0">
                <a:solidFill>
                  <a:srgbClr val="FFC000"/>
                </a:solidFill>
              </a:rPr>
              <a:t>. I </a:t>
            </a:r>
            <a:r>
              <a:rPr lang="cs-CZ" dirty="0" err="1" smtClean="0">
                <a:solidFill>
                  <a:srgbClr val="FFC000"/>
                </a:solidFill>
              </a:rPr>
              <a:t>am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still</a:t>
            </a:r>
            <a:r>
              <a:rPr lang="cs-CZ" dirty="0" smtClean="0">
                <a:solidFill>
                  <a:srgbClr val="FFC000"/>
                </a:solidFill>
              </a:rPr>
              <a:t> very </a:t>
            </a:r>
            <a:r>
              <a:rPr lang="cs-CZ" dirty="0" err="1" smtClean="0">
                <a:solidFill>
                  <a:srgbClr val="FFC000"/>
                </a:solidFill>
              </a:rPr>
              <a:t>th</a:t>
            </a:r>
            <a:r>
              <a:rPr lang="cs-CZ" dirty="0" smtClean="0">
                <a:solidFill>
                  <a:srgbClr val="FFC000"/>
                </a:solidFill>
              </a:rPr>
              <a:t>_ _.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I </a:t>
            </a:r>
            <a:r>
              <a:rPr lang="cs-CZ" dirty="0" err="1" smtClean="0">
                <a:solidFill>
                  <a:srgbClr val="FF0000"/>
                </a:solidFill>
              </a:rPr>
              <a:t>am</a:t>
            </a:r>
            <a:r>
              <a:rPr lang="cs-CZ" dirty="0" smtClean="0">
                <a:solidFill>
                  <a:srgbClr val="FF0000"/>
                </a:solidFill>
              </a:rPr>
              <a:t> very </a:t>
            </a:r>
            <a:r>
              <a:rPr lang="cs-CZ" dirty="0" err="1" smtClean="0">
                <a:solidFill>
                  <a:srgbClr val="FF0000"/>
                </a:solidFill>
              </a:rPr>
              <a:t>hungry</a:t>
            </a:r>
            <a:r>
              <a:rPr lang="cs-CZ" dirty="0" smtClean="0">
                <a:solidFill>
                  <a:srgbClr val="FF0000"/>
                </a:solidFill>
              </a:rPr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Here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a big </a:t>
            </a:r>
            <a:r>
              <a:rPr lang="cs-CZ" dirty="0" err="1" smtClean="0">
                <a:solidFill>
                  <a:srgbClr val="FF0000"/>
                </a:solidFill>
              </a:rPr>
              <a:t>sho</a:t>
            </a:r>
            <a:r>
              <a:rPr lang="cs-CZ" dirty="0" smtClean="0">
                <a:solidFill>
                  <a:srgbClr val="FF0000"/>
                </a:solidFill>
              </a:rPr>
              <a:t>_ _l.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   </a:t>
            </a:r>
            <a:r>
              <a:rPr lang="cs-CZ" dirty="0" err="1" smtClean="0">
                <a:solidFill>
                  <a:srgbClr val="FFC000"/>
                </a:solidFill>
              </a:rPr>
              <a:t>Can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>
                <a:solidFill>
                  <a:srgbClr val="FFC000"/>
                </a:solidFill>
              </a:rPr>
              <a:t>y</a:t>
            </a:r>
            <a:r>
              <a:rPr lang="cs-CZ" dirty="0" err="1" smtClean="0">
                <a:solidFill>
                  <a:srgbClr val="FFC000"/>
                </a:solidFill>
              </a:rPr>
              <a:t>ou</a:t>
            </a:r>
            <a:r>
              <a:rPr lang="cs-CZ" dirty="0" smtClean="0">
                <a:solidFill>
                  <a:srgbClr val="FFC000"/>
                </a:solidFill>
              </a:rPr>
              <a:t> show </a:t>
            </a:r>
            <a:r>
              <a:rPr lang="cs-CZ" dirty="0" err="1" smtClean="0">
                <a:solidFill>
                  <a:srgbClr val="FFC000"/>
                </a:solidFill>
              </a:rPr>
              <a:t>me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r>
              <a:rPr lang="cs-CZ" dirty="0" err="1" smtClean="0">
                <a:solidFill>
                  <a:srgbClr val="FFC000"/>
                </a:solidFill>
              </a:rPr>
              <a:t>that</a:t>
            </a:r>
            <a:r>
              <a:rPr lang="cs-CZ" dirty="0" smtClean="0">
                <a:solidFill>
                  <a:srgbClr val="FFC000"/>
                </a:solidFill>
              </a:rPr>
              <a:t>?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</a:t>
            </a:r>
            <a:r>
              <a:rPr lang="cs-CZ" dirty="0" err="1" smtClean="0">
                <a:solidFill>
                  <a:srgbClr val="FF0000"/>
                </a:solidFill>
              </a:rPr>
              <a:t>It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is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too</a:t>
            </a:r>
            <a:r>
              <a:rPr lang="cs-CZ" dirty="0" smtClean="0">
                <a:solidFill>
                  <a:srgbClr val="FF0000"/>
                </a:solidFill>
              </a:rPr>
              <a:t> hot, t_ _ hot.</a:t>
            </a: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endParaRPr lang="cs-CZ" dirty="0" smtClean="0">
              <a:solidFill>
                <a:srgbClr val="00B0F0"/>
              </a:solidFill>
            </a:endParaRPr>
          </a:p>
          <a:p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2563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Základní údaje o DUM 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 </a:t>
            </a:r>
          </a:p>
          <a:p>
            <a:r>
              <a:rPr lang="cs-CZ" dirty="0"/>
              <a:t>Autor: </a:t>
            </a:r>
            <a:r>
              <a:rPr lang="cs-CZ" dirty="0" err="1"/>
              <a:t>Mgr.Iva</a:t>
            </a:r>
            <a:r>
              <a:rPr lang="cs-CZ" dirty="0"/>
              <a:t> Štancíková, ZŠ a MŠ Klášter Hradiště nad Jizerou, Klášter </a:t>
            </a:r>
            <a:endParaRPr lang="cs-CZ" dirty="0" smtClean="0"/>
          </a:p>
          <a:p>
            <a:r>
              <a:rPr lang="cs-CZ" dirty="0" smtClean="0"/>
              <a:t>Hradiště </a:t>
            </a:r>
            <a:r>
              <a:rPr lang="cs-CZ" dirty="0"/>
              <a:t>nad Jizerou 81</a:t>
            </a:r>
          </a:p>
          <a:p>
            <a:r>
              <a:rPr lang="cs-CZ" dirty="0"/>
              <a:t>Období vytvoření DUM: 1.pololetí </a:t>
            </a:r>
            <a:r>
              <a:rPr lang="cs-CZ" dirty="0" err="1"/>
              <a:t>šk.roku</a:t>
            </a:r>
            <a:r>
              <a:rPr lang="cs-CZ" dirty="0"/>
              <a:t> 2011/2012</a:t>
            </a:r>
          </a:p>
          <a:p>
            <a:r>
              <a:rPr lang="cs-CZ" dirty="0"/>
              <a:t>Ročník: </a:t>
            </a:r>
            <a:r>
              <a:rPr lang="cs-CZ" dirty="0" smtClean="0"/>
              <a:t>třetí</a:t>
            </a:r>
            <a:endParaRPr lang="cs-CZ" dirty="0"/>
          </a:p>
          <a:p>
            <a:r>
              <a:rPr lang="cs-CZ" dirty="0"/>
              <a:t>Vzdělávací oblast: Jazyk a jazyková komunikace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Anglický jazyk</a:t>
            </a:r>
          </a:p>
          <a:p>
            <a:r>
              <a:rPr lang="cs-CZ" dirty="0"/>
              <a:t>Tematický okruh: </a:t>
            </a:r>
            <a:r>
              <a:rPr lang="cs-CZ" dirty="0" smtClean="0"/>
              <a:t>Dramatizace - komunikace</a:t>
            </a:r>
            <a:endParaRPr lang="cs-CZ" dirty="0"/>
          </a:p>
          <a:p>
            <a:r>
              <a:rPr lang="cs-CZ" dirty="0"/>
              <a:t>Téma: </a:t>
            </a:r>
            <a:r>
              <a:rPr lang="cs-CZ" dirty="0" smtClean="0"/>
              <a:t>Perníková chaloupka</a:t>
            </a:r>
            <a:endParaRPr lang="cs-CZ" dirty="0"/>
          </a:p>
          <a:p>
            <a:r>
              <a:rPr lang="cs-CZ" dirty="0"/>
              <a:t>DUM byl vytvořen jako materiál </a:t>
            </a:r>
            <a:r>
              <a:rPr lang="cs-CZ" dirty="0" smtClean="0"/>
              <a:t>pro </a:t>
            </a:r>
            <a:r>
              <a:rPr lang="cs-CZ" dirty="0"/>
              <a:t>rozšiřování slovní zásoby.</a:t>
            </a:r>
          </a:p>
          <a:p>
            <a:r>
              <a:rPr lang="cs-CZ" dirty="0"/>
              <a:t>Je určen k prezentaci pomocí datového projektoru.</a:t>
            </a:r>
          </a:p>
          <a:p>
            <a:r>
              <a:rPr lang="cs-CZ" dirty="0"/>
              <a:t>Lze ho </a:t>
            </a:r>
            <a:r>
              <a:rPr lang="cs-CZ" dirty="0" smtClean="0"/>
              <a:t>využít ve </a:t>
            </a:r>
            <a:r>
              <a:rPr lang="cs-CZ" dirty="0"/>
              <a:t>skupinové </a:t>
            </a:r>
            <a:r>
              <a:rPr lang="cs-CZ" dirty="0" smtClean="0"/>
              <a:t>práci, pro nácvik dialogů, například jako krátké vystoupení žáků. Žáci také dopisují nová slova v pracovním listě.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4210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>
                <a:hlinkClick r:id="rId2"/>
              </a:rPr>
              <a:t>http://</a:t>
            </a:r>
            <a:r>
              <a:rPr lang="cs-CZ" sz="2600" dirty="0" smtClean="0">
                <a:hlinkClick r:id="rId2"/>
              </a:rPr>
              <a:t>officeimg.vo.msecnd.net/en-us/images/MH900336076.jpg</a:t>
            </a:r>
            <a:endParaRPr lang="cs-CZ" sz="2600" dirty="0" smtClean="0"/>
          </a:p>
          <a:p>
            <a:r>
              <a:rPr lang="en-US" sz="2600" dirty="0"/>
              <a:t>Commons. In </a:t>
            </a:r>
            <a:r>
              <a:rPr lang="en-US" sz="2600" i="1" dirty="0"/>
              <a:t>Wikipedia : the free encyclopedia</a:t>
            </a:r>
            <a:r>
              <a:rPr lang="en-US" sz="2600" dirty="0"/>
              <a:t> [online]. St. Petersburg (Florida) : Wikipedia Foundation, 21.1.2007, last modified on 21.1.2007 [cit. 2011-07-30]. </a:t>
            </a:r>
            <a:r>
              <a:rPr lang="en-US" sz="2600" dirty="0" err="1"/>
              <a:t>Dostupné</a:t>
            </a:r>
            <a:r>
              <a:rPr lang="en-US" sz="2600" dirty="0"/>
              <a:t> z WWW: &lt;http://upload.wikimedia.org/wikipedia/commons/thumb/9/9b/Hans-en-Grietje.jpg/220px-Hans-en-Grietje.jpg&gt;.</a:t>
            </a:r>
          </a:p>
          <a:p>
            <a:r>
              <a:rPr lang="cs-CZ" sz="2400" dirty="0" smtClean="0"/>
              <a:t> </a:t>
            </a:r>
            <a:r>
              <a:rPr lang="cs-CZ" sz="2400" dirty="0"/>
              <a:t>Použité obrázky pocházejí z databáze obrázků</a:t>
            </a:r>
          </a:p>
          <a:p>
            <a:r>
              <a:rPr lang="cs-CZ" sz="2400" dirty="0"/>
              <a:t> MS Office</a:t>
            </a:r>
          </a:p>
        </p:txBody>
      </p:sp>
    </p:spTree>
    <p:extLst>
      <p:ext uri="{BB962C8B-B14F-4D97-AF65-F5344CB8AC3E}">
        <p14:creationId xmlns:p14="http://schemas.microsoft.com/office/powerpoint/2010/main" val="1658152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227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Jazyk a jazyková komunikace Perníková chaloupka – anglický jazyk Mgr. Iva Štancíková  ročník 3. VY_32_INOVACE_17_pernikova_chaloupka</vt:lpstr>
      <vt:lpstr>The gingerbread house</vt:lpstr>
      <vt:lpstr>Opakuj a doplň slovíčka</vt:lpstr>
      <vt:lpstr>Opakuj a nauč se</vt:lpstr>
      <vt:lpstr>Doplň slovíčka a zahraj si pohádku</vt:lpstr>
      <vt:lpstr>Základní údaje o DUM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Jazyk a jazyková komunikace Weather  Počasí  – angličtina 5.ročník   Mgr. Iva Štancíková   VY_32_INOVACE_pocasi_18</dc:title>
  <dc:creator>Tabule</dc:creator>
  <cp:lastModifiedBy>Tabule</cp:lastModifiedBy>
  <cp:revision>18</cp:revision>
  <cp:lastPrinted>2012-06-06T08:47:10Z</cp:lastPrinted>
  <dcterms:created xsi:type="dcterms:W3CDTF">2011-07-30T17:12:10Z</dcterms:created>
  <dcterms:modified xsi:type="dcterms:W3CDTF">2012-06-06T08:47:26Z</dcterms:modified>
</cp:coreProperties>
</file>