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4" r:id="rId3"/>
    <p:sldId id="257" r:id="rId4"/>
    <p:sldId id="258" r:id="rId5"/>
    <p:sldId id="259" r:id="rId6"/>
    <p:sldId id="266" r:id="rId7"/>
    <p:sldId id="272" r:id="rId8"/>
    <p:sldId id="260" r:id="rId9"/>
    <p:sldId id="261" r:id="rId10"/>
    <p:sldId id="273" r:id="rId11"/>
    <p:sldId id="269" r:id="rId12"/>
    <p:sldId id="267" r:id="rId13"/>
    <p:sldId id="270" r:id="rId14"/>
    <p:sldId id="271" r:id="rId15"/>
    <p:sldId id="263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84" y="-1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88E5C-0AA1-49A0-9374-63EECB993B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E88E5C-0AA1-49A0-9374-63EECB993B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E88E5C-0AA1-49A0-9374-63EECB993B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D91D89-40ED-456C-BF17-D4D0C0D1E1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VY_42_INOVACE_12_1_Konstrukce rovnoběžníku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Geometrie v rovině a prostoru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opakování vlastností rovnoběžníku. Sestrojování rovnoběžníku dvěma různými způsoby (pomocí osové souměrnosti a </a:t>
            </a:r>
            <a:r>
              <a:rPr lang="cs-CZ" sz="1700" smtClean="0"/>
              <a:t>rovnoběžek).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8.C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17.5.2012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17.5.2012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000" dirty="0" smtClean="0"/>
              <a:t>Konstrukce rovnoběžníku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3886200"/>
            <a:ext cx="6840760" cy="1752600"/>
          </a:xfrm>
        </p:spPr>
        <p:txBody>
          <a:bodyPr>
            <a:normAutofit fontScale="92500"/>
          </a:bodyPr>
          <a:lstStyle/>
          <a:p>
            <a:r>
              <a:rPr lang="cs-CZ" sz="4400" dirty="0" smtClean="0">
                <a:solidFill>
                  <a:schemeClr val="tx1"/>
                </a:solidFill>
              </a:rPr>
              <a:t>Pomocí středové souměrnosti </a:t>
            </a:r>
            <a:br>
              <a:rPr lang="cs-CZ" sz="4400" dirty="0" smtClean="0">
                <a:solidFill>
                  <a:schemeClr val="tx1"/>
                </a:solidFill>
              </a:rPr>
            </a:br>
            <a:r>
              <a:rPr lang="cs-CZ" sz="4400" dirty="0" smtClean="0">
                <a:solidFill>
                  <a:schemeClr val="tx1"/>
                </a:solidFill>
              </a:rPr>
              <a:t>a rovnoběžek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- rovnoběžník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640960" cy="4525963"/>
          </a:xfrm>
        </p:spPr>
        <p:txBody>
          <a:bodyPr/>
          <a:lstStyle/>
          <a:p>
            <a:pPr marL="514350" indent="-514350">
              <a:buNone/>
            </a:pPr>
            <a:r>
              <a:rPr lang="cs-CZ" dirty="0" smtClean="0"/>
              <a:t>Čtyřúhelník – </a:t>
            </a:r>
            <a:r>
              <a:rPr lang="cs-CZ" dirty="0" smtClean="0"/>
              <a:t>protější </a:t>
            </a:r>
            <a:r>
              <a:rPr lang="cs-CZ" dirty="0" smtClean="0"/>
              <a:t>strany jsou rovnoběžné a </a:t>
            </a:r>
            <a:r>
              <a:rPr lang="cs-CZ" dirty="0" smtClean="0"/>
              <a:t>			     mají </a:t>
            </a:r>
            <a:r>
              <a:rPr lang="cs-CZ" dirty="0" smtClean="0"/>
              <a:t>stejnou velikost.</a:t>
            </a:r>
          </a:p>
          <a:p>
            <a:pPr marL="514350" indent="-514350">
              <a:buNone/>
            </a:pPr>
            <a:r>
              <a:rPr lang="cs-CZ" dirty="0" smtClean="0"/>
              <a:t>Úhlopříčky se navzájem půlí.</a:t>
            </a:r>
          </a:p>
          <a:p>
            <a:pPr marL="514350" indent="-514350">
              <a:buNone/>
            </a:pPr>
            <a:r>
              <a:rPr lang="cs-CZ" dirty="0" smtClean="0"/>
              <a:t>Rovnoběžník je středově souměrný podle bodu S.</a:t>
            </a:r>
            <a:endParaRPr lang="cs-CZ" dirty="0"/>
          </a:p>
        </p:txBody>
      </p:sp>
      <p:sp>
        <p:nvSpPr>
          <p:cNvPr id="8" name="Kosoúhelník 7"/>
          <p:cNvSpPr/>
          <p:nvPr/>
        </p:nvSpPr>
        <p:spPr>
          <a:xfrm>
            <a:off x="3275856" y="4293096"/>
            <a:ext cx="4896544" cy="2016224"/>
          </a:xfrm>
          <a:prstGeom prst="parallelogram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čára 9"/>
          <p:cNvCxnSpPr/>
          <p:nvPr/>
        </p:nvCxnSpPr>
        <p:spPr>
          <a:xfrm flipV="1">
            <a:off x="3275856" y="4293096"/>
            <a:ext cx="4896544" cy="2016224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779912" y="4293096"/>
            <a:ext cx="3888432" cy="2016224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987824" y="6309320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07342" y="6309320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100392" y="3861048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74894" y="3872661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80112" y="4869160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endParaRPr lang="cs-CZ" sz="2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47102" y="6237312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884368" y="5096797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07142" y="3728645"/>
            <a:ext cx="32573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114854" y="5096797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Narýsuj rovnoběžník ABCD</a:t>
            </a:r>
            <a:br>
              <a:rPr lang="cs-CZ" dirty="0" smtClean="0"/>
            </a:br>
            <a:r>
              <a:rPr lang="cs-CZ" dirty="0" smtClean="0"/>
              <a:t>a = 5 cm, b = 4 cm, │AC│= 8 cm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Načrtneme  obrázek a vyznačíme barevně známé údaje.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5240813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40352" y="5229200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316416" y="2780928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11" name="Zástupný symbol pro obsah 9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Náčrt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68149" y="5230361"/>
            <a:ext cx="73609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5 cm</a:t>
            </a:r>
            <a:endParaRPr lang="cs-CZ" sz="2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172400" y="4077072"/>
            <a:ext cx="73609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4 cm</a:t>
            </a:r>
            <a:endParaRPr lang="cs-CZ" sz="2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20077" y="4078233"/>
            <a:ext cx="73609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8 cm</a:t>
            </a:r>
            <a:endParaRPr lang="cs-CZ" sz="2200" dirty="0"/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4572000" y="5229200"/>
            <a:ext cx="3339879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H="1">
            <a:off x="7884368" y="3284984"/>
            <a:ext cx="504056" cy="194421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4572000" y="3284984"/>
            <a:ext cx="3816424" cy="194421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4854266" y="2720533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28" name="Kosoúhelník 27"/>
          <p:cNvSpPr/>
          <p:nvPr/>
        </p:nvSpPr>
        <p:spPr>
          <a:xfrm>
            <a:off x="4572000" y="3284984"/>
            <a:ext cx="3816424" cy="1944216"/>
          </a:xfrm>
          <a:prstGeom prst="parallelogram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2" grpId="0"/>
      <p:bldP spid="13" grpId="0"/>
      <p:bldP spid="14" grpId="0"/>
      <p:bldP spid="25" grpId="0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Ukážeme si dva různé postupy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postup: pomocí středové souměrnosti</a:t>
            </a:r>
          </a:p>
          <a:p>
            <a:r>
              <a:rPr lang="cs-CZ" dirty="0" smtClean="0"/>
              <a:t>2. postup: pomocí rovnoběžek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1. postup</a:t>
            </a:r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Pomocí středové souměrnosti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Narýsuj rovnoběžník ABCD</a:t>
            </a:r>
            <a:br>
              <a:rPr lang="cs-CZ" sz="3600" dirty="0" smtClean="0"/>
            </a:br>
            <a:r>
              <a:rPr lang="cs-CZ" sz="3600" dirty="0" smtClean="0"/>
              <a:t>a = 5 cm, b = 4 cm, │AC│= 8 cm (1. postup)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Rozbor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Promyslet si, jak postupovat u konstrukce.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004048" y="1535113"/>
            <a:ext cx="3682752" cy="639762"/>
          </a:xfrm>
        </p:spPr>
        <p:txBody>
          <a:bodyPr>
            <a:noAutofit/>
          </a:bodyPr>
          <a:lstStyle/>
          <a:p>
            <a:r>
              <a:rPr lang="cs-CZ" sz="3200" dirty="0" smtClean="0"/>
              <a:t>Zápis konstrukce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004048" y="2174875"/>
            <a:ext cx="3682752" cy="395128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1. AB; │AB│ = 5 cm</a:t>
            </a:r>
          </a:p>
          <a:p>
            <a:pPr>
              <a:buNone/>
            </a:pPr>
            <a:r>
              <a:rPr lang="cs-CZ" dirty="0" smtClean="0"/>
              <a:t>2. k</a:t>
            </a:r>
            <a:r>
              <a:rPr lang="cs-CZ" baseline="-25000" dirty="0" smtClean="0"/>
              <a:t>1</a:t>
            </a:r>
            <a:r>
              <a:rPr lang="cs-CZ" dirty="0" smtClean="0"/>
              <a:t>;  </a:t>
            </a:r>
            <a:r>
              <a:rPr lang="cs-CZ" dirty="0" err="1" smtClean="0"/>
              <a:t>k</a:t>
            </a:r>
            <a:r>
              <a:rPr lang="cs-CZ" baseline="-25000" dirty="0" err="1" smtClean="0"/>
              <a:t>1</a:t>
            </a:r>
            <a:r>
              <a:rPr lang="cs-CZ" dirty="0" smtClean="0"/>
              <a:t>(A; 8 cm)</a:t>
            </a:r>
          </a:p>
          <a:p>
            <a:pPr>
              <a:buNone/>
            </a:pPr>
            <a:r>
              <a:rPr lang="cs-CZ" dirty="0" smtClean="0"/>
              <a:t>3. k</a:t>
            </a:r>
            <a:r>
              <a:rPr lang="cs-CZ" baseline="-25000" dirty="0" smtClean="0"/>
              <a:t>2</a:t>
            </a:r>
            <a:r>
              <a:rPr lang="cs-CZ" dirty="0" smtClean="0"/>
              <a:t>;  </a:t>
            </a:r>
            <a:r>
              <a:rPr lang="cs-CZ" dirty="0" err="1" smtClean="0"/>
              <a:t>k</a:t>
            </a:r>
            <a:r>
              <a:rPr lang="cs-CZ" baseline="-25000" dirty="0" err="1" smtClean="0"/>
              <a:t>2</a:t>
            </a:r>
            <a:r>
              <a:rPr lang="cs-CZ" dirty="0" smtClean="0"/>
              <a:t>(B; 4 cm)</a:t>
            </a:r>
          </a:p>
          <a:p>
            <a:pPr>
              <a:buNone/>
            </a:pPr>
            <a:r>
              <a:rPr lang="cs-CZ" dirty="0" smtClean="0"/>
              <a:t>4. C</a:t>
            </a:r>
            <a:r>
              <a:rPr lang="cs-CZ" dirty="0" smtClean="0">
                <a:latin typeface="+mj-lt"/>
              </a:rPr>
              <a:t>; </a:t>
            </a:r>
            <a:r>
              <a:rPr lang="cs-CZ" dirty="0" err="1" smtClean="0">
                <a:latin typeface="+mj-lt"/>
              </a:rPr>
              <a:t>C</a:t>
            </a:r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latin typeface="+mj-lt"/>
                <a:sym typeface="Symbol" pitchFamily="18" charset="2"/>
              </a:rPr>
              <a:t> k</a:t>
            </a:r>
            <a:r>
              <a:rPr lang="cs-CZ" sz="1200" dirty="0" smtClean="0">
                <a:latin typeface="+mj-lt"/>
                <a:sym typeface="Symbol" pitchFamily="18" charset="2"/>
              </a:rPr>
              <a:t>1</a:t>
            </a:r>
            <a:r>
              <a:rPr lang="cs-CZ" dirty="0" smtClean="0">
                <a:latin typeface="+mj-lt"/>
                <a:sym typeface="Symbol" pitchFamily="18" charset="2"/>
              </a:rPr>
              <a:t> </a:t>
            </a:r>
            <a:r>
              <a:rPr lang="cs-CZ" b="1" dirty="0" smtClean="0">
                <a:latin typeface="+mj-lt"/>
                <a:sym typeface="Symbol" pitchFamily="18" charset="2"/>
              </a:rPr>
              <a:t> </a:t>
            </a:r>
            <a:r>
              <a:rPr lang="cs-CZ" dirty="0" smtClean="0"/>
              <a:t>k</a:t>
            </a:r>
            <a:r>
              <a:rPr lang="cs-CZ" baseline="-25000" dirty="0" smtClean="0"/>
              <a:t>2</a:t>
            </a:r>
          </a:p>
          <a:p>
            <a:pPr>
              <a:buNone/>
            </a:pPr>
            <a:r>
              <a:rPr lang="cs-CZ" dirty="0" smtClean="0"/>
              <a:t>5. S; </a:t>
            </a:r>
            <a:r>
              <a:rPr lang="cs-CZ" dirty="0" err="1" smtClean="0"/>
              <a:t>S</a:t>
            </a:r>
            <a:r>
              <a:rPr lang="cs-CZ" dirty="0" smtClean="0"/>
              <a:t> </a:t>
            </a:r>
            <a:r>
              <a:rPr lang="cs-CZ" dirty="0" smtClean="0">
                <a:sym typeface="Symbol" pitchFamily="18" charset="2"/>
              </a:rPr>
              <a:t> AC, </a:t>
            </a:r>
            <a:r>
              <a:rPr lang="cs-CZ" dirty="0" smtClean="0"/>
              <a:t>│AS│ = │SC│</a:t>
            </a:r>
          </a:p>
          <a:p>
            <a:pPr>
              <a:buNone/>
            </a:pPr>
            <a:r>
              <a:rPr lang="cs-CZ" dirty="0" smtClean="0"/>
              <a:t>6. D; S je střed úsečky BD</a:t>
            </a:r>
          </a:p>
          <a:p>
            <a:pPr>
              <a:buNone/>
            </a:pPr>
            <a:r>
              <a:rPr lang="cs-CZ" dirty="0" smtClean="0"/>
              <a:t>7. rovnoběžník ABCD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15" name="Oblouk 14"/>
          <p:cNvSpPr/>
          <p:nvPr/>
        </p:nvSpPr>
        <p:spPr>
          <a:xfrm>
            <a:off x="251520" y="3140968"/>
            <a:ext cx="4464496" cy="3960440"/>
          </a:xfrm>
          <a:prstGeom prst="arc">
            <a:avLst>
              <a:gd name="adj1" fmla="val 17418825"/>
              <a:gd name="adj2" fmla="val 20487311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louk 15"/>
          <p:cNvSpPr/>
          <p:nvPr/>
        </p:nvSpPr>
        <p:spPr>
          <a:xfrm rot="20951546">
            <a:off x="933340" y="3404858"/>
            <a:ext cx="3880048" cy="3464768"/>
          </a:xfrm>
          <a:prstGeom prst="arc">
            <a:avLst>
              <a:gd name="adj1" fmla="val 17493576"/>
              <a:gd name="adj2" fmla="val 2077114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35496" y="5661248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491880" y="5661248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563888" y="2996952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1</a:t>
            </a:r>
            <a:endParaRPr lang="cs-CZ" sz="2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337152" y="3650937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2</a:t>
            </a:r>
            <a:endParaRPr lang="cs-CZ" sz="2600" baseline="-25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851920" y="3212976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91680" y="5661248"/>
            <a:ext cx="73609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5 cm</a:t>
            </a:r>
            <a:endParaRPr lang="cs-CZ" sz="2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23928" y="4437112"/>
            <a:ext cx="73609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4 cm</a:t>
            </a:r>
            <a:endParaRPr lang="cs-CZ" sz="2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955581" y="4582289"/>
            <a:ext cx="73609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8 cm</a:t>
            </a:r>
            <a:endParaRPr lang="cs-CZ" sz="2200" dirty="0"/>
          </a:p>
        </p:txBody>
      </p:sp>
      <p:cxnSp>
        <p:nvCxnSpPr>
          <p:cNvPr id="28" name="Přímá spojovací čára 27"/>
          <p:cNvCxnSpPr/>
          <p:nvPr/>
        </p:nvCxnSpPr>
        <p:spPr>
          <a:xfrm>
            <a:off x="251520" y="5661248"/>
            <a:ext cx="3339879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flipH="1">
            <a:off x="3563888" y="3717032"/>
            <a:ext cx="504056" cy="194421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Volný tvar 30"/>
          <p:cNvSpPr/>
          <p:nvPr/>
        </p:nvSpPr>
        <p:spPr>
          <a:xfrm rot="10800000">
            <a:off x="251520" y="3717032"/>
            <a:ext cx="3816424" cy="1944216"/>
          </a:xfrm>
          <a:custGeom>
            <a:avLst/>
            <a:gdLst>
              <a:gd name="connsiteX0" fmla="*/ 0 w 3312368"/>
              <a:gd name="connsiteY0" fmla="*/ 1872208 h 1872208"/>
              <a:gd name="connsiteX1" fmla="*/ 2161154 w 3312368"/>
              <a:gd name="connsiteY1" fmla="*/ 0 h 1872208"/>
              <a:gd name="connsiteX2" fmla="*/ 3312368 w 3312368"/>
              <a:gd name="connsiteY2" fmla="*/ 1872208 h 1872208"/>
              <a:gd name="connsiteX3" fmla="*/ 0 w 3312368"/>
              <a:gd name="connsiteY3" fmla="*/ 1872208 h 1872208"/>
              <a:gd name="connsiteX0" fmla="*/ 0 w 3816424"/>
              <a:gd name="connsiteY0" fmla="*/ 1944216 h 1944216"/>
              <a:gd name="connsiteX1" fmla="*/ 3816424 w 3816424"/>
              <a:gd name="connsiteY1" fmla="*/ 0 h 1944216"/>
              <a:gd name="connsiteX2" fmla="*/ 3312368 w 3816424"/>
              <a:gd name="connsiteY2" fmla="*/ 1944216 h 1944216"/>
              <a:gd name="connsiteX3" fmla="*/ 0 w 3816424"/>
              <a:gd name="connsiteY3" fmla="*/ 1944216 h 19442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16424" h="1944216">
                <a:moveTo>
                  <a:pt x="0" y="1944216"/>
                </a:moveTo>
                <a:lnTo>
                  <a:pt x="3816424" y="0"/>
                </a:lnTo>
                <a:lnTo>
                  <a:pt x="3312368" y="1944216"/>
                </a:lnTo>
                <a:lnTo>
                  <a:pt x="0" y="1944216"/>
                </a:lnTo>
                <a:close/>
              </a:path>
            </a:pathLst>
          </a:cu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ovací čára 32"/>
          <p:cNvCxnSpPr>
            <a:stCxn id="31" idx="1"/>
          </p:cNvCxnSpPr>
          <p:nvPr/>
        </p:nvCxnSpPr>
        <p:spPr>
          <a:xfrm flipV="1">
            <a:off x="251520" y="3717032"/>
            <a:ext cx="3816424" cy="1944216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450558" y="3224589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38" name="Volný tvar 37"/>
          <p:cNvSpPr/>
          <p:nvPr/>
        </p:nvSpPr>
        <p:spPr>
          <a:xfrm>
            <a:off x="2141316" y="4606724"/>
            <a:ext cx="0" cy="208344"/>
          </a:xfrm>
          <a:custGeom>
            <a:avLst/>
            <a:gdLst>
              <a:gd name="connsiteX0" fmla="*/ 0 w 0"/>
              <a:gd name="connsiteY0" fmla="*/ 0 h 208344"/>
              <a:gd name="connsiteX1" fmla="*/ 0 w 0"/>
              <a:gd name="connsiteY1" fmla="*/ 208344 h 208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08344">
                <a:moveTo>
                  <a:pt x="0" y="0"/>
                </a:moveTo>
                <a:lnTo>
                  <a:pt x="0" y="208344"/>
                </a:lnTo>
              </a:path>
            </a:pathLst>
          </a:cu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1979712" y="4725144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endParaRPr lang="cs-CZ" sz="2600" dirty="0"/>
          </a:p>
        </p:txBody>
      </p:sp>
      <p:cxnSp>
        <p:nvCxnSpPr>
          <p:cNvPr id="41" name="Přímá spojovací čára 40"/>
          <p:cNvCxnSpPr>
            <a:endCxn id="31" idx="2"/>
          </p:cNvCxnSpPr>
          <p:nvPr/>
        </p:nvCxnSpPr>
        <p:spPr>
          <a:xfrm flipH="1" flipV="1">
            <a:off x="755576" y="3717032"/>
            <a:ext cx="2808312" cy="19442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25" grpId="0"/>
      <p:bldP spid="38" grpId="0" animBg="1"/>
      <p:bldP spid="3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Narýsuj rovnoběžník ABCD</a:t>
            </a:r>
            <a:br>
              <a:rPr lang="cs-CZ" sz="3600" dirty="0" smtClean="0"/>
            </a:br>
            <a:r>
              <a:rPr lang="cs-CZ" sz="3600" dirty="0" smtClean="0"/>
              <a:t>a = 5 cm, b = 4 cm, │AC│= 8 cm (1. postup)</a:t>
            </a:r>
            <a:endParaRPr lang="cs-CZ" sz="3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Konstrukce podle zápisu</a:t>
            </a:r>
          </a:p>
          <a:p>
            <a:pPr>
              <a:buNone/>
            </a:pPr>
            <a:r>
              <a:rPr lang="cs-CZ" sz="2600" dirty="0" smtClean="0"/>
              <a:t>1. AB; │AB│ = 5 cm</a:t>
            </a:r>
          </a:p>
          <a:p>
            <a:pPr>
              <a:buNone/>
            </a:pPr>
            <a:r>
              <a:rPr lang="cs-CZ" sz="2600" dirty="0" smtClean="0"/>
              <a:t>2. k</a:t>
            </a:r>
            <a:r>
              <a:rPr lang="cs-CZ" sz="2600" baseline="-25000" dirty="0" smtClean="0"/>
              <a:t>1</a:t>
            </a:r>
            <a:r>
              <a:rPr lang="cs-CZ" sz="2600" dirty="0" smtClean="0"/>
              <a:t>;  </a:t>
            </a:r>
            <a:r>
              <a:rPr lang="cs-CZ" sz="2600" dirty="0" err="1" smtClean="0"/>
              <a:t>k</a:t>
            </a:r>
            <a:r>
              <a:rPr lang="cs-CZ" sz="2600" baseline="-25000" dirty="0" err="1" smtClean="0"/>
              <a:t>1</a:t>
            </a:r>
            <a:r>
              <a:rPr lang="cs-CZ" sz="2600" dirty="0" smtClean="0"/>
              <a:t>(A; 8 cm)</a:t>
            </a:r>
          </a:p>
          <a:p>
            <a:pPr>
              <a:buNone/>
            </a:pPr>
            <a:r>
              <a:rPr lang="cs-CZ" sz="2600" dirty="0" smtClean="0"/>
              <a:t>3. k</a:t>
            </a:r>
            <a:r>
              <a:rPr lang="cs-CZ" sz="2600" baseline="-25000" dirty="0" smtClean="0"/>
              <a:t>2</a:t>
            </a:r>
            <a:r>
              <a:rPr lang="cs-CZ" sz="2600" dirty="0" smtClean="0"/>
              <a:t>;  </a:t>
            </a:r>
            <a:r>
              <a:rPr lang="cs-CZ" sz="2600" dirty="0" err="1" smtClean="0"/>
              <a:t>k</a:t>
            </a:r>
            <a:r>
              <a:rPr lang="cs-CZ" sz="2600" baseline="-25000" dirty="0" err="1" smtClean="0"/>
              <a:t>2</a:t>
            </a:r>
            <a:r>
              <a:rPr lang="cs-CZ" sz="2600" dirty="0" smtClean="0"/>
              <a:t>(B; 4 cm)</a:t>
            </a:r>
          </a:p>
          <a:p>
            <a:pPr>
              <a:buNone/>
            </a:pPr>
            <a:r>
              <a:rPr lang="cs-CZ" sz="2600" dirty="0" smtClean="0"/>
              <a:t>4. C; </a:t>
            </a:r>
            <a:r>
              <a:rPr lang="cs-CZ" sz="2600" dirty="0" err="1" smtClean="0"/>
              <a:t>C</a:t>
            </a:r>
            <a:r>
              <a:rPr lang="cs-CZ" sz="2600" dirty="0" smtClean="0"/>
              <a:t> </a:t>
            </a:r>
            <a:r>
              <a:rPr lang="cs-CZ" sz="2600" dirty="0" smtClean="0">
                <a:sym typeface="Symbol" pitchFamily="18" charset="2"/>
              </a:rPr>
              <a:t> k1 </a:t>
            </a:r>
            <a:r>
              <a:rPr lang="cs-CZ" sz="2600" b="1" dirty="0" smtClean="0">
                <a:sym typeface="Symbol" pitchFamily="18" charset="2"/>
              </a:rPr>
              <a:t> </a:t>
            </a:r>
            <a:r>
              <a:rPr lang="cs-CZ" sz="2600" dirty="0" smtClean="0"/>
              <a:t>k</a:t>
            </a:r>
            <a:r>
              <a:rPr lang="cs-CZ" sz="2600" baseline="-25000" dirty="0" smtClean="0"/>
              <a:t>2</a:t>
            </a:r>
          </a:p>
          <a:p>
            <a:pPr>
              <a:buNone/>
            </a:pPr>
            <a:r>
              <a:rPr lang="cs-CZ" sz="2600" dirty="0" smtClean="0"/>
              <a:t>5. S; </a:t>
            </a:r>
            <a:r>
              <a:rPr lang="cs-CZ" sz="2600" dirty="0" err="1" smtClean="0"/>
              <a:t>S</a:t>
            </a:r>
            <a:r>
              <a:rPr lang="cs-CZ" sz="2600" dirty="0" smtClean="0"/>
              <a:t> </a:t>
            </a:r>
            <a:r>
              <a:rPr lang="cs-CZ" sz="2600" dirty="0" smtClean="0">
                <a:sym typeface="Symbol" pitchFamily="18" charset="2"/>
              </a:rPr>
              <a:t> AC, </a:t>
            </a:r>
            <a:r>
              <a:rPr lang="cs-CZ" sz="2600" dirty="0" smtClean="0"/>
              <a:t>│AS│ = │SC│</a:t>
            </a:r>
          </a:p>
          <a:p>
            <a:pPr>
              <a:buNone/>
            </a:pPr>
            <a:r>
              <a:rPr lang="cs-CZ" sz="2600" dirty="0" smtClean="0"/>
              <a:t>6. D; S je střed úsečky BD</a:t>
            </a:r>
          </a:p>
          <a:p>
            <a:pPr>
              <a:buNone/>
            </a:pPr>
            <a:r>
              <a:rPr lang="cs-CZ" sz="2600" dirty="0" smtClean="0"/>
              <a:t>7. rovnoběžník ABCD</a:t>
            </a:r>
          </a:p>
          <a:p>
            <a:pPr>
              <a:buNone/>
            </a:pPr>
            <a:endParaRPr lang="cs-CZ" sz="2600" dirty="0"/>
          </a:p>
          <a:p>
            <a:pPr>
              <a:buNone/>
            </a:pPr>
            <a:endParaRPr lang="cs-CZ" sz="2600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4211960" y="4725144"/>
            <a:ext cx="39604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olný tvar 14"/>
          <p:cNvSpPr/>
          <p:nvPr/>
        </p:nvSpPr>
        <p:spPr>
          <a:xfrm>
            <a:off x="8067554" y="4606724"/>
            <a:ext cx="0" cy="231494"/>
          </a:xfrm>
          <a:custGeom>
            <a:avLst/>
            <a:gdLst>
              <a:gd name="connsiteX0" fmla="*/ 0 w 0"/>
              <a:gd name="connsiteY0" fmla="*/ 0 h 231494"/>
              <a:gd name="connsiteX1" fmla="*/ 0 w 0"/>
              <a:gd name="connsiteY1" fmla="*/ 231494 h 231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1494">
                <a:moveTo>
                  <a:pt x="0" y="0"/>
                </a:moveTo>
                <a:lnTo>
                  <a:pt x="0" y="231494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4328932" y="4583575"/>
            <a:ext cx="0" cy="277792"/>
          </a:xfrm>
          <a:custGeom>
            <a:avLst/>
            <a:gdLst>
              <a:gd name="connsiteX0" fmla="*/ 0 w 0"/>
              <a:gd name="connsiteY0" fmla="*/ 0 h 277792"/>
              <a:gd name="connsiteX1" fmla="*/ 0 w 0"/>
              <a:gd name="connsiteY1" fmla="*/ 277792 h 2777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77792">
                <a:moveTo>
                  <a:pt x="0" y="0"/>
                </a:moveTo>
                <a:lnTo>
                  <a:pt x="0" y="277792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ouk 16"/>
          <p:cNvSpPr/>
          <p:nvPr/>
        </p:nvSpPr>
        <p:spPr>
          <a:xfrm rot="16200000">
            <a:off x="6372200" y="2925344"/>
            <a:ext cx="3600000" cy="3600000"/>
          </a:xfrm>
          <a:prstGeom prst="arc">
            <a:avLst>
              <a:gd name="adj1" fmla="val 20454289"/>
              <a:gd name="adj2" fmla="val 2012959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>
            <a:off x="-323504" y="189680"/>
            <a:ext cx="9360000" cy="9360000"/>
          </a:xfrm>
          <a:prstGeom prst="arc">
            <a:avLst>
              <a:gd name="adj1" fmla="val 19726674"/>
              <a:gd name="adj2" fmla="val 2081963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ovací čára 33"/>
          <p:cNvCxnSpPr/>
          <p:nvPr/>
        </p:nvCxnSpPr>
        <p:spPr>
          <a:xfrm flipH="1">
            <a:off x="7956376" y="2636912"/>
            <a:ext cx="792088" cy="24482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139952" y="4797152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8011398" y="4736757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8316416" y="2132856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1</a:t>
            </a:r>
            <a:endParaRPr lang="cs-CZ" sz="2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740352" y="2420888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2</a:t>
            </a:r>
            <a:endParaRPr lang="cs-CZ" sz="26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8676456" y="2132856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cxnSp>
        <p:nvCxnSpPr>
          <p:cNvPr id="24" name="Přímá spojovací čára 23"/>
          <p:cNvCxnSpPr/>
          <p:nvPr/>
        </p:nvCxnSpPr>
        <p:spPr>
          <a:xfrm flipH="1">
            <a:off x="3995936" y="2780928"/>
            <a:ext cx="5148064" cy="20882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louk 29"/>
          <p:cNvSpPr/>
          <p:nvPr/>
        </p:nvSpPr>
        <p:spPr>
          <a:xfrm>
            <a:off x="1620272" y="1988840"/>
            <a:ext cx="5400000" cy="5400000"/>
          </a:xfrm>
          <a:prstGeom prst="arc">
            <a:avLst>
              <a:gd name="adj1" fmla="val 18070986"/>
              <a:gd name="adj2" fmla="val 1972512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louk 30"/>
          <p:cNvSpPr/>
          <p:nvPr/>
        </p:nvSpPr>
        <p:spPr>
          <a:xfrm rot="3283241">
            <a:off x="1619672" y="1988840"/>
            <a:ext cx="5400000" cy="5400000"/>
          </a:xfrm>
          <a:prstGeom prst="arc">
            <a:avLst>
              <a:gd name="adj1" fmla="val 18464585"/>
              <a:gd name="adj2" fmla="val 1972512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louk 31"/>
          <p:cNvSpPr/>
          <p:nvPr/>
        </p:nvSpPr>
        <p:spPr>
          <a:xfrm rot="13888525">
            <a:off x="5940752" y="332656"/>
            <a:ext cx="5400000" cy="5400000"/>
          </a:xfrm>
          <a:prstGeom prst="arc">
            <a:avLst>
              <a:gd name="adj1" fmla="val 18070986"/>
              <a:gd name="adj2" fmla="val 1972512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louk 32"/>
          <p:cNvSpPr/>
          <p:nvPr/>
        </p:nvSpPr>
        <p:spPr>
          <a:xfrm rot="10344888">
            <a:off x="5940752" y="332656"/>
            <a:ext cx="5400000" cy="5400000"/>
          </a:xfrm>
          <a:prstGeom prst="arc">
            <a:avLst>
              <a:gd name="adj1" fmla="val 18070986"/>
              <a:gd name="adj2" fmla="val 19540665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ovací čára 46"/>
          <p:cNvCxnSpPr/>
          <p:nvPr/>
        </p:nvCxnSpPr>
        <p:spPr>
          <a:xfrm>
            <a:off x="6444208" y="3717032"/>
            <a:ext cx="144016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 flipH="1" flipV="1">
            <a:off x="4283968" y="2636912"/>
            <a:ext cx="3744416" cy="20882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Kosoúhelník 54"/>
          <p:cNvSpPr/>
          <p:nvPr/>
        </p:nvSpPr>
        <p:spPr>
          <a:xfrm>
            <a:off x="4355976" y="2996952"/>
            <a:ext cx="4266000" cy="1728000"/>
          </a:xfrm>
          <a:prstGeom prst="parallelogram">
            <a:avLst>
              <a:gd name="adj" fmla="val 32559"/>
            </a:avLst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louk 55"/>
          <p:cNvSpPr/>
          <p:nvPr/>
        </p:nvSpPr>
        <p:spPr>
          <a:xfrm rot="16200000">
            <a:off x="4499992" y="2349280"/>
            <a:ext cx="3600000" cy="3600000"/>
          </a:xfrm>
          <a:prstGeom prst="arc">
            <a:avLst>
              <a:gd name="adj1" fmla="val 17583753"/>
              <a:gd name="adj2" fmla="val 1975674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7" name="Přímá spojovací čára 56"/>
          <p:cNvCxnSpPr/>
          <p:nvPr/>
        </p:nvCxnSpPr>
        <p:spPr>
          <a:xfrm>
            <a:off x="4427984" y="2996952"/>
            <a:ext cx="44644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 flipV="1">
            <a:off x="4067944" y="2060848"/>
            <a:ext cx="1152128" cy="34563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4644008" y="2504509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6300192" y="3944669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36" grpId="0"/>
      <p:bldP spid="39" grpId="0"/>
      <p:bldP spid="40" grpId="0"/>
      <p:bldP spid="30" grpId="0" animBg="1"/>
      <p:bldP spid="31" grpId="0" animBg="1"/>
      <p:bldP spid="32" grpId="0" animBg="1"/>
      <p:bldP spid="33" grpId="0" animBg="1"/>
      <p:bldP spid="55" grpId="0" animBg="1"/>
      <p:bldP spid="56" grpId="0" animBg="1"/>
      <p:bldP spid="63" grpId="0"/>
      <p:bldP spid="64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Narýsuj rovnoběžník ABCD</a:t>
            </a:r>
            <a:br>
              <a:rPr lang="cs-CZ" sz="3600" dirty="0" smtClean="0"/>
            </a:br>
            <a:r>
              <a:rPr lang="cs-CZ" sz="3600" dirty="0" smtClean="0"/>
              <a:t>a = 5 cm, b = 4 cm, │AC│= 8 cm (1. postup)</a:t>
            </a:r>
            <a:endParaRPr lang="cs-CZ" sz="3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Ověření konstrukce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Výsledný rovnoběžník</a:t>
            </a:r>
            <a:br>
              <a:rPr lang="cs-CZ" dirty="0" smtClean="0"/>
            </a:br>
            <a:r>
              <a:rPr lang="cs-CZ" dirty="0" smtClean="0"/>
              <a:t>přeměříme, zda</a:t>
            </a:r>
            <a:br>
              <a:rPr lang="cs-CZ" dirty="0" smtClean="0"/>
            </a:br>
            <a:r>
              <a:rPr lang="cs-CZ" dirty="0" smtClean="0"/>
              <a:t>odpovídá zadání.</a:t>
            </a:r>
          </a:p>
          <a:p>
            <a:pPr>
              <a:buNone/>
            </a:pPr>
            <a:r>
              <a:rPr lang="cs-CZ" b="1" dirty="0" smtClean="0"/>
              <a:t>Diskuze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Určíme počet řešení</a:t>
            </a:r>
          </a:p>
          <a:p>
            <a:pPr marL="0" indent="0">
              <a:buNone/>
            </a:pPr>
            <a:r>
              <a:rPr lang="cs-CZ" dirty="0" smtClean="0"/>
              <a:t>v dané polorovině.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Úloha má jedno řešení.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4211960" y="4725144"/>
            <a:ext cx="39604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olný tvar 14"/>
          <p:cNvSpPr/>
          <p:nvPr/>
        </p:nvSpPr>
        <p:spPr>
          <a:xfrm>
            <a:off x="8067554" y="4606724"/>
            <a:ext cx="0" cy="231494"/>
          </a:xfrm>
          <a:custGeom>
            <a:avLst/>
            <a:gdLst>
              <a:gd name="connsiteX0" fmla="*/ 0 w 0"/>
              <a:gd name="connsiteY0" fmla="*/ 0 h 231494"/>
              <a:gd name="connsiteX1" fmla="*/ 0 w 0"/>
              <a:gd name="connsiteY1" fmla="*/ 231494 h 231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1494">
                <a:moveTo>
                  <a:pt x="0" y="0"/>
                </a:moveTo>
                <a:lnTo>
                  <a:pt x="0" y="231494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4328932" y="4583575"/>
            <a:ext cx="0" cy="277792"/>
          </a:xfrm>
          <a:custGeom>
            <a:avLst/>
            <a:gdLst>
              <a:gd name="connsiteX0" fmla="*/ 0 w 0"/>
              <a:gd name="connsiteY0" fmla="*/ 0 h 277792"/>
              <a:gd name="connsiteX1" fmla="*/ 0 w 0"/>
              <a:gd name="connsiteY1" fmla="*/ 277792 h 2777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77792">
                <a:moveTo>
                  <a:pt x="0" y="0"/>
                </a:moveTo>
                <a:lnTo>
                  <a:pt x="0" y="277792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ouk 16"/>
          <p:cNvSpPr/>
          <p:nvPr/>
        </p:nvSpPr>
        <p:spPr>
          <a:xfrm rot="16200000">
            <a:off x="6372200" y="2925344"/>
            <a:ext cx="3600000" cy="3600000"/>
          </a:xfrm>
          <a:prstGeom prst="arc">
            <a:avLst>
              <a:gd name="adj1" fmla="val 20454289"/>
              <a:gd name="adj2" fmla="val 2012959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>
            <a:off x="-323504" y="189680"/>
            <a:ext cx="9360000" cy="9360000"/>
          </a:xfrm>
          <a:prstGeom prst="arc">
            <a:avLst>
              <a:gd name="adj1" fmla="val 19726674"/>
              <a:gd name="adj2" fmla="val 2081963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ovací čára 33"/>
          <p:cNvCxnSpPr/>
          <p:nvPr/>
        </p:nvCxnSpPr>
        <p:spPr>
          <a:xfrm flipH="1">
            <a:off x="7956376" y="2636912"/>
            <a:ext cx="792088" cy="24482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139952" y="4797152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8011398" y="4736757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8316416" y="2132856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1</a:t>
            </a:r>
            <a:endParaRPr lang="cs-CZ" sz="2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740352" y="2420888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2</a:t>
            </a:r>
            <a:endParaRPr lang="cs-CZ" sz="26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8676456" y="2132856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cxnSp>
        <p:nvCxnSpPr>
          <p:cNvPr id="24" name="Přímá spojovací čára 23"/>
          <p:cNvCxnSpPr/>
          <p:nvPr/>
        </p:nvCxnSpPr>
        <p:spPr>
          <a:xfrm flipH="1">
            <a:off x="3995936" y="2780928"/>
            <a:ext cx="5148064" cy="20882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louk 29"/>
          <p:cNvSpPr/>
          <p:nvPr/>
        </p:nvSpPr>
        <p:spPr>
          <a:xfrm>
            <a:off x="1620272" y="1988840"/>
            <a:ext cx="5400000" cy="5400000"/>
          </a:xfrm>
          <a:prstGeom prst="arc">
            <a:avLst>
              <a:gd name="adj1" fmla="val 18070986"/>
              <a:gd name="adj2" fmla="val 1972512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louk 30"/>
          <p:cNvSpPr/>
          <p:nvPr/>
        </p:nvSpPr>
        <p:spPr>
          <a:xfrm rot="3283241">
            <a:off x="1619672" y="1988840"/>
            <a:ext cx="5400000" cy="5400000"/>
          </a:xfrm>
          <a:prstGeom prst="arc">
            <a:avLst>
              <a:gd name="adj1" fmla="val 18464585"/>
              <a:gd name="adj2" fmla="val 1972512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louk 31"/>
          <p:cNvSpPr/>
          <p:nvPr/>
        </p:nvSpPr>
        <p:spPr>
          <a:xfrm rot="13888525">
            <a:off x="5940752" y="332656"/>
            <a:ext cx="5400000" cy="5400000"/>
          </a:xfrm>
          <a:prstGeom prst="arc">
            <a:avLst>
              <a:gd name="adj1" fmla="val 18070986"/>
              <a:gd name="adj2" fmla="val 1972512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louk 32"/>
          <p:cNvSpPr/>
          <p:nvPr/>
        </p:nvSpPr>
        <p:spPr>
          <a:xfrm rot="10344888">
            <a:off x="5940752" y="332656"/>
            <a:ext cx="5400000" cy="5400000"/>
          </a:xfrm>
          <a:prstGeom prst="arc">
            <a:avLst>
              <a:gd name="adj1" fmla="val 18070986"/>
              <a:gd name="adj2" fmla="val 19540665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ovací čára 46"/>
          <p:cNvCxnSpPr/>
          <p:nvPr/>
        </p:nvCxnSpPr>
        <p:spPr>
          <a:xfrm>
            <a:off x="6444208" y="3717032"/>
            <a:ext cx="144016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 flipH="1" flipV="1">
            <a:off x="4283968" y="2636912"/>
            <a:ext cx="3744416" cy="20882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Kosoúhelník 54"/>
          <p:cNvSpPr/>
          <p:nvPr/>
        </p:nvSpPr>
        <p:spPr>
          <a:xfrm>
            <a:off x="4355976" y="2996952"/>
            <a:ext cx="4266000" cy="1728000"/>
          </a:xfrm>
          <a:prstGeom prst="parallelogram">
            <a:avLst>
              <a:gd name="adj" fmla="val 32559"/>
            </a:avLst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louk 55"/>
          <p:cNvSpPr/>
          <p:nvPr/>
        </p:nvSpPr>
        <p:spPr>
          <a:xfrm rot="16200000">
            <a:off x="4499992" y="2349280"/>
            <a:ext cx="3600000" cy="3600000"/>
          </a:xfrm>
          <a:prstGeom prst="arc">
            <a:avLst>
              <a:gd name="adj1" fmla="val 17583753"/>
              <a:gd name="adj2" fmla="val 1975674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7" name="Přímá spojovací čára 56"/>
          <p:cNvCxnSpPr/>
          <p:nvPr/>
        </p:nvCxnSpPr>
        <p:spPr>
          <a:xfrm>
            <a:off x="4427984" y="2996952"/>
            <a:ext cx="44644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 flipV="1">
            <a:off x="4067944" y="2060848"/>
            <a:ext cx="1152128" cy="34563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4644008" y="2504509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6300192" y="3944669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2. postup</a:t>
            </a:r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Pomocí rovnoběžek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Narýsuj rovnoběžník ABCD</a:t>
            </a:r>
            <a:br>
              <a:rPr lang="cs-CZ" sz="3600" dirty="0" smtClean="0"/>
            </a:br>
            <a:r>
              <a:rPr lang="cs-CZ" sz="3600" dirty="0" smtClean="0"/>
              <a:t>a = 5 cm, b = 4 cm, │AC│= 8 cm (2. postup)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Rozbor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076056" y="1535113"/>
            <a:ext cx="3610744" cy="639762"/>
          </a:xfrm>
        </p:spPr>
        <p:txBody>
          <a:bodyPr>
            <a:noAutofit/>
          </a:bodyPr>
          <a:lstStyle/>
          <a:p>
            <a:r>
              <a:rPr lang="cs-CZ" sz="3200" dirty="0" smtClean="0"/>
              <a:t>Zápis konstrukce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076056" y="2174875"/>
            <a:ext cx="3610744" cy="395128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1. AB; │AB│ = 5 cm</a:t>
            </a:r>
          </a:p>
          <a:p>
            <a:pPr>
              <a:buNone/>
            </a:pPr>
            <a:r>
              <a:rPr lang="cs-CZ" dirty="0" smtClean="0"/>
              <a:t>2. k</a:t>
            </a:r>
            <a:r>
              <a:rPr lang="cs-CZ" baseline="-25000" dirty="0" smtClean="0"/>
              <a:t>1</a:t>
            </a:r>
            <a:r>
              <a:rPr lang="cs-CZ" dirty="0" smtClean="0"/>
              <a:t>;  </a:t>
            </a:r>
            <a:r>
              <a:rPr lang="cs-CZ" dirty="0" err="1" smtClean="0"/>
              <a:t>k</a:t>
            </a:r>
            <a:r>
              <a:rPr lang="cs-CZ" baseline="-25000" dirty="0" err="1" smtClean="0"/>
              <a:t>1</a:t>
            </a:r>
            <a:r>
              <a:rPr lang="cs-CZ" dirty="0" smtClean="0"/>
              <a:t>(A; 8 cm)</a:t>
            </a:r>
          </a:p>
          <a:p>
            <a:pPr>
              <a:buNone/>
            </a:pPr>
            <a:r>
              <a:rPr lang="cs-CZ" dirty="0" smtClean="0"/>
              <a:t>3. k</a:t>
            </a:r>
            <a:r>
              <a:rPr lang="cs-CZ" baseline="-25000" dirty="0" smtClean="0"/>
              <a:t>2</a:t>
            </a:r>
            <a:r>
              <a:rPr lang="cs-CZ" dirty="0" smtClean="0"/>
              <a:t>;  </a:t>
            </a:r>
            <a:r>
              <a:rPr lang="cs-CZ" dirty="0" err="1" smtClean="0"/>
              <a:t>k</a:t>
            </a:r>
            <a:r>
              <a:rPr lang="cs-CZ" baseline="-25000" dirty="0" err="1" smtClean="0"/>
              <a:t>2</a:t>
            </a:r>
            <a:r>
              <a:rPr lang="cs-CZ" dirty="0" smtClean="0"/>
              <a:t>(B; 4 cm)</a:t>
            </a:r>
          </a:p>
          <a:p>
            <a:pPr>
              <a:buNone/>
            </a:pPr>
            <a:r>
              <a:rPr lang="cs-CZ" dirty="0" smtClean="0"/>
              <a:t>4. C</a:t>
            </a:r>
            <a:r>
              <a:rPr lang="cs-CZ" dirty="0" smtClean="0">
                <a:latin typeface="+mj-lt"/>
              </a:rPr>
              <a:t>; </a:t>
            </a:r>
            <a:r>
              <a:rPr lang="cs-CZ" dirty="0" err="1" smtClean="0">
                <a:latin typeface="+mj-lt"/>
              </a:rPr>
              <a:t>C</a:t>
            </a:r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latin typeface="+mj-lt"/>
                <a:sym typeface="Symbol" pitchFamily="18" charset="2"/>
              </a:rPr>
              <a:t> k</a:t>
            </a:r>
            <a:r>
              <a:rPr lang="cs-CZ" sz="1200" dirty="0" smtClean="0">
                <a:latin typeface="+mj-lt"/>
                <a:sym typeface="Symbol" pitchFamily="18" charset="2"/>
              </a:rPr>
              <a:t>1</a:t>
            </a:r>
            <a:r>
              <a:rPr lang="cs-CZ" dirty="0" smtClean="0">
                <a:latin typeface="+mj-lt"/>
                <a:sym typeface="Symbol" pitchFamily="18" charset="2"/>
              </a:rPr>
              <a:t> </a:t>
            </a:r>
            <a:r>
              <a:rPr lang="cs-CZ" b="1" dirty="0" smtClean="0">
                <a:latin typeface="+mj-lt"/>
                <a:sym typeface="Symbol" pitchFamily="18" charset="2"/>
              </a:rPr>
              <a:t> </a:t>
            </a:r>
            <a:r>
              <a:rPr lang="cs-CZ" dirty="0" smtClean="0"/>
              <a:t>k</a:t>
            </a:r>
            <a:r>
              <a:rPr lang="cs-CZ" baseline="-25000" dirty="0" smtClean="0"/>
              <a:t>2</a:t>
            </a:r>
          </a:p>
          <a:p>
            <a:pPr>
              <a:buNone/>
            </a:pPr>
            <a:r>
              <a:rPr lang="cs-CZ" dirty="0" smtClean="0"/>
              <a:t>5. p; </a:t>
            </a:r>
            <a:r>
              <a:rPr lang="cs-CZ" dirty="0" err="1" smtClean="0"/>
              <a:t>p</a:t>
            </a:r>
            <a:r>
              <a:rPr lang="cs-CZ" dirty="0" smtClean="0"/>
              <a:t> </a:t>
            </a:r>
            <a:r>
              <a:rPr lang="cs-CZ" dirty="0" err="1" smtClean="0"/>
              <a:t>ll</a:t>
            </a:r>
            <a:r>
              <a:rPr lang="cs-CZ" dirty="0" smtClean="0"/>
              <a:t> AB, C </a:t>
            </a:r>
            <a:r>
              <a:rPr lang="cs-CZ" dirty="0" smtClean="0">
                <a:sym typeface="Symbol" pitchFamily="18" charset="2"/>
              </a:rPr>
              <a:t> p</a:t>
            </a:r>
          </a:p>
          <a:p>
            <a:pPr>
              <a:buNone/>
            </a:pPr>
            <a:r>
              <a:rPr lang="cs-CZ" dirty="0" smtClean="0"/>
              <a:t>6. q; </a:t>
            </a:r>
            <a:r>
              <a:rPr lang="cs-CZ" dirty="0" err="1" smtClean="0"/>
              <a:t>q</a:t>
            </a:r>
            <a:r>
              <a:rPr lang="cs-CZ" dirty="0" smtClean="0"/>
              <a:t> </a:t>
            </a:r>
            <a:r>
              <a:rPr lang="cs-CZ" dirty="0" err="1" smtClean="0"/>
              <a:t>ll</a:t>
            </a:r>
            <a:r>
              <a:rPr lang="cs-CZ" dirty="0" smtClean="0"/>
              <a:t> BC, A </a:t>
            </a:r>
            <a:r>
              <a:rPr lang="cs-CZ" dirty="0" smtClean="0">
                <a:sym typeface="Symbol" pitchFamily="18" charset="2"/>
              </a:rPr>
              <a:t> q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7. D; </a:t>
            </a:r>
            <a:r>
              <a:rPr lang="cs-CZ" dirty="0" err="1" smtClean="0"/>
              <a:t>D</a:t>
            </a:r>
            <a:r>
              <a:rPr lang="cs-CZ" dirty="0" smtClean="0"/>
              <a:t> </a:t>
            </a:r>
            <a:r>
              <a:rPr lang="cs-CZ" dirty="0" smtClean="0">
                <a:sym typeface="Symbol" pitchFamily="18" charset="2"/>
              </a:rPr>
              <a:t> p </a:t>
            </a:r>
            <a:r>
              <a:rPr lang="cs-CZ" b="1" dirty="0" smtClean="0">
                <a:sym typeface="Symbol" pitchFamily="18" charset="2"/>
              </a:rPr>
              <a:t> </a:t>
            </a:r>
            <a:r>
              <a:rPr lang="cs-CZ" dirty="0" smtClean="0">
                <a:sym typeface="Symbol" pitchFamily="18" charset="2"/>
              </a:rPr>
              <a:t>q</a:t>
            </a:r>
          </a:p>
          <a:p>
            <a:pPr>
              <a:buNone/>
            </a:pPr>
            <a:r>
              <a:rPr lang="cs-CZ" dirty="0" smtClean="0">
                <a:sym typeface="Symbol" pitchFamily="18" charset="2"/>
              </a:rPr>
              <a:t>8. rovnoběžník ABCD</a:t>
            </a:r>
            <a:endParaRPr lang="cs-CZ" dirty="0"/>
          </a:p>
        </p:txBody>
      </p:sp>
      <p:sp>
        <p:nvSpPr>
          <p:cNvPr id="15" name="Oblouk 14"/>
          <p:cNvSpPr/>
          <p:nvPr/>
        </p:nvSpPr>
        <p:spPr>
          <a:xfrm>
            <a:off x="251520" y="3140968"/>
            <a:ext cx="4464496" cy="3960440"/>
          </a:xfrm>
          <a:prstGeom prst="arc">
            <a:avLst>
              <a:gd name="adj1" fmla="val 17418825"/>
              <a:gd name="adj2" fmla="val 20487311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louk 15"/>
          <p:cNvSpPr/>
          <p:nvPr/>
        </p:nvSpPr>
        <p:spPr>
          <a:xfrm rot="20425899">
            <a:off x="1439779" y="3662987"/>
            <a:ext cx="3880048" cy="3464768"/>
          </a:xfrm>
          <a:prstGeom prst="arc">
            <a:avLst>
              <a:gd name="adj1" fmla="val 17493576"/>
              <a:gd name="adj2" fmla="val 2077114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90518" y="5600853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491880" y="5600853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563888" y="2996952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1</a:t>
            </a:r>
            <a:endParaRPr lang="cs-CZ" sz="2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626894" y="3656637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2</a:t>
            </a:r>
            <a:endParaRPr lang="cs-CZ" sz="2600" baseline="-25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851920" y="3212976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91680" y="5661248"/>
            <a:ext cx="73609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5 cm</a:t>
            </a:r>
            <a:endParaRPr lang="cs-CZ" sz="2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23928" y="4437112"/>
            <a:ext cx="73609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4 cm</a:t>
            </a:r>
            <a:endParaRPr lang="cs-CZ" sz="2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955581" y="4582289"/>
            <a:ext cx="73609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8 cm</a:t>
            </a:r>
            <a:endParaRPr lang="cs-CZ" sz="2200" dirty="0"/>
          </a:p>
        </p:txBody>
      </p:sp>
      <p:cxnSp>
        <p:nvCxnSpPr>
          <p:cNvPr id="28" name="Přímá spojovací čára 27"/>
          <p:cNvCxnSpPr/>
          <p:nvPr/>
        </p:nvCxnSpPr>
        <p:spPr>
          <a:xfrm>
            <a:off x="251520" y="5661248"/>
            <a:ext cx="3339879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flipH="1">
            <a:off x="3563888" y="3717032"/>
            <a:ext cx="504056" cy="194421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Volný tvar 30"/>
          <p:cNvSpPr/>
          <p:nvPr/>
        </p:nvSpPr>
        <p:spPr>
          <a:xfrm rot="10800000">
            <a:off x="251520" y="3717032"/>
            <a:ext cx="3816424" cy="1944216"/>
          </a:xfrm>
          <a:custGeom>
            <a:avLst/>
            <a:gdLst>
              <a:gd name="connsiteX0" fmla="*/ 0 w 3312368"/>
              <a:gd name="connsiteY0" fmla="*/ 1872208 h 1872208"/>
              <a:gd name="connsiteX1" fmla="*/ 2161154 w 3312368"/>
              <a:gd name="connsiteY1" fmla="*/ 0 h 1872208"/>
              <a:gd name="connsiteX2" fmla="*/ 3312368 w 3312368"/>
              <a:gd name="connsiteY2" fmla="*/ 1872208 h 1872208"/>
              <a:gd name="connsiteX3" fmla="*/ 0 w 3312368"/>
              <a:gd name="connsiteY3" fmla="*/ 1872208 h 1872208"/>
              <a:gd name="connsiteX0" fmla="*/ 0 w 3816424"/>
              <a:gd name="connsiteY0" fmla="*/ 1944216 h 1944216"/>
              <a:gd name="connsiteX1" fmla="*/ 3816424 w 3816424"/>
              <a:gd name="connsiteY1" fmla="*/ 0 h 1944216"/>
              <a:gd name="connsiteX2" fmla="*/ 3312368 w 3816424"/>
              <a:gd name="connsiteY2" fmla="*/ 1944216 h 1944216"/>
              <a:gd name="connsiteX3" fmla="*/ 0 w 3816424"/>
              <a:gd name="connsiteY3" fmla="*/ 1944216 h 19442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16424" h="1944216">
                <a:moveTo>
                  <a:pt x="0" y="1944216"/>
                </a:moveTo>
                <a:lnTo>
                  <a:pt x="3816424" y="0"/>
                </a:lnTo>
                <a:lnTo>
                  <a:pt x="3312368" y="1944216"/>
                </a:lnTo>
                <a:lnTo>
                  <a:pt x="0" y="1944216"/>
                </a:lnTo>
                <a:close/>
              </a:path>
            </a:pathLst>
          </a:cu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ovací čára 32"/>
          <p:cNvCxnSpPr>
            <a:stCxn id="31" idx="1"/>
          </p:cNvCxnSpPr>
          <p:nvPr/>
        </p:nvCxnSpPr>
        <p:spPr>
          <a:xfrm flipV="1">
            <a:off x="251520" y="3717032"/>
            <a:ext cx="3816424" cy="1944216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450558" y="3224589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cxnSp>
        <p:nvCxnSpPr>
          <p:cNvPr id="32" name="Přímá spojovací čára 31"/>
          <p:cNvCxnSpPr/>
          <p:nvPr/>
        </p:nvCxnSpPr>
        <p:spPr>
          <a:xfrm flipH="1">
            <a:off x="179512" y="3717032"/>
            <a:ext cx="43204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0" y="3645024"/>
            <a:ext cx="35939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</a:t>
            </a:r>
            <a:endParaRPr lang="cs-CZ" sz="2600" dirty="0"/>
          </a:p>
        </p:txBody>
      </p:sp>
      <p:cxnSp>
        <p:nvCxnSpPr>
          <p:cNvPr id="41" name="Přímá spojovací čára 40"/>
          <p:cNvCxnSpPr/>
          <p:nvPr/>
        </p:nvCxnSpPr>
        <p:spPr>
          <a:xfrm flipV="1">
            <a:off x="179512" y="3140968"/>
            <a:ext cx="720080" cy="26642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900238" y="3008565"/>
            <a:ext cx="35939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q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25" grpId="0"/>
      <p:bldP spid="36" grpId="0"/>
      <p:bldP spid="43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Narýsuj rovnoběžník ABCD</a:t>
            </a:r>
            <a:br>
              <a:rPr lang="cs-CZ" sz="3600" dirty="0" smtClean="0"/>
            </a:br>
            <a:r>
              <a:rPr lang="cs-CZ" sz="3600" dirty="0" smtClean="0"/>
              <a:t>a = 5 cm, b = 4 cm, │AC│= 8 cm (2. postup)</a:t>
            </a:r>
            <a:endParaRPr lang="cs-CZ" sz="3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600" b="1" dirty="0" smtClean="0"/>
              <a:t>Konstrukce podle zápisu</a:t>
            </a:r>
          </a:p>
          <a:p>
            <a:pPr>
              <a:buNone/>
            </a:pPr>
            <a:r>
              <a:rPr lang="cs-CZ" sz="2600" dirty="0" smtClean="0"/>
              <a:t>1. AB; │AB│ = 5 cm</a:t>
            </a:r>
          </a:p>
          <a:p>
            <a:pPr>
              <a:buNone/>
            </a:pPr>
            <a:r>
              <a:rPr lang="cs-CZ" sz="2600" dirty="0" smtClean="0"/>
              <a:t>2. k</a:t>
            </a:r>
            <a:r>
              <a:rPr lang="cs-CZ" sz="2600" baseline="-25000" dirty="0" smtClean="0"/>
              <a:t>1</a:t>
            </a:r>
            <a:r>
              <a:rPr lang="cs-CZ" sz="2600" dirty="0" smtClean="0"/>
              <a:t>;  </a:t>
            </a:r>
            <a:r>
              <a:rPr lang="cs-CZ" sz="2600" dirty="0" err="1" smtClean="0"/>
              <a:t>k</a:t>
            </a:r>
            <a:r>
              <a:rPr lang="cs-CZ" sz="2600" baseline="-25000" dirty="0" err="1" smtClean="0"/>
              <a:t>1</a:t>
            </a:r>
            <a:r>
              <a:rPr lang="cs-CZ" sz="2600" dirty="0" smtClean="0"/>
              <a:t>(A; 8 cm)</a:t>
            </a:r>
          </a:p>
          <a:p>
            <a:pPr>
              <a:buNone/>
            </a:pPr>
            <a:r>
              <a:rPr lang="cs-CZ" sz="2600" dirty="0" smtClean="0"/>
              <a:t>3. k</a:t>
            </a:r>
            <a:r>
              <a:rPr lang="cs-CZ" sz="2600" baseline="-25000" dirty="0" smtClean="0"/>
              <a:t>2</a:t>
            </a:r>
            <a:r>
              <a:rPr lang="cs-CZ" sz="2600" dirty="0" smtClean="0"/>
              <a:t>;  </a:t>
            </a:r>
            <a:r>
              <a:rPr lang="cs-CZ" sz="2600" dirty="0" err="1" smtClean="0"/>
              <a:t>k</a:t>
            </a:r>
            <a:r>
              <a:rPr lang="cs-CZ" sz="2600" baseline="-25000" dirty="0" err="1" smtClean="0"/>
              <a:t>2</a:t>
            </a:r>
            <a:r>
              <a:rPr lang="cs-CZ" sz="2600" dirty="0" smtClean="0"/>
              <a:t>(B; 4 cm)</a:t>
            </a:r>
          </a:p>
          <a:p>
            <a:pPr>
              <a:buNone/>
            </a:pPr>
            <a:r>
              <a:rPr lang="cs-CZ" sz="2600" dirty="0" smtClean="0"/>
              <a:t>4. C; </a:t>
            </a:r>
            <a:r>
              <a:rPr lang="cs-CZ" sz="2600" dirty="0" err="1" smtClean="0"/>
              <a:t>C</a:t>
            </a:r>
            <a:r>
              <a:rPr lang="cs-CZ" sz="2600" dirty="0" smtClean="0"/>
              <a:t> </a:t>
            </a:r>
            <a:r>
              <a:rPr lang="cs-CZ" sz="2600" dirty="0" smtClean="0">
                <a:sym typeface="Symbol" pitchFamily="18" charset="2"/>
              </a:rPr>
              <a:t> k1 </a:t>
            </a:r>
            <a:r>
              <a:rPr lang="cs-CZ" sz="2600" b="1" dirty="0" smtClean="0">
                <a:sym typeface="Symbol" pitchFamily="18" charset="2"/>
              </a:rPr>
              <a:t> </a:t>
            </a:r>
            <a:r>
              <a:rPr lang="cs-CZ" sz="2600" dirty="0" smtClean="0"/>
              <a:t>k</a:t>
            </a:r>
            <a:r>
              <a:rPr lang="cs-CZ" sz="2600" baseline="-25000" dirty="0" smtClean="0"/>
              <a:t>2</a:t>
            </a:r>
          </a:p>
          <a:p>
            <a:pPr>
              <a:buNone/>
            </a:pPr>
            <a:r>
              <a:rPr lang="cs-CZ" sz="2600" dirty="0" smtClean="0"/>
              <a:t>5. p; </a:t>
            </a:r>
            <a:r>
              <a:rPr lang="cs-CZ" sz="2600" dirty="0" err="1" smtClean="0"/>
              <a:t>p</a:t>
            </a:r>
            <a:r>
              <a:rPr lang="cs-CZ" sz="2600" dirty="0" smtClean="0"/>
              <a:t> </a:t>
            </a:r>
            <a:r>
              <a:rPr lang="cs-CZ" sz="2600" dirty="0" err="1" smtClean="0"/>
              <a:t>ll</a:t>
            </a:r>
            <a:r>
              <a:rPr lang="cs-CZ" sz="2600" dirty="0" smtClean="0"/>
              <a:t> AB, C </a:t>
            </a:r>
            <a:r>
              <a:rPr lang="cs-CZ" sz="2600" dirty="0" smtClean="0">
                <a:sym typeface="Symbol" pitchFamily="18" charset="2"/>
              </a:rPr>
              <a:t> p</a:t>
            </a:r>
          </a:p>
          <a:p>
            <a:pPr>
              <a:buNone/>
            </a:pPr>
            <a:r>
              <a:rPr lang="cs-CZ" sz="2600" dirty="0" smtClean="0"/>
              <a:t>6. q; </a:t>
            </a:r>
            <a:r>
              <a:rPr lang="cs-CZ" sz="2600" dirty="0" err="1" smtClean="0"/>
              <a:t>q</a:t>
            </a:r>
            <a:r>
              <a:rPr lang="cs-CZ" sz="2600" dirty="0" smtClean="0"/>
              <a:t> </a:t>
            </a:r>
            <a:r>
              <a:rPr lang="cs-CZ" sz="2600" dirty="0" err="1" smtClean="0"/>
              <a:t>ll</a:t>
            </a:r>
            <a:r>
              <a:rPr lang="cs-CZ" sz="2600" dirty="0" smtClean="0"/>
              <a:t> BC, A </a:t>
            </a:r>
            <a:r>
              <a:rPr lang="cs-CZ" sz="2600" dirty="0" smtClean="0">
                <a:sym typeface="Symbol" pitchFamily="18" charset="2"/>
              </a:rPr>
              <a:t> q</a:t>
            </a: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7. D; </a:t>
            </a:r>
            <a:r>
              <a:rPr lang="cs-CZ" sz="2600" dirty="0" err="1" smtClean="0"/>
              <a:t>D</a:t>
            </a:r>
            <a:r>
              <a:rPr lang="cs-CZ" sz="2600" dirty="0" smtClean="0"/>
              <a:t> </a:t>
            </a:r>
            <a:r>
              <a:rPr lang="cs-CZ" sz="2600" dirty="0" smtClean="0">
                <a:sym typeface="Symbol" pitchFamily="18" charset="2"/>
              </a:rPr>
              <a:t> p </a:t>
            </a:r>
            <a:r>
              <a:rPr lang="cs-CZ" sz="2600" b="1" dirty="0" smtClean="0">
                <a:sym typeface="Symbol" pitchFamily="18" charset="2"/>
              </a:rPr>
              <a:t> </a:t>
            </a:r>
            <a:r>
              <a:rPr lang="cs-CZ" sz="2600" dirty="0" smtClean="0">
                <a:sym typeface="Symbol" pitchFamily="18" charset="2"/>
              </a:rPr>
              <a:t>q</a:t>
            </a:r>
          </a:p>
          <a:p>
            <a:pPr>
              <a:buNone/>
            </a:pPr>
            <a:r>
              <a:rPr lang="cs-CZ" sz="2600" dirty="0" smtClean="0">
                <a:sym typeface="Symbol" pitchFamily="18" charset="2"/>
              </a:rPr>
              <a:t>8. rovnoběžník ABCD</a:t>
            </a:r>
            <a:endParaRPr lang="cs-CZ" sz="2600" dirty="0" smtClean="0"/>
          </a:p>
          <a:p>
            <a:pPr>
              <a:buNone/>
            </a:pPr>
            <a:endParaRPr lang="cs-CZ" sz="2600" dirty="0"/>
          </a:p>
          <a:p>
            <a:pPr>
              <a:buNone/>
            </a:pPr>
            <a:endParaRPr lang="cs-CZ" sz="2600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4211960" y="4725144"/>
            <a:ext cx="39604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olný tvar 14"/>
          <p:cNvSpPr/>
          <p:nvPr/>
        </p:nvSpPr>
        <p:spPr>
          <a:xfrm>
            <a:off x="8067554" y="4606724"/>
            <a:ext cx="0" cy="231494"/>
          </a:xfrm>
          <a:custGeom>
            <a:avLst/>
            <a:gdLst>
              <a:gd name="connsiteX0" fmla="*/ 0 w 0"/>
              <a:gd name="connsiteY0" fmla="*/ 0 h 231494"/>
              <a:gd name="connsiteX1" fmla="*/ 0 w 0"/>
              <a:gd name="connsiteY1" fmla="*/ 231494 h 231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1494">
                <a:moveTo>
                  <a:pt x="0" y="0"/>
                </a:moveTo>
                <a:lnTo>
                  <a:pt x="0" y="231494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4328932" y="4583575"/>
            <a:ext cx="0" cy="277792"/>
          </a:xfrm>
          <a:custGeom>
            <a:avLst/>
            <a:gdLst>
              <a:gd name="connsiteX0" fmla="*/ 0 w 0"/>
              <a:gd name="connsiteY0" fmla="*/ 0 h 277792"/>
              <a:gd name="connsiteX1" fmla="*/ 0 w 0"/>
              <a:gd name="connsiteY1" fmla="*/ 277792 h 2777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77792">
                <a:moveTo>
                  <a:pt x="0" y="0"/>
                </a:moveTo>
                <a:lnTo>
                  <a:pt x="0" y="277792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ouk 16"/>
          <p:cNvSpPr/>
          <p:nvPr/>
        </p:nvSpPr>
        <p:spPr>
          <a:xfrm rot="16200000">
            <a:off x="6156576" y="2852937"/>
            <a:ext cx="3600000" cy="3600000"/>
          </a:xfrm>
          <a:prstGeom prst="arc">
            <a:avLst>
              <a:gd name="adj1" fmla="val 21386736"/>
              <a:gd name="adj2" fmla="val 2012959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>
            <a:off x="-323504" y="189680"/>
            <a:ext cx="9360000" cy="9360000"/>
          </a:xfrm>
          <a:prstGeom prst="arc">
            <a:avLst>
              <a:gd name="adj1" fmla="val 19726674"/>
              <a:gd name="adj2" fmla="val 2081963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ovací čára 33"/>
          <p:cNvCxnSpPr/>
          <p:nvPr/>
        </p:nvCxnSpPr>
        <p:spPr>
          <a:xfrm flipH="1">
            <a:off x="7956376" y="2636912"/>
            <a:ext cx="792088" cy="24482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139952" y="4797152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8011398" y="4736757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8316416" y="2132856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1</a:t>
            </a:r>
            <a:endParaRPr lang="cs-CZ" sz="2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740352" y="2420888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2</a:t>
            </a:r>
            <a:endParaRPr lang="cs-CZ" sz="26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8676456" y="2432501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55" name="Kosoúhelník 54"/>
          <p:cNvSpPr/>
          <p:nvPr/>
        </p:nvSpPr>
        <p:spPr>
          <a:xfrm>
            <a:off x="4355976" y="2996952"/>
            <a:ext cx="4266000" cy="1728000"/>
          </a:xfrm>
          <a:prstGeom prst="parallelogram">
            <a:avLst>
              <a:gd name="adj" fmla="val 32559"/>
            </a:avLst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7" name="Přímá spojovací čára 56"/>
          <p:cNvCxnSpPr/>
          <p:nvPr/>
        </p:nvCxnSpPr>
        <p:spPr>
          <a:xfrm>
            <a:off x="4499992" y="2996952"/>
            <a:ext cx="43924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4644008" y="2504509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355976" y="2852936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</a:t>
            </a:r>
            <a:endParaRPr lang="cs-CZ" sz="2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148710" y="2000453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q</a:t>
            </a:r>
            <a:endParaRPr lang="cs-CZ" sz="2600" dirty="0"/>
          </a:p>
        </p:txBody>
      </p:sp>
      <p:cxnSp>
        <p:nvCxnSpPr>
          <p:cNvPr id="21" name="Přímá spojovací čára 20"/>
          <p:cNvCxnSpPr/>
          <p:nvPr/>
        </p:nvCxnSpPr>
        <p:spPr>
          <a:xfrm flipV="1">
            <a:off x="4211960" y="2246675"/>
            <a:ext cx="936750" cy="29105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36" grpId="0"/>
      <p:bldP spid="39" grpId="0"/>
      <p:bldP spid="40" grpId="0"/>
      <p:bldP spid="55" grpId="1" animBg="1"/>
      <p:bldP spid="63" grpId="0"/>
      <p:bldP spid="28" grpId="0"/>
      <p:bldP spid="2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Narýsuj rovnoběžník ABCD</a:t>
            </a:r>
            <a:br>
              <a:rPr lang="cs-CZ" sz="3600" dirty="0" smtClean="0"/>
            </a:br>
            <a:r>
              <a:rPr lang="cs-CZ" sz="3600" dirty="0" smtClean="0"/>
              <a:t>a = 5 cm, b = 4 cm, │AC│= 8 cm (2. postup)</a:t>
            </a:r>
            <a:endParaRPr lang="cs-CZ" sz="3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/>
              <a:t>Ověření konstrukce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Výsledný rovnoběžník</a:t>
            </a:r>
            <a:br>
              <a:rPr lang="cs-CZ" sz="2800" dirty="0" smtClean="0"/>
            </a:br>
            <a:r>
              <a:rPr lang="cs-CZ" sz="2800" dirty="0" smtClean="0"/>
              <a:t>přeměříme, zda</a:t>
            </a:r>
            <a:br>
              <a:rPr lang="cs-CZ" sz="2800" dirty="0" smtClean="0"/>
            </a:br>
            <a:r>
              <a:rPr lang="cs-CZ" sz="2800" dirty="0" smtClean="0"/>
              <a:t>odpovídá zadání.</a:t>
            </a:r>
          </a:p>
          <a:p>
            <a:pPr>
              <a:buNone/>
            </a:pPr>
            <a:r>
              <a:rPr lang="cs-CZ" sz="2800" b="1" dirty="0" smtClean="0"/>
              <a:t>Diskuze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Určíme počet řešení</a:t>
            </a:r>
          </a:p>
          <a:p>
            <a:pPr marL="0" indent="0">
              <a:buNone/>
            </a:pPr>
            <a:r>
              <a:rPr lang="cs-CZ" sz="2800" dirty="0" smtClean="0"/>
              <a:t>v dané polorovině.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Úloha má jedno řešení.</a:t>
            </a:r>
            <a:endParaRPr lang="cs-CZ" sz="2600" dirty="0"/>
          </a:p>
          <a:p>
            <a:pPr>
              <a:buNone/>
            </a:pPr>
            <a:endParaRPr lang="cs-CZ" sz="2600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4211960" y="4725144"/>
            <a:ext cx="39604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olný tvar 14"/>
          <p:cNvSpPr/>
          <p:nvPr/>
        </p:nvSpPr>
        <p:spPr>
          <a:xfrm>
            <a:off x="8067554" y="4606724"/>
            <a:ext cx="0" cy="231494"/>
          </a:xfrm>
          <a:custGeom>
            <a:avLst/>
            <a:gdLst>
              <a:gd name="connsiteX0" fmla="*/ 0 w 0"/>
              <a:gd name="connsiteY0" fmla="*/ 0 h 231494"/>
              <a:gd name="connsiteX1" fmla="*/ 0 w 0"/>
              <a:gd name="connsiteY1" fmla="*/ 231494 h 231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1494">
                <a:moveTo>
                  <a:pt x="0" y="0"/>
                </a:moveTo>
                <a:lnTo>
                  <a:pt x="0" y="231494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4328932" y="4583575"/>
            <a:ext cx="0" cy="277792"/>
          </a:xfrm>
          <a:custGeom>
            <a:avLst/>
            <a:gdLst>
              <a:gd name="connsiteX0" fmla="*/ 0 w 0"/>
              <a:gd name="connsiteY0" fmla="*/ 0 h 277792"/>
              <a:gd name="connsiteX1" fmla="*/ 0 w 0"/>
              <a:gd name="connsiteY1" fmla="*/ 277792 h 2777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77792">
                <a:moveTo>
                  <a:pt x="0" y="0"/>
                </a:moveTo>
                <a:lnTo>
                  <a:pt x="0" y="277792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ouk 16"/>
          <p:cNvSpPr/>
          <p:nvPr/>
        </p:nvSpPr>
        <p:spPr>
          <a:xfrm rot="16200000">
            <a:off x="6156576" y="2852937"/>
            <a:ext cx="3600000" cy="3600000"/>
          </a:xfrm>
          <a:prstGeom prst="arc">
            <a:avLst>
              <a:gd name="adj1" fmla="val 21386736"/>
              <a:gd name="adj2" fmla="val 2012959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>
            <a:off x="-323504" y="189680"/>
            <a:ext cx="9360000" cy="9360000"/>
          </a:xfrm>
          <a:prstGeom prst="arc">
            <a:avLst>
              <a:gd name="adj1" fmla="val 19726674"/>
              <a:gd name="adj2" fmla="val 2081963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ovací čára 33"/>
          <p:cNvCxnSpPr/>
          <p:nvPr/>
        </p:nvCxnSpPr>
        <p:spPr>
          <a:xfrm flipH="1">
            <a:off x="7956376" y="2636912"/>
            <a:ext cx="792088" cy="24482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139952" y="4797152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8011398" y="4736757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8316416" y="2132856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1</a:t>
            </a:r>
            <a:endParaRPr lang="cs-CZ" sz="2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740352" y="2420888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2</a:t>
            </a:r>
            <a:endParaRPr lang="cs-CZ" sz="26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8676456" y="2432501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55" name="Kosoúhelník 54"/>
          <p:cNvSpPr/>
          <p:nvPr/>
        </p:nvSpPr>
        <p:spPr>
          <a:xfrm>
            <a:off x="4355976" y="2996952"/>
            <a:ext cx="4266000" cy="1728000"/>
          </a:xfrm>
          <a:prstGeom prst="parallelogram">
            <a:avLst>
              <a:gd name="adj" fmla="val 32559"/>
            </a:avLst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7" name="Přímá spojovací čára 56"/>
          <p:cNvCxnSpPr/>
          <p:nvPr/>
        </p:nvCxnSpPr>
        <p:spPr>
          <a:xfrm>
            <a:off x="4499992" y="2996952"/>
            <a:ext cx="43924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>
            <a:endCxn id="29" idx="1"/>
          </p:cNvCxnSpPr>
          <p:nvPr/>
        </p:nvCxnSpPr>
        <p:spPr>
          <a:xfrm flipV="1">
            <a:off x="4211960" y="2246675"/>
            <a:ext cx="936750" cy="29105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4644008" y="2504509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355976" y="2852936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</a:t>
            </a:r>
            <a:endParaRPr lang="cs-CZ" sz="2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148710" y="2000453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q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Narýsuj rovnoběžník ABCD</a:t>
            </a:r>
          </a:p>
          <a:p>
            <a:pPr>
              <a:buNone/>
            </a:pPr>
            <a:r>
              <a:rPr lang="cs-CZ" dirty="0" smtClean="0"/>
              <a:t>a = 55 mm</a:t>
            </a:r>
          </a:p>
          <a:p>
            <a:pPr>
              <a:buNone/>
            </a:pPr>
            <a:r>
              <a:rPr lang="cs-CZ" dirty="0" smtClean="0"/>
              <a:t>b = 35 mm</a:t>
            </a:r>
          </a:p>
          <a:p>
            <a:pPr>
              <a:buNone/>
            </a:pPr>
            <a:r>
              <a:rPr lang="cs-CZ" dirty="0" smtClean="0"/>
              <a:t>│BD│ = 75 mm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Nezapomeň</a:t>
            </a:r>
            <a:r>
              <a:rPr lang="cs-CZ" dirty="0" smtClean="0"/>
              <a:t> na náčrt, rozbor, zápis, konstrukci, ověření a diskuzi.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262</TotalTime>
  <Words>695</Words>
  <Application>Microsoft Office PowerPoint</Application>
  <PresentationFormat>Předvádění na obrazovce (4:3)</PresentationFormat>
  <Paragraphs>180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sady Office</vt:lpstr>
      <vt:lpstr>1_Motiv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Konstrukce rovnoběžníku</vt:lpstr>
      <vt:lpstr>Opakování - rovnoběžník</vt:lpstr>
      <vt:lpstr>Narýsuj rovnoběžník ABCD a = 5 cm, b = 4 cm, │AC│= 8 cm</vt:lpstr>
      <vt:lpstr>Ukážeme si dva různé postupy</vt:lpstr>
      <vt:lpstr>1. postup</vt:lpstr>
      <vt:lpstr>Narýsuj rovnoběžník ABCD a = 5 cm, b = 4 cm, │AC│= 8 cm (1. postup)</vt:lpstr>
      <vt:lpstr>Narýsuj rovnoběžník ABCD a = 5 cm, b = 4 cm, │AC│= 8 cm (1. postup)</vt:lpstr>
      <vt:lpstr>Narýsuj rovnoběžník ABCD a = 5 cm, b = 4 cm, │AC│= 8 cm (1. postup)</vt:lpstr>
      <vt:lpstr>2. postup</vt:lpstr>
      <vt:lpstr>Narýsuj rovnoběžník ABCD a = 5 cm, b = 4 cm, │AC│= 8 cm (2. postup)</vt:lpstr>
      <vt:lpstr>Narýsuj rovnoběžník ABCD a = 5 cm, b = 4 cm, │AC│= 8 cm (2. postup)</vt:lpstr>
      <vt:lpstr>Narýsuj rovnoběžník ABCD a = 5 cm, b = 4 cm, │AC│= 8 cm (2. postup)</vt:lpstr>
      <vt:lpstr>Příklad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Konstrukce trojúhelníku</dc:title>
  <dc:creator>Roman Marshner</dc:creator>
  <cp:lastModifiedBy>Roman Marshner</cp:lastModifiedBy>
  <cp:revision>33</cp:revision>
  <dcterms:created xsi:type="dcterms:W3CDTF">2012-05-10T07:58:21Z</dcterms:created>
  <dcterms:modified xsi:type="dcterms:W3CDTF">2012-06-14T11:04:59Z</dcterms:modified>
</cp:coreProperties>
</file>