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5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9C6E0A00-6B46-4DDF-AAA4-A244564CB781}" type="datetimeFigureOut">
              <a:rPr lang="cs-CZ"/>
              <a:pPr>
                <a:defRPr/>
              </a:pPr>
              <a:t>14.6.2012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40CFE282-C000-4B90-92C4-DEC5CE2985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741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CFE4D0D-31AD-46E4-9D5C-97D89AECE51F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72AD2D-1408-4055-9E04-070CED6E23B0}" type="datetimeFigureOut">
              <a:rPr lang="cs-CZ"/>
              <a:pPr>
                <a:defRPr/>
              </a:pPr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0E3056-EF67-4673-A267-412353668C3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3A304A-5B2D-44DE-BED0-1A8BC11C51D0}" type="datetimeFigureOut">
              <a:rPr lang="cs-CZ"/>
              <a:pPr>
                <a:defRPr/>
              </a:pPr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53309E-5A0C-4251-A6AE-F00F5E46EC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A9613F-85F6-42CF-90FB-7CAEDCA357D6}" type="datetimeFigureOut">
              <a:rPr lang="cs-CZ"/>
              <a:pPr>
                <a:defRPr/>
              </a:pPr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FF691E-4A19-4AF3-9FC4-6FEEE341BF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0DD7E8-D709-47C0-9974-55DC33F4A584}" type="datetimeFigureOut">
              <a:rPr lang="cs-CZ"/>
              <a:pPr>
                <a:defRPr/>
              </a:pPr>
              <a:t>14.6.2012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17D7BC-F8BD-4ECC-B847-5662A5E10E8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186CFC-D738-4997-A70E-ACDF8858327B}" type="datetimeFigureOut">
              <a:rPr lang="cs-CZ"/>
              <a:pPr>
                <a:defRPr/>
              </a:pPr>
              <a:t>14.6.2012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698FDA-DE28-405A-9D36-66DD2556543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EF8E1-6445-4F64-AAC4-7B2A3AED7FA8}" type="datetimeFigureOut">
              <a:rPr lang="cs-CZ"/>
              <a:pPr>
                <a:defRPr/>
              </a:pPr>
              <a:t>14.6.2012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02EFCD-6B6A-4049-B08F-72FD7C7BB45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610006-4C8B-4434-80A7-F3731DD19088}" type="datetimeFigureOut">
              <a:rPr lang="cs-CZ"/>
              <a:pPr>
                <a:defRPr/>
              </a:pPr>
              <a:t>14.6.2012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FE5D0C-7CA4-4977-8306-38B68B947B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F5E527-E45F-4135-B33E-0567C2439264}" type="datetimeFigureOut">
              <a:rPr lang="cs-CZ"/>
              <a:pPr>
                <a:defRPr/>
              </a:pPr>
              <a:t>14.6.2012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69869C-B860-4B6A-84BC-8B3E4BD2BA4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DC7929-9210-4216-9810-5A22805A1215}" type="datetimeFigureOut">
              <a:rPr lang="cs-CZ"/>
              <a:pPr>
                <a:defRPr/>
              </a:pPr>
              <a:t>14.6.2012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01ECA3-1C0E-48A2-B7FF-65F9A1CFFBF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6F32A6-CF9E-4C53-A747-7BA7E7923D85}" type="datetimeFigureOut">
              <a:rPr lang="cs-CZ"/>
              <a:pPr>
                <a:defRPr/>
              </a:pPr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62170C-5B3E-498C-BD48-AF21203E7F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6E9FD1-8998-49D5-B522-FD4E4AFF0EF2}" type="datetimeFigureOut">
              <a:rPr lang="cs-CZ"/>
              <a:pPr>
                <a:defRPr/>
              </a:pPr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65D468-7F2C-49FE-A12C-E443BFCD55B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B89CC20-0D56-46B6-8057-31BDD10ED9A8}" type="datetimeFigureOut">
              <a:rPr lang="cs-CZ"/>
              <a:pPr>
                <a:defRPr/>
              </a:pPr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2C5A9D9-856D-41D7-AE33-809D4778FB8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549275"/>
            <a:ext cx="7772400" cy="305117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2800" dirty="0">
                <a:solidFill>
                  <a:schemeClr val="tx2">
                    <a:lumMod val="60000"/>
                    <a:lumOff val="40000"/>
                  </a:schemeClr>
                </a:solidFill>
                <a:latin typeface="Candara" pitchFamily="34"/>
                <a:ea typeface="HG Mincho Light J" pitchFamily="2"/>
                <a:cs typeface="Arial Unicode MS" pitchFamily="2"/>
              </a:rPr>
              <a:t>Jazyk a jazyková </a:t>
            </a:r>
            <a:r>
              <a:rPr lang="cs-CZ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ndara" pitchFamily="34"/>
                <a:ea typeface="HG Mincho Light J" pitchFamily="2"/>
                <a:cs typeface="Arial Unicode MS" pitchFamily="2"/>
              </a:rPr>
              <a:t>komunikace</a:t>
            </a:r>
            <a:br>
              <a:rPr lang="cs-CZ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ndara" pitchFamily="34"/>
                <a:ea typeface="HG Mincho Light J" pitchFamily="2"/>
                <a:cs typeface="Arial Unicode MS" pitchFamily="2"/>
              </a:rPr>
            </a:br>
            <a:r>
              <a:rPr lang="cs-CZ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ndara" pitchFamily="34"/>
                <a:ea typeface="HG Mincho Light J" pitchFamily="2"/>
                <a:cs typeface="Arial Unicode MS" pitchFamily="2"/>
              </a:rPr>
              <a:t>Shoda přísudku a podmětu</a:t>
            </a:r>
            <a:r>
              <a:rPr lang="cs-CZ" sz="2800" dirty="0">
                <a:solidFill>
                  <a:schemeClr val="tx2">
                    <a:lumMod val="60000"/>
                    <a:lumOff val="40000"/>
                  </a:schemeClr>
                </a:solidFill>
                <a:latin typeface="Candara" pitchFamily="34"/>
                <a:ea typeface="HG Mincho Light J" pitchFamily="2"/>
                <a:cs typeface="Arial Unicode MS" pitchFamily="2"/>
              </a:rPr>
              <a:t/>
            </a:r>
            <a:br>
              <a:rPr lang="cs-CZ" sz="2800" dirty="0">
                <a:solidFill>
                  <a:schemeClr val="tx2">
                    <a:lumMod val="60000"/>
                    <a:lumOff val="40000"/>
                  </a:schemeClr>
                </a:solidFill>
                <a:latin typeface="Candara" pitchFamily="34"/>
                <a:ea typeface="HG Mincho Light J" pitchFamily="2"/>
                <a:cs typeface="Arial Unicode MS" pitchFamily="2"/>
              </a:rPr>
            </a:br>
            <a:r>
              <a:rPr lang="cs-CZ" sz="2800" dirty="0">
                <a:solidFill>
                  <a:schemeClr val="tx2">
                    <a:lumMod val="60000"/>
                    <a:lumOff val="40000"/>
                  </a:schemeClr>
                </a:solidFill>
                <a:latin typeface="Candara" pitchFamily="34"/>
                <a:ea typeface="HG Mincho Light J" pitchFamily="2"/>
                <a:cs typeface="Arial Unicode MS" pitchFamily="2"/>
              </a:rPr>
              <a:t>Mgr. Iva </a:t>
            </a:r>
            <a:r>
              <a:rPr lang="cs-CZ" sz="28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ndara" pitchFamily="34"/>
                <a:ea typeface="HG Mincho Light J" pitchFamily="2"/>
                <a:cs typeface="Arial Unicode MS" pitchFamily="2"/>
              </a:rPr>
              <a:t>Štancíková</a:t>
            </a:r>
            <a:r>
              <a:rPr lang="cs-CZ" sz="2800">
                <a:solidFill>
                  <a:schemeClr val="tx2">
                    <a:lumMod val="60000"/>
                    <a:lumOff val="40000"/>
                  </a:schemeClr>
                </a:solidFill>
                <a:latin typeface="Candara" pitchFamily="34"/>
                <a:ea typeface="HG Mincho Light J" pitchFamily="2"/>
                <a:cs typeface="Arial Unicode MS" pitchFamily="2"/>
              </a:rPr>
              <a:t/>
            </a:r>
            <a:br>
              <a:rPr lang="cs-CZ" sz="2800">
                <a:solidFill>
                  <a:schemeClr val="tx2">
                    <a:lumMod val="60000"/>
                    <a:lumOff val="40000"/>
                  </a:schemeClr>
                </a:solidFill>
                <a:latin typeface="Candara" pitchFamily="34"/>
                <a:ea typeface="HG Mincho Light J" pitchFamily="2"/>
                <a:cs typeface="Arial Unicode MS" pitchFamily="2"/>
              </a:rPr>
            </a:br>
            <a:r>
              <a:rPr lang="cs-CZ" sz="2800" smtClean="0">
                <a:solidFill>
                  <a:schemeClr val="tx2">
                    <a:lumMod val="60000"/>
                    <a:lumOff val="40000"/>
                  </a:schemeClr>
                </a:solidFill>
                <a:latin typeface="Candara" pitchFamily="34"/>
                <a:ea typeface="HG Mincho Light J" pitchFamily="2"/>
                <a:cs typeface="Arial Unicode MS" pitchFamily="2"/>
              </a:rPr>
              <a:t>VY_32_INOVACE_shodaprisudkuapodmetu_09</a:t>
            </a:r>
            <a:endParaRPr lang="cs-CZ" sz="2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4339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3573463"/>
            <a:ext cx="6480175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Mužský rod neživotný</a:t>
            </a:r>
            <a:endParaRPr lang="cs-CZ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09713"/>
            <a:ext cx="8229600" cy="452596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Podmět neživotný           </a:t>
            </a:r>
            <a:r>
              <a:rPr lang="cs-CZ" dirty="0">
                <a:solidFill>
                  <a:srgbClr val="FF0000"/>
                </a:solidFill>
              </a:rPr>
              <a:t>P</a:t>
            </a:r>
            <a:r>
              <a:rPr lang="cs-CZ" dirty="0" smtClean="0">
                <a:solidFill>
                  <a:srgbClr val="FF0000"/>
                </a:solidFill>
              </a:rPr>
              <a:t>řísudek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                                             </a:t>
            </a:r>
            <a:r>
              <a:rPr lang="cs-CZ" sz="6000" dirty="0">
                <a:solidFill>
                  <a:srgbClr val="FF0000"/>
                </a:solidFill>
              </a:rPr>
              <a:t>Y</a:t>
            </a:r>
            <a:endParaRPr lang="cs-CZ" dirty="0" smtClean="0">
              <a:solidFill>
                <a:srgbClr val="FF0000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TY   -  Stromy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se klátily</a:t>
            </a:r>
            <a:r>
              <a:rPr lang="cs-CZ" dirty="0" smtClean="0"/>
              <a:t> ve větru.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TY -  Smrky </a:t>
            </a:r>
            <a:r>
              <a:rPr lang="cs-CZ" dirty="0" smtClean="0">
                <a:solidFill>
                  <a:srgbClr val="FF0000"/>
                </a:solidFill>
              </a:rPr>
              <a:t>rostly </a:t>
            </a:r>
            <a:r>
              <a:rPr lang="cs-CZ" dirty="0" smtClean="0"/>
              <a:t>hustě vedle sebe.</a:t>
            </a:r>
            <a:endParaRPr lang="cs-CZ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15363" name="Picture 2" descr="C:\Users\tabule\AppData\Local\Microsoft\Windows\Temporary Internet Files\Content.IE5\PSAAIAKP\MC90032583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00788" y="2205038"/>
            <a:ext cx="1836737" cy="1836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Pravoúhlá spojnice 6"/>
          <p:cNvCxnSpPr/>
          <p:nvPr/>
        </p:nvCxnSpPr>
        <p:spPr>
          <a:xfrm>
            <a:off x="3995738" y="1844675"/>
            <a:ext cx="1081087" cy="936625"/>
          </a:xfrm>
          <a:prstGeom prst="bentConnector3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Mužský rod životný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Podmět životný       </a:t>
            </a:r>
            <a:r>
              <a:rPr lang="cs-CZ" dirty="0" smtClean="0">
                <a:solidFill>
                  <a:srgbClr val="FF0000"/>
                </a:solidFill>
              </a:rPr>
              <a:t>Přísudek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rgbClr val="FF0000"/>
                </a:solidFill>
              </a:rPr>
              <a:t>                                            </a:t>
            </a:r>
            <a:r>
              <a:rPr lang="cs-CZ" sz="6000" dirty="0" smtClean="0">
                <a:solidFill>
                  <a:srgbClr val="FF0000"/>
                </a:solidFill>
              </a:rPr>
              <a:t>i</a:t>
            </a:r>
            <a:endParaRPr lang="cs-CZ" dirty="0">
              <a:solidFill>
                <a:srgbClr val="FF0000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TI - Žáci</a:t>
            </a:r>
            <a:r>
              <a:rPr lang="cs-CZ" dirty="0" smtClean="0">
                <a:solidFill>
                  <a:srgbClr val="FF0000"/>
                </a:solidFill>
              </a:rPr>
              <a:t> se hlásili.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>
              <a:solidFill>
                <a:srgbClr val="FF0000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TI - Kluci</a:t>
            </a:r>
            <a:r>
              <a:rPr lang="cs-CZ" dirty="0" smtClean="0">
                <a:solidFill>
                  <a:srgbClr val="FF0000"/>
                </a:solidFill>
              </a:rPr>
              <a:t> se těšili na fotbal.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8" name="Pravoúhlá spojnice 7"/>
          <p:cNvCxnSpPr/>
          <p:nvPr/>
        </p:nvCxnSpPr>
        <p:spPr>
          <a:xfrm rot="16200000" flipH="1">
            <a:off x="3492501" y="1989137"/>
            <a:ext cx="1439862" cy="1439863"/>
          </a:xfrm>
          <a:prstGeom prst="bentConnector3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388" name="Picture 3" descr="C:\Users\tabule\AppData\Local\Microsoft\Windows\Temporary Internet Files\Content.IE5\8RFGPQX4\MC90034334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30925" y="3525838"/>
            <a:ext cx="1808163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C000"/>
                </a:solidFill>
              </a:rPr>
              <a:t>Ženský rod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rgbClr val="FFC000"/>
                </a:solidFill>
              </a:rPr>
              <a:t>Podmět                      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Přísudek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rgbClr val="FFC000"/>
                </a:solidFill>
              </a:rPr>
              <a:t>v ženském rodě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>
              <a:solidFill>
                <a:srgbClr val="FFC000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rgbClr val="FFC000"/>
                </a:solidFill>
              </a:rPr>
              <a:t>                                  </a:t>
            </a:r>
            <a:r>
              <a:rPr lang="cs-CZ" sz="6000" dirty="0" smtClean="0">
                <a:solidFill>
                  <a:srgbClr val="FFC000"/>
                </a:solidFill>
              </a:rPr>
              <a:t>Y</a:t>
            </a:r>
            <a:endParaRPr lang="cs-CZ" dirty="0" smtClean="0">
              <a:solidFill>
                <a:srgbClr val="FFC000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rgbClr val="FFC000"/>
                </a:solidFill>
              </a:rPr>
              <a:t>TY - Holčičky 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si povídal</a:t>
            </a:r>
            <a:r>
              <a:rPr lang="cs-CZ" dirty="0" smtClean="0">
                <a:solidFill>
                  <a:srgbClr val="FFC000"/>
                </a:solidFill>
              </a:rPr>
              <a:t>y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rgbClr val="FFC000"/>
                </a:solidFill>
              </a:rPr>
              <a:t>TY - ONY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- Všemu se společně smál</a:t>
            </a:r>
            <a:r>
              <a:rPr lang="cs-CZ" dirty="0" smtClean="0">
                <a:solidFill>
                  <a:srgbClr val="FFC000"/>
                </a:solidFill>
              </a:rPr>
              <a:t>y.</a:t>
            </a:r>
            <a:endParaRPr lang="cs-CZ" dirty="0">
              <a:solidFill>
                <a:srgbClr val="FFC000"/>
              </a:solidFill>
            </a:endParaRPr>
          </a:p>
        </p:txBody>
      </p:sp>
      <p:cxnSp>
        <p:nvCxnSpPr>
          <p:cNvPr id="5" name="Pravoúhlá spojnice 4"/>
          <p:cNvCxnSpPr/>
          <p:nvPr/>
        </p:nvCxnSpPr>
        <p:spPr>
          <a:xfrm rot="16200000" flipH="1">
            <a:off x="3384551" y="2528887"/>
            <a:ext cx="1008062" cy="792163"/>
          </a:xfrm>
          <a:prstGeom prst="bentConnector3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436" name="Picture 3" descr="C:\Users\tabule\AppData\Local\Microsoft\Windows\Temporary Internet Files\Content.IE5\DEPOCI0H\MC900343343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81700" y="2782888"/>
            <a:ext cx="1649413" cy="1716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Střední rod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Podmět                              </a:t>
            </a:r>
            <a:r>
              <a:rPr lang="cs-CZ" dirty="0" smtClean="0"/>
              <a:t>Přísudek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ve středním rodě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                                          </a:t>
            </a:r>
            <a:r>
              <a:rPr lang="cs-CZ" sz="6000" dirty="0" smtClean="0">
                <a:solidFill>
                  <a:schemeClr val="accent6">
                    <a:lumMod val="75000"/>
                  </a:schemeClr>
                </a:solidFill>
              </a:rPr>
              <a:t>a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TA – Koťata </a:t>
            </a:r>
            <a:r>
              <a:rPr lang="cs-CZ" dirty="0" smtClean="0"/>
              <a:t>si vesele hrál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a</a:t>
            </a:r>
            <a:r>
              <a:rPr lang="cs-CZ" dirty="0" smtClean="0"/>
              <a:t>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Ona TA – </a:t>
            </a:r>
            <a:r>
              <a:rPr lang="cs-CZ" dirty="0" smtClean="0"/>
              <a:t>Skotačil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a </a:t>
            </a:r>
            <a:r>
              <a:rPr lang="cs-CZ" dirty="0" smtClean="0"/>
              <a:t>na dvorku</a:t>
            </a:r>
            <a:endParaRPr lang="cs-CZ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6000" dirty="0">
              <a:solidFill>
                <a:schemeClr val="accent6">
                  <a:lumMod val="7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cxnSp>
        <p:nvCxnSpPr>
          <p:cNvPr id="5" name="Pravoúhlá spojnice 4"/>
          <p:cNvCxnSpPr/>
          <p:nvPr/>
        </p:nvCxnSpPr>
        <p:spPr>
          <a:xfrm>
            <a:off x="3779838" y="2492375"/>
            <a:ext cx="1223962" cy="649288"/>
          </a:xfrm>
          <a:prstGeom prst="bentConnector3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460" name="Picture 2" descr="C:\Users\tabule\AppData\Local\Microsoft\Windows\Temporary Internet Files\Content.IE5\8RFGPQX4\MC900436157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24600" y="3644900"/>
            <a:ext cx="2424113" cy="210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2048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mtClean="0"/>
              <a:t>Obrázky:</a:t>
            </a:r>
          </a:p>
          <a:p>
            <a:pPr>
              <a:buFont typeface="Arial" charset="0"/>
              <a:buNone/>
            </a:pPr>
            <a:r>
              <a:rPr lang="cs-CZ" smtClean="0"/>
              <a:t>    www.office.microsoft.com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87</Words>
  <Application>Microsoft Office PowerPoint</Application>
  <PresentationFormat>On-screen Show (4:3)</PresentationFormat>
  <Paragraphs>30</Paragraphs>
  <Slides>6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2" baseType="lpstr">
      <vt:lpstr>Calibri</vt:lpstr>
      <vt:lpstr>Arial</vt:lpstr>
      <vt:lpstr>Candara</vt:lpstr>
      <vt:lpstr>HG Mincho Light J</vt:lpstr>
      <vt:lpstr>Arial Unicode MS</vt:lpstr>
      <vt:lpstr>Motiv sady Office</vt:lpstr>
      <vt:lpstr>Jazyk a jazyková komunikace Shoda přísudku a podmětu Mgr. Iva Štancíková VY_32_INOVACE_shodaprisudkuapodmetu_09</vt:lpstr>
      <vt:lpstr>Mužský rod neživotný</vt:lpstr>
      <vt:lpstr>Mužský rod životný</vt:lpstr>
      <vt:lpstr>Ženský rod </vt:lpstr>
      <vt:lpstr>Střední rod</vt:lpstr>
      <vt:lpstr>Snímek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Jazyk a jazyková komunikace Shoda přísudku a podmětu Mgr. Iva Štancíková VY_32_INOVACE_shodaprisudkuapodmetu_02</dc:title>
  <dc:creator>Tabule</dc:creator>
  <cp:lastModifiedBy>DUM</cp:lastModifiedBy>
  <cp:revision>5</cp:revision>
  <dcterms:created xsi:type="dcterms:W3CDTF">2011-06-13T11:05:13Z</dcterms:created>
  <dcterms:modified xsi:type="dcterms:W3CDTF">2012-06-14T12:39:20Z</dcterms:modified>
</cp:coreProperties>
</file>