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3123779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Jazyk a jazyková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komunikace</a:t>
            </a:r>
            <a:b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Český jazyk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/>
            </a:r>
            <a:b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Opozita 2.ročník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/>
            </a:r>
            <a:b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Mgr. Iva Štancíková</a:t>
            </a:r>
            <a:b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VY_32_INOVACE_12_opozita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OP  VK oblast podpory 1.4 s názvem Zlepšení podmínek </a:t>
            </a:r>
          </a:p>
          <a:p>
            <a:r>
              <a:rPr lang="cs-CZ" dirty="0"/>
              <a:t>    pro vzdělávání na základních školách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2123728" y="3284984"/>
            <a:ext cx="4896544" cy="11425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560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lova opačného významu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3"/>
            <a:ext cx="3168352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376" y="3337405"/>
            <a:ext cx="3636778" cy="2413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60032" y="1700808"/>
            <a:ext cx="41044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Dům je </a:t>
            </a:r>
          </a:p>
          <a:p>
            <a:endParaRPr lang="cs-CZ" sz="36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starý</a:t>
            </a:r>
            <a:r>
              <a:rPr lang="cs-CZ" sz="3600" dirty="0" smtClean="0"/>
              <a:t> nebo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nový.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51720" y="4869160"/>
            <a:ext cx="45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O</a:t>
            </a:r>
            <a:endParaRPr lang="cs-CZ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8" y="5301208"/>
            <a:ext cx="4267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4869160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o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0" y="422108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84168" y="400506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i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96236" y="5301208"/>
            <a:ext cx="612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t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44408" y="5624373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5171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Citróny bývají </a:t>
            </a:r>
            <a:r>
              <a:rPr lang="cs-CZ" dirty="0" smtClean="0">
                <a:solidFill>
                  <a:srgbClr val="FF0000"/>
                </a:solidFill>
              </a:rPr>
              <a:t>kyselé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ale mandarinky jsou </a:t>
            </a:r>
            <a:r>
              <a:rPr lang="cs-CZ" sz="4400" dirty="0" smtClean="0">
                <a:solidFill>
                  <a:srgbClr val="FFC000"/>
                </a:solidFill>
              </a:rPr>
              <a:t>sladké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48965"/>
            <a:ext cx="4752000" cy="378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00" y="2348880"/>
            <a:ext cx="4464000" cy="3207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512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Oblékni se podle toho,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estli je</a:t>
            </a:r>
            <a:r>
              <a:rPr lang="cs-CZ" dirty="0" smtClean="0">
                <a:solidFill>
                  <a:srgbClr val="FF0000"/>
                </a:solidFill>
              </a:rPr>
              <a:t> léto </a:t>
            </a:r>
            <a:r>
              <a:rPr lang="cs-CZ" dirty="0" smtClean="0"/>
              <a:t>nebo ………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92896"/>
            <a:ext cx="3657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225" y="2880335"/>
            <a:ext cx="3914775" cy="313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 rot="12100046" flipH="1" flipV="1">
            <a:off x="6700947" y="4215572"/>
            <a:ext cx="2138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tx2">
                    <a:lumMod val="75000"/>
                  </a:schemeClr>
                </a:solidFill>
              </a:rPr>
              <a:t>zima</a:t>
            </a:r>
            <a:endParaRPr lang="cs-CZ" sz="4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373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Chodník je suchý nebo……….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536" y="3044902"/>
            <a:ext cx="3725798" cy="29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1" y="980728"/>
            <a:ext cx="4140000" cy="3313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78659" y="1556792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3600" dirty="0" smtClean="0"/>
              <a:t>okrý.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29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Vyzkoušej se – spojuj: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Studená</a:t>
            </a:r>
          </a:p>
          <a:p>
            <a:r>
              <a:rPr lang="cs-CZ" dirty="0" smtClean="0"/>
              <a:t>Hodný</a:t>
            </a:r>
          </a:p>
          <a:p>
            <a:r>
              <a:rPr lang="cs-CZ" dirty="0" smtClean="0"/>
              <a:t>Veselé</a:t>
            </a:r>
          </a:p>
          <a:p>
            <a:r>
              <a:rPr lang="cs-CZ" dirty="0" smtClean="0"/>
              <a:t>Dlouhý</a:t>
            </a:r>
          </a:p>
          <a:p>
            <a:r>
              <a:rPr lang="cs-CZ" dirty="0" smtClean="0"/>
              <a:t>Ráno</a:t>
            </a:r>
          </a:p>
          <a:p>
            <a:r>
              <a:rPr lang="cs-CZ" dirty="0" smtClean="0"/>
              <a:t>Pěkný</a:t>
            </a:r>
          </a:p>
          <a:p>
            <a:r>
              <a:rPr lang="cs-CZ" dirty="0" smtClean="0"/>
              <a:t>Pracovitý</a:t>
            </a:r>
          </a:p>
          <a:p>
            <a:r>
              <a:rPr lang="cs-CZ" dirty="0" smtClean="0"/>
              <a:t>Chytrá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Večer</a:t>
            </a:r>
          </a:p>
          <a:p>
            <a:r>
              <a:rPr lang="cs-CZ" dirty="0" smtClean="0"/>
              <a:t>Smutné</a:t>
            </a:r>
          </a:p>
          <a:p>
            <a:r>
              <a:rPr lang="cs-CZ" dirty="0" smtClean="0"/>
              <a:t>Zlý</a:t>
            </a:r>
          </a:p>
          <a:p>
            <a:r>
              <a:rPr lang="cs-CZ" dirty="0" smtClean="0"/>
              <a:t>Krátký</a:t>
            </a:r>
          </a:p>
          <a:p>
            <a:r>
              <a:rPr lang="cs-CZ" dirty="0" smtClean="0"/>
              <a:t>Líný</a:t>
            </a:r>
          </a:p>
          <a:p>
            <a:r>
              <a:rPr lang="cs-CZ" dirty="0" smtClean="0"/>
              <a:t>Hloupá</a:t>
            </a:r>
          </a:p>
          <a:p>
            <a:r>
              <a:rPr lang="cs-CZ" dirty="0" smtClean="0"/>
              <a:t>Ošklivý</a:t>
            </a:r>
          </a:p>
          <a:p>
            <a:r>
              <a:rPr lang="cs-CZ" dirty="0" smtClean="0"/>
              <a:t>Teplá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9987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Základní údaje o DUM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Autor: </a:t>
            </a:r>
            <a:r>
              <a:rPr lang="cs-CZ" dirty="0" err="1"/>
              <a:t>Mgr.Iva</a:t>
            </a:r>
            <a:r>
              <a:rPr lang="cs-CZ" dirty="0"/>
              <a:t> Štancíková, ZŠ a MŠ Klášter Hradiště nad Jizerou, </a:t>
            </a:r>
            <a:r>
              <a:rPr lang="cs-CZ" dirty="0" smtClean="0"/>
              <a:t>Klášter</a:t>
            </a:r>
          </a:p>
          <a:p>
            <a:r>
              <a:rPr lang="cs-CZ" dirty="0" smtClean="0"/>
              <a:t> </a:t>
            </a:r>
            <a:r>
              <a:rPr lang="cs-CZ" dirty="0"/>
              <a:t>Hradiště nad Jizerou 81</a:t>
            </a:r>
          </a:p>
          <a:p>
            <a:r>
              <a:rPr lang="cs-CZ" dirty="0"/>
              <a:t>Období vytvoření DUM: 1.pololetí </a:t>
            </a:r>
            <a:r>
              <a:rPr lang="cs-CZ" dirty="0" err="1"/>
              <a:t>šk.roku</a:t>
            </a:r>
            <a:r>
              <a:rPr lang="cs-CZ" dirty="0"/>
              <a:t> 2011/2012</a:t>
            </a:r>
          </a:p>
          <a:p>
            <a:r>
              <a:rPr lang="cs-CZ" dirty="0"/>
              <a:t>Ročník: </a:t>
            </a:r>
            <a:r>
              <a:rPr lang="cs-CZ" dirty="0" smtClean="0"/>
              <a:t>druhý</a:t>
            </a:r>
            <a:endParaRPr lang="cs-CZ" dirty="0"/>
          </a:p>
          <a:p>
            <a:r>
              <a:rPr lang="cs-CZ" dirty="0"/>
              <a:t>Vzdělávací oblast: Jazyk a jazyková komunikace</a:t>
            </a:r>
          </a:p>
          <a:p>
            <a:r>
              <a:rPr lang="cs-CZ" smtClean="0"/>
              <a:t>Vzdělávací </a:t>
            </a:r>
            <a:r>
              <a:rPr lang="cs-CZ" dirty="0"/>
              <a:t>obor: Český jazyk</a:t>
            </a:r>
          </a:p>
          <a:p>
            <a:r>
              <a:rPr lang="cs-CZ" dirty="0"/>
              <a:t>Tematický okruh: </a:t>
            </a:r>
            <a:r>
              <a:rPr lang="cs-CZ" dirty="0" smtClean="0"/>
              <a:t>opozita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opozita</a:t>
            </a:r>
            <a:endParaRPr lang="cs-CZ" dirty="0"/>
          </a:p>
          <a:p>
            <a:r>
              <a:rPr lang="cs-CZ" dirty="0"/>
              <a:t>DUM byl vytvořen jako materiál pro </a:t>
            </a:r>
            <a:r>
              <a:rPr lang="cs-CZ" dirty="0" smtClean="0"/>
              <a:t>výklad </a:t>
            </a:r>
            <a:r>
              <a:rPr lang="cs-CZ" dirty="0"/>
              <a:t>a rozšiřování slovní zásoby.</a:t>
            </a:r>
          </a:p>
          <a:p>
            <a:r>
              <a:rPr lang="cs-CZ" dirty="0"/>
              <a:t>Je určen k prezentaci pomocí datového projektoru.</a:t>
            </a:r>
          </a:p>
          <a:p>
            <a:r>
              <a:rPr lang="cs-CZ" dirty="0"/>
              <a:t>Lze ho využít pro procvičování ve skupinové práci pomocí pracovního listu.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2466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Zdroje: Použité obrázky pocházejí z databáze </a:t>
            </a:r>
            <a:r>
              <a:rPr lang="cs-CZ" dirty="0" smtClean="0"/>
              <a:t>obrázků MS </a:t>
            </a:r>
            <a:r>
              <a:rPr lang="cs-CZ" dirty="0"/>
              <a:t>Office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09763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86</Words>
  <Application>Microsoft Office PowerPoint</Application>
  <PresentationFormat>Předvádění na obrazovce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Jazyk a jazyková komunikace Český jazyk Opozita 2.ročník Mgr. Iva Štancíková VY_32_INOVACE_12_opozita</vt:lpstr>
      <vt:lpstr>Slova opačného významu</vt:lpstr>
      <vt:lpstr>Citróny bývají kyselé,</vt:lpstr>
      <vt:lpstr>Oblékni se podle toho,</vt:lpstr>
      <vt:lpstr>Chodník je suchý nebo……….</vt:lpstr>
      <vt:lpstr>Vyzkoušej se – spojuj:</vt:lpstr>
      <vt:lpstr>Základní údaje o DUM 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Opozita, synonyma Mgr. Iva Štancíková VY_32_INOVACE_opozita,synonyma_09/ll.</dc:title>
  <dc:creator>Tabule</dc:creator>
  <cp:lastModifiedBy>Tabule</cp:lastModifiedBy>
  <cp:revision>7</cp:revision>
  <cp:lastPrinted>2012-02-28T16:15:33Z</cp:lastPrinted>
  <dcterms:created xsi:type="dcterms:W3CDTF">2011-08-09T10:19:59Z</dcterms:created>
  <dcterms:modified xsi:type="dcterms:W3CDTF">2012-03-01T13:50:46Z</dcterms:modified>
</cp:coreProperties>
</file>