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8/8a/%C5%9Anie%C5%BCka_z_zachodu.jpg/800px-%C5%9Anie%C5%BCka_z_zachodu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Jazyk a jazyková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komunikace</a:t>
            </a:r>
            <a:b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Český jazyk</a:t>
            </a: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/>
            </a:r>
            <a:b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Vlastní jména, abecední řazení</a:t>
            </a: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/>
            </a:r>
            <a:b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Mgr. Iva Štancíková</a:t>
            </a:r>
            <a:b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VY_32_INOVACE_14_vlastni_jmena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7200" y="4725144"/>
            <a:ext cx="5712179" cy="535478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OP  VK oblast podpory 1.4 s názvem Zlepšení podmínek </a:t>
            </a:r>
          </a:p>
          <a:p>
            <a:r>
              <a:rPr lang="cs-CZ" dirty="0"/>
              <a:t>    pro vzdělávání na základních školách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2267744" y="3717032"/>
            <a:ext cx="4752528" cy="9361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7439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jména osob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pisovatelka                  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zpěvačka</a:t>
            </a:r>
          </a:p>
          <a:p>
            <a:endParaRPr lang="cs-CZ" dirty="0"/>
          </a:p>
          <a:p>
            <a:r>
              <a:rPr lang="cs-CZ" dirty="0" smtClean="0"/>
              <a:t>král</a:t>
            </a:r>
          </a:p>
          <a:p>
            <a:endParaRPr lang="cs-CZ" dirty="0"/>
          </a:p>
          <a:p>
            <a:r>
              <a:rPr lang="cs-CZ" dirty="0" smtClean="0"/>
              <a:t>soused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Karel IV.</a:t>
            </a:r>
          </a:p>
          <a:p>
            <a:endParaRPr lang="cs-CZ" dirty="0"/>
          </a:p>
          <a:p>
            <a:r>
              <a:rPr lang="cs-CZ" dirty="0" smtClean="0"/>
              <a:t>Božena Němcová</a:t>
            </a:r>
          </a:p>
          <a:p>
            <a:endParaRPr lang="cs-CZ" dirty="0"/>
          </a:p>
          <a:p>
            <a:r>
              <a:rPr lang="cs-CZ" dirty="0" smtClean="0"/>
              <a:t>Lucie Bílá</a:t>
            </a:r>
          </a:p>
          <a:p>
            <a:endParaRPr lang="cs-CZ" dirty="0"/>
          </a:p>
          <a:p>
            <a:r>
              <a:rPr lang="cs-CZ" dirty="0" smtClean="0"/>
              <a:t>Václav Přemyslovský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440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615 0.00278 -0.03178 0.00532 -0.04549 0.01758 C -0.05035 0.02198 -0.05278 0.02869 -0.05747 0.03355 C -0.0625 0.03863 -0.06685 0.04511 -0.07275 0.04835 C -0.07605 0.0502 -0.08282 0.0539 -0.08282 0.0539 C -0.08594 0.05807 -0.08907 0.05853 -0.09185 0.06315 C -0.10382 0.08328 -0.11146 0.10965 -0.12726 0.12515 C -0.1323 0.1381 -0.1257 0.12284 -0.13334 0.13463 C -0.1349 0.13718 -0.13594 0.13995 -0.13733 0.14273 C -0.13803 0.14412 -0.13941 0.14666 -0.13941 0.14666 C -0.14115 0.15337 -0.14584 0.15938 -0.14948 0.16424 C -0.15191 0.17373 -0.15712 0.1846 -0.16459 0.18714 C -0.1724 0.19755 -0.18299 0.20241 -0.19393 0.20449 C -0.20487 0.20958 -0.19185 0.23364 -0.20191 0.2422 C -0.20591 0.24937 -0.2125 0.25538 -0.21823 0.25978 C -0.22049 0.26163 -0.22257 0.26487 -0.22518 0.2651 C -0.23195 0.26579 -0.23872 0.2651 -0.24549 0.2651 " pathEditMode="relative" ptsTypes="ffffffffffffffff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208 0.00764 -0.00573 0.0081 -0.01024 0.01203 C -0.01336 0.01481 -0.01701 0.01943 -0.02031 0.02152 C -0.02934 0.02707 -0.04861 0.02684 -0.05868 0.02961 C -0.06996 0.02846 -0.0809 0.02591 -0.09201 0.02429 C -0.09757 0.02244 -0.10364 0.02128 -0.1092 0.01874 C -0.11319 0.01342 -0.11805 0.01041 -0.12222 0.00532 C -0.13211 -0.00671 -0.12656 -0.00347 -0.13333 -0.00671 C -0.13663 -0.0111 -0.13993 -0.01388 -0.14357 -0.01758 C -0.14652 -0.02382 -0.15034 -0.02799 -0.15468 -0.03238 C -0.15868 -0.04071 -0.15746 -0.04233 -0.15659 -0.05389 C -0.1585 -0.07934 -0.1658 -0.10293 -0.17691 -0.12375 C -0.17274 -0.1256 -0.1717 -0.12375 -0.16875 -0.11982 " pathEditMode="relative" ptsTypes="ffffffffffffA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208 0.00764 -0.00573 0.0081 -0.01024 0.01203 C -0.01336 0.01481 -0.01701 0.01943 -0.02031 0.02152 C -0.02934 0.02707 -0.04861 0.02684 -0.05868 0.02961 C -0.06996 0.02846 -0.0809 0.02591 -0.09201 0.02429 C -0.09757 0.02244 -0.10364 0.02128 -0.1092 0.01874 C -0.11319 0.01342 -0.11805 0.01041 -0.12222 0.00532 C -0.13211 -0.00671 -0.12656 -0.00347 -0.13333 -0.00671 C -0.13663 -0.0111 -0.13993 -0.01388 -0.14357 -0.01758 C -0.14652 -0.02382 -0.15034 -0.02799 -0.15468 -0.03238 C -0.15868 -0.04071 -0.15746 -0.04233 -0.15659 -0.05389 C -0.1585 -0.07934 -0.1658 -0.10293 -0.17691 -0.12375 C -0.17274 -0.1256 -0.1717 -0.12375 -0.16875 -0.11982 " pathEditMode="relative" ptsTypes="ffffffffffffA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09 0.00902 -0.00312 0.01365 -0.00711 0.02012 C -0.01423 0.03169 -0.01632 0.0347 -0.0243 0.04441 C -0.04826 0.07333 -0.07204 0.09229 -0.10416 0.09808 C -0.11007 0.09923 -0.11614 0.10201 -0.12222 0.10224 C -0.14079 0.10317 -0.1592 0.10317 -0.17777 0.10363 C -0.18316 0.10548 -0.18854 0.1064 -0.19409 0.10756 C -0.21996 0.10548 -0.23576 0.11311 -0.22135 0.09276 C -0.21805 0.0798 -0.21961 0.07818 -0.22534 0.06731 C -0.22673 0.06477 -0.22708 0.06014 -0.22934 0.05922 C -0.23316 0.0576 -0.23142 0.05852 -0.23437 0.05644 " pathEditMode="relative" ptsTypes="ffffffffffA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Jména hor, řek, států, měst…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Nejvyšší hora ČR</a:t>
            </a:r>
          </a:p>
          <a:p>
            <a:r>
              <a:rPr lang="cs-CZ" dirty="0" smtClean="0"/>
              <a:t>Sněžka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Chrám sv. Barbory v městě</a:t>
            </a:r>
          </a:p>
          <a:p>
            <a:r>
              <a:rPr lang="cs-CZ" dirty="0" smtClean="0"/>
              <a:t>Kutná Hora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086" y="3429000"/>
            <a:ext cx="252028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343494"/>
            <a:ext cx="1800200" cy="2508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4287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podle abecedy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eka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Vltava</a:t>
            </a:r>
          </a:p>
          <a:p>
            <a:r>
              <a:rPr lang="cs-CZ" dirty="0"/>
              <a:t>m</a:t>
            </a:r>
            <a:r>
              <a:rPr lang="cs-CZ" dirty="0" smtClean="0"/>
              <a:t>ěsto </a:t>
            </a:r>
            <a:r>
              <a:rPr lang="cs-CZ" dirty="0" smtClean="0">
                <a:solidFill>
                  <a:schemeClr val="accent6"/>
                </a:solidFill>
              </a:rPr>
              <a:t>Praha</a:t>
            </a:r>
          </a:p>
          <a:p>
            <a:r>
              <a:rPr lang="cs-CZ" dirty="0"/>
              <a:t>u</a:t>
            </a:r>
            <a:r>
              <a:rPr lang="cs-CZ" dirty="0" smtClean="0"/>
              <a:t>lice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Dlouhá</a:t>
            </a:r>
          </a:p>
          <a:p>
            <a:r>
              <a:rPr lang="cs-CZ" dirty="0"/>
              <a:t>z</a:t>
            </a:r>
            <a:r>
              <a:rPr lang="cs-CZ" dirty="0" smtClean="0"/>
              <a:t>emě Turecko</a:t>
            </a:r>
          </a:p>
          <a:p>
            <a:r>
              <a:rPr lang="cs-CZ" dirty="0"/>
              <a:t>p</a:t>
            </a:r>
            <a:r>
              <a:rPr lang="cs-CZ" dirty="0" smtClean="0"/>
              <a:t>ohoří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Brdy</a:t>
            </a:r>
          </a:p>
          <a:p>
            <a:r>
              <a:rPr lang="cs-CZ" dirty="0"/>
              <a:t>s</a:t>
            </a:r>
            <a:r>
              <a:rPr lang="cs-CZ" dirty="0" smtClean="0"/>
              <a:t>větadíl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Evropa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268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.10799 -0.09438 C 0.1165 -0.09739 0.12448 -0.1004 0.13316 -0.10248 C 0.15729 -0.10179 0.18472 -0.09832 0.20903 -0.10387 C 0.22431 -0.1115 0.23906 -0.11659 0.25538 -0.11867 C 0.26268 -0.12075 0.26945 -0.12284 0.27656 -0.12538 C 0.2849 -0.13278 0.29358 -0.14412 0.30295 -0.14828 C 0.30608 -0.15245 0.30938 -0.15545 0.31302 -0.15892 C 0.31979 -0.1735 0.31302 -0.1573 0.31597 -0.19802 C 0.31632 -0.20264 0.31823 -0.20681 0.3191 -0.21143 C 0.32031 -0.2186 0.32014 -0.22601 0.32205 -0.23294 C 0.3224 -0.25053 0.3224 -0.26787 0.32309 -0.28545 C 0.32327 -0.29077 0.32552 -0.29448 0.32709 -0.29887 C 0.32761 -0.30026 0.32813 -0.30303 0.32813 -0.3028 " pathEditMode="relative" rAng="0" ptsTypes="ffffffffffff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07" y="-104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.07691 0.00047 C 0.08264 0.00186 0.08837 0.00324 0.09409 0.00463 C 0.11146 0.01296 0.13021 0.01134 0.14757 0.01944 C 0.15173 0.0236 0.1618 0.02915 0.16684 0.03146 C 0.17587 0.04002 0.18576 0.04627 0.196 0.05159 C 0.19948 0.05344 0.20278 0.05529 0.20625 0.05691 C 0.20833 0.05784 0.21232 0.05969 0.21232 0.05992 C 0.2184 0.06501 0.22205 0.06524 0.22847 0.06917 C 0.25225 0.08351 0.27552 0.09739 0.30017 0.10826 C 0.31371 0.10549 0.32673 0.10364 0.34045 0.10271 C 0.33993 0.0812 0.34166 0.07241 0.33455 0.05691 C 0.3335 0.05066 0.33298 0.04719 0.33038 0.04211 C 0.32951 0.03008 0.3283 0.02106 0.32534 0.00995 C 0.3243 -0.01133 0.3243 -0.02775 0.3243 -0.04927 " pathEditMode="relative" rAng="0" ptsTypes="fffffffffffff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29" y="28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44444E-6 -4.62642E-9 C 0.02048 -0.00416 0.03871 -0.01203 0.05955 -0.01365 C 0.07031 -0.01249 0.08142 -0.0118 0.09184 -0.0081 C 0.09739 -0.00625 0.10903 -0.00416 0.10903 -0.00416 C 0.11614 -0.00093 0.12048 0.00023 0.12812 0.00116 C 0.13316 0.00347 0.13837 0.0037 0.1434 0.00532 C 0.14878 0.00902 0.15382 0.00995 0.15955 0.01203 C 0.16163 0.01272 0.16562 0.0148 0.16562 0.0148 C 0.17691 0.01295 0.18594 0.00532 0.19687 0.00116 C 0.20451 -0.00509 0.21284 -0.00717 0.22118 -0.01087 C 0.225 -0.0148 0.22778 -0.0155 0.23229 -0.01758 C 0.23698 -0.02198 0.24184 -0.0266 0.24739 -0.02845 C 0.25434 -0.03516 0.26163 -0.04048 0.26962 -0.04441 C 0.27465 -0.05158 0.28159 -0.05783 0.28784 -0.06338 C 0.29114 -0.07009 0.28923 -0.07078 0.28472 -0.07541 C 0.27795 -0.08235 0.27135 -0.08883 0.26458 -0.09554 C 0.26111 -0.09901 0.25451 -0.10641 0.25451 -0.10641 C 0.25416 -0.11358 0.25486 -0.12098 0.25347 -0.12792 C 0.25312 -0.12977 0.25087 -0.12977 0.24948 -0.1307 C 0.24462 -0.1344 0.23871 -0.13625 0.23333 -0.13879 C 0.23264 -0.14018 0.23055 -0.14134 0.23125 -0.14273 C 0.23159 -0.14342 0.24514 -0.1566 0.24739 -0.15753 C 0.24809 -0.16031 0.24878 -0.16285 0.24948 -0.16563 C 0.25104 -0.17164 0.24739 -0.17095 0.24531 -0.17233 C 0.23975 -0.17604 0.23837 -0.17742 0.23229 -0.17904 C 0.23125 -0.18043 0.22916 -0.18321 0.22916 -0.18321 " pathEditMode="relative" ptsTypes="fffffffffffffffffffffffff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7.54106E-7 C 0.00712 0.00601 -0.00122 -0.00208 0.00503 0.00809 C 0.00955 0.01527 0.02726 0.0155 0.03229 0.01596 C 0.04549 0.02059 0.05677 0.02938 0.06962 0.03493 C 0.07778 0.0384 0.08594 0.04256 0.09392 0.04696 C 0.10017 0.05043 0.10573 0.05621 0.11198 0.05922 C 0.11649 0.065 0.12101 0.07194 0.12621 0.07657 C 0.12708 0.07726 0.1283 0.07726 0.12917 0.07795 C 0.13021 0.07865 0.13125 0.0798 0.13229 0.08073 C 0.13524 0.08674 0.13889 0.08929 0.1434 0.09276 C 0.14948 0.10386 0.15833 0.1108 0.16667 0.11843 C 0.1743 0.12537 0.17969 0.13046 0.18785 0.13578 C 0.20121 0.15452 0.18507 0.13393 0.19496 0.14249 C 0.19618 0.14365 0.1967 0.1455 0.19792 0.14666 C 0.20955 0.15776 0.22292 0.16678 0.23628 0.17349 C 0.24149 0.17881 0.24722 0.18182 0.25243 0.18691 C 0.25851 0.19292 0.26562 0.1987 0.27274 0.2031 C 0.27639 0.20842 0.28108 0.20865 0.28472 0.21397 C 0.29236 0.2253 0.28628 0.2216 0.29288 0.22461 C 0.29774 0.22299 0.30035 0.21998 0.30399 0.21536 C 0.30677 0.20425 0.30868 0.19153 0.31302 0.18159 C 0.31406 0.17626 0.31597 0.17187 0.31719 0.16678 C 0.31667 0.16077 0.31771 0.15406 0.3151 0.1492 C 0.30833 0.13601 0.29878 0.1182 0.28889 0.10895 C 0.29167 0.12121 0.29288 0.11751 0.29288 0.13324 " pathEditMode="relative" ptsTypes="ffffffffffffffffffffffff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.10417 0.00023 C 0.1118 0.00301 0.11476 0.01712 0.12135 0.0229 C 0.12378 0.02498 0.12691 0.02521 0.12951 0.02706 C 0.13489 0.03077 0.14062 0.03609 0.14566 0.04048 C 0.15764 0.05112 0.16736 0.06755 0.18194 0.07148 C 0.18698 0.07634 0.1901 0.08073 0.19618 0.08351 C 0.20017 0.0923 0.19549 0.08397 0.20121 0.08906 C 0.20538 0.09276 0.20903 0.09877 0.21337 0.10247 C 0.21684 0.10548 0.22083 0.10756 0.22448 0.11057 C 0.22986 0.12029 0.23611 0.12445 0.24462 0.12792 C 0.25035 0.13393 0.25746 0.1381 0.26476 0.14018 C 0.26788 0.14296 0.27049 0.14712 0.27396 0.14943 C 0.27795 0.15198 0.28767 0.15498 0.29219 0.15614 C 0.30035 0.16377 0.3092 0.16563 0.3184 0.16979 C 0.32917 0.16933 0.33993 0.16956 0.35069 0.1684 C 0.35642 0.16771 0.35972 0.15869 0.36389 0.15498 C 0.37031 0.14943 0.36476 0.15637 0.36788 0.15221 " pathEditMode="relative" ptsTypes="ffffffffffffffffA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.10972 0.19732 C 0.11893 0.20588 0.10764 0.19408 0.11372 0.20403 C 0.11476 0.20565 0.1165 0.20657 0.11771 0.20819 C 0.1224 0.2149 0.12518 0.22531 0.13195 0.22832 C 0.13733 0.23549 0.13785 0.24659 0.14202 0.25515 C 0.14532 0.26186 0.14983 0.26834 0.15417 0.27412 C 0.15903 0.28754 0.16806 0.29818 0.17431 0.31044 C 0.17865 0.31876 0.18525 0.32686 0.18854 0.33588 C 0.19236 0.34629 0.18993 0.3419 0.19549 0.34953 C 0.19757 0.35716 0.204 0.36202 0.20868 0.36688 C 0.21441 0.37266 0.21771 0.38053 0.22483 0.38307 C 0.23195 0.39256 0.24966 0.41268 0.26025 0.41661 C 0.26684 0.42332 0.27257 0.43049 0.28038 0.43419 C 0.28368 0.4409 0.28073 0.43651 0.28646 0.4409 C 0.29688 0.449 0.29497 0.44992 0.3066 0.45177 C 0.3125 0.45548 0.31736 0.45848 0.32379 0.46103 C 0.33004 0.46658 0.33663 0.46704 0.3441 0.46797 C 0.34896 0.46935 0.35243 0.4682 0.35712 0.46658 C 0.36094 0.46334 0.35972 0.46542 0.36111 0.46103 " pathEditMode="relative" ptsTypes="ffffffffffffffffffA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Autor: </a:t>
            </a:r>
            <a:r>
              <a:rPr lang="cs-CZ" dirty="0" err="1"/>
              <a:t>Mgr.Iva</a:t>
            </a:r>
            <a:r>
              <a:rPr lang="cs-CZ" dirty="0"/>
              <a:t> Štancíková, ZŠ a MŠ Klášter Hradiště nad Jizerou, </a:t>
            </a:r>
            <a:endParaRPr lang="cs-CZ" dirty="0" smtClean="0"/>
          </a:p>
          <a:p>
            <a:r>
              <a:rPr lang="cs-CZ" dirty="0" smtClean="0"/>
              <a:t>Klášter </a:t>
            </a:r>
            <a:r>
              <a:rPr lang="cs-CZ" dirty="0"/>
              <a:t>Hradiště 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šk.roku</a:t>
            </a:r>
            <a:r>
              <a:rPr lang="cs-CZ" dirty="0"/>
              <a:t> 2011/2012</a:t>
            </a:r>
          </a:p>
          <a:p>
            <a:r>
              <a:rPr lang="cs-CZ" dirty="0"/>
              <a:t>Ročník: </a:t>
            </a:r>
            <a:r>
              <a:rPr lang="cs-CZ" dirty="0" smtClean="0"/>
              <a:t>třetí</a:t>
            </a:r>
            <a:endParaRPr lang="cs-CZ" dirty="0"/>
          </a:p>
          <a:p>
            <a:r>
              <a:rPr lang="cs-CZ" dirty="0"/>
              <a:t>Vzdělávací oblast: Jazyk a jazyková komunikace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Český jazyk</a:t>
            </a:r>
          </a:p>
          <a:p>
            <a:r>
              <a:rPr lang="cs-CZ" dirty="0"/>
              <a:t>Tematický okruh: </a:t>
            </a:r>
            <a:r>
              <a:rPr lang="cs-CZ" dirty="0" smtClean="0"/>
              <a:t>Vlastní jména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vlastní jména</a:t>
            </a:r>
            <a:endParaRPr lang="cs-CZ" dirty="0"/>
          </a:p>
          <a:p>
            <a:r>
              <a:rPr lang="cs-CZ" dirty="0"/>
              <a:t>DUM byl vytvořen jako materiál pro </a:t>
            </a:r>
            <a:r>
              <a:rPr lang="cs-CZ" dirty="0" smtClean="0"/>
              <a:t>výklad učiva.</a:t>
            </a:r>
            <a:endParaRPr lang="cs-CZ" dirty="0"/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procvičování ve skupinové práci pomocí pracovního listu.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5742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86000" y="2136339"/>
            <a:ext cx="4572000" cy="31700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200" dirty="0"/>
              <a:t>Commons. In </a:t>
            </a:r>
            <a:r>
              <a:rPr lang="en-US" sz="1200" i="1" dirty="0"/>
              <a:t>Wikipedia : the free encyclopedia</a:t>
            </a:r>
            <a:r>
              <a:rPr lang="en-US" sz="1200" dirty="0"/>
              <a:t> [online]. St. Petersburg (Florida) : Wikipedia Foundation, 8.9.2011, last modified on 8.9.2011 [cit. 2011-08-09]. </a:t>
            </a:r>
            <a:r>
              <a:rPr lang="en-US" sz="1200" dirty="0" err="1"/>
              <a:t>Dostupné</a:t>
            </a:r>
            <a:r>
              <a:rPr lang="en-US" sz="1200" dirty="0"/>
              <a:t> z WWW: </a:t>
            </a:r>
            <a:r>
              <a:rPr lang="en-US" sz="1200" dirty="0" smtClean="0">
                <a:hlinkClick r:id="rId2"/>
              </a:rPr>
              <a:t>http</a:t>
            </a:r>
            <a:r>
              <a:rPr lang="en-US" sz="1200" dirty="0">
                <a:hlinkClick r:id="rId2"/>
              </a:rPr>
              <a:t>://upload.wikimedia.org/wikipedia/commons/thumb/8/8a/%C5%9Anie%C5%BCka_z_zachodu.jpg/800px-%</a:t>
            </a:r>
            <a:r>
              <a:rPr lang="en-US" sz="1200" dirty="0" smtClean="0">
                <a:hlinkClick r:id="rId2"/>
              </a:rPr>
              <a:t>C5%9Anie%C5%BCka_z_zachodu.jpg</a:t>
            </a:r>
            <a:r>
              <a:rPr lang="en-US" sz="1200" dirty="0" smtClean="0"/>
              <a:t>.</a:t>
            </a:r>
            <a:endParaRPr lang="cs-CZ" sz="1200" dirty="0" smtClean="0"/>
          </a:p>
          <a:p>
            <a:endParaRPr lang="cs-CZ" sz="1200" dirty="0">
              <a:effectLst/>
            </a:endParaRPr>
          </a:p>
          <a:p>
            <a:r>
              <a:rPr lang="en-US" sz="1200" dirty="0"/>
              <a:t>Commons. In </a:t>
            </a:r>
            <a:r>
              <a:rPr lang="en-US" sz="1200" i="1" dirty="0"/>
              <a:t>Wikipedia : the free encyclopedia</a:t>
            </a:r>
            <a:r>
              <a:rPr lang="en-US" sz="1200" dirty="0"/>
              <a:t> [online]. St. Petersburg (Florida) : Wikipedia Foundation, 3.6.2005, last modified on 13.2.2008 [cit. 2011-08-09]. </a:t>
            </a:r>
            <a:r>
              <a:rPr lang="en-US" sz="1200" dirty="0" err="1"/>
              <a:t>Dostupné</a:t>
            </a:r>
            <a:r>
              <a:rPr lang="en-US" sz="1200" dirty="0"/>
              <a:t> z WWW: &lt;http://upload.wikimedia.org/wikipedia/commons/thumb/6/6f/Kutna_Hora_CZ_St_Barbara_Cathedral_front_view_02.JPG/430px-Kutna_Hora_CZ_St_Barbara_Cathedral_front_view_02.JPG</a:t>
            </a:r>
            <a:r>
              <a:rPr lang="en-US" sz="1400" dirty="0" smtClean="0"/>
              <a:t>&gt;.</a:t>
            </a:r>
            <a:endParaRPr lang="cs-CZ" sz="1400" dirty="0" smtClean="0"/>
          </a:p>
          <a:p>
            <a:endParaRPr lang="cs-CZ" sz="1400" dirty="0"/>
          </a:p>
          <a:p>
            <a:endParaRPr lang="en-US" sz="1400" dirty="0"/>
          </a:p>
          <a:p>
            <a:endParaRPr lang="en-US" sz="1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3961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41</TotalTime>
  <Words>85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Špendlík</vt:lpstr>
      <vt:lpstr>Jazyk a jazyková komunikace Český jazyk Vlastní jména, abecední řazení Mgr. Iva Štancíková VY_32_INOVACE_14_vlastni_jmena</vt:lpstr>
      <vt:lpstr>Vlastní jména osob</vt:lpstr>
      <vt:lpstr>Jména hor, řek, států, měst…</vt:lpstr>
      <vt:lpstr>Seřaď podle abecedy</vt:lpstr>
      <vt:lpstr>Základní údaje o DUM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 a jazyková komunikace Vlastní jména, abecední řazení Mgr. Iva Štancíková VY_32_INOVACE_vlastnijmena_03/ll.</dc:title>
  <dc:creator>Tabule</dc:creator>
  <cp:lastModifiedBy>Tabule</cp:lastModifiedBy>
  <cp:revision>6</cp:revision>
  <cp:lastPrinted>2012-02-28T16:27:02Z</cp:lastPrinted>
  <dcterms:created xsi:type="dcterms:W3CDTF">2011-08-09T09:24:44Z</dcterms:created>
  <dcterms:modified xsi:type="dcterms:W3CDTF">2012-03-01T13:55:47Z</dcterms:modified>
</cp:coreProperties>
</file>