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2" r:id="rId11"/>
    <p:sldId id="267" r:id="rId12"/>
    <p:sldId id="268" r:id="rId13"/>
    <p:sldId id="269" r:id="rId14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48" autoAdjust="0"/>
    <p:restoredTop sz="94660"/>
  </p:normalViewPr>
  <p:slideViewPr>
    <p:cSldViewPr>
      <p:cViewPr varScale="1">
        <p:scale>
          <a:sx n="102" d="100"/>
          <a:sy n="102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620689"/>
            <a:ext cx="8496944" cy="2979762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Jazyk a jazyková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komunikace</a:t>
            </a:r>
            <a:b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Český jazyk</a:t>
            </a:r>
            <a:b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Zvířátka - hláskování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/>
            </a:r>
            <a:b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Mgr. Iva Štancíková</a:t>
            </a:r>
            <a:b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VY_32_INOVACE_11_zviratka_hlaskovani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013176"/>
            <a:ext cx="6400800" cy="625624"/>
          </a:xfrm>
        </p:spPr>
        <p:txBody>
          <a:bodyPr>
            <a:normAutofit fontScale="55000" lnSpcReduction="20000"/>
          </a:bodyPr>
          <a:lstStyle/>
          <a:p>
            <a:r>
              <a:rPr lang="cs-CZ" dirty="0"/>
              <a:t>OP  VK oblast podpory 1.4 s názvem Zlepšení podmínek </a:t>
            </a:r>
          </a:p>
          <a:p>
            <a:r>
              <a:rPr lang="cs-CZ" dirty="0"/>
              <a:t>    pro vzdělávání na základních školách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2051720" y="3717032"/>
            <a:ext cx="4968552" cy="1008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74594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Jednou domov opustili…….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548" y="1600200"/>
            <a:ext cx="5656904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9358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ozel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9125" y="1600200"/>
            <a:ext cx="566575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9958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ohout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1628800"/>
            <a:ext cx="6912768" cy="519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3141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očič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988840"/>
            <a:ext cx="4608512" cy="2613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412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zvířátko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44825"/>
            <a:ext cx="5414738" cy="3816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933693" y="1659651"/>
            <a:ext cx="14980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399093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412776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Č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24328" y="3573016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12060" y="4581128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75092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5.18519E-6 C -0.0059 0.03148 -0.00885 0.06342 -0.01354 0.0949 C -0.01667 0.1162 -0.02812 0.13448 -0.03472 0.15393 C -0.03906 0.16666 -0.03958 0.17985 -0.04427 0.19235 C -0.04878 0.20439 -0.0559 0.21342 -0.05972 0.22569 C -0.06493 0.24259 -0.06701 0.26064 -0.07309 0.27685 C -0.07639 0.2986 -0.08125 0.31527 -0.0868 0.33587 C -0.09028 0.34999 -0.08993 0.36504 -0.09253 0.37939 C -0.09462 0.39259 -0.10069 0.40277 -0.10382 0.41527 C -0.1059 0.43333 -0.10573 0.43749 -0.11354 0.45115 C -0.11684 0.46481 -0.1243 0.47314 -0.13073 0.48448 C -0.13437 0.49976 -0.12969 0.48587 -0.13854 0.49745 C -0.15226 0.5155 -0.16163 0.53472 -0.18073 0.54351 C -0.19444 0.5611 -0.17934 0.54398 -0.22309 0.55115 C -0.2316 0.55254 -0.23281 0.55902 -0.24045 0.56157 C -0.25677 0.56666 -0.27187 0.56759 -0.28854 0.56898 C -0.30608 0.59259 -0.32847 0.59444 -0.35191 0.59745 C -0.36076 0.60925 -0.37483 0.61504 -0.38663 0.6206 C -0.3941 0.61018 -0.38594 0.61967 -0.39809 0.61273 C -0.41233 0.60462 -0.42361 0.58842 -0.43854 0.58171 C -0.45208 0.59444 -0.4691 0.59976 -0.48264 0.61273 C -0.48906 0.61874 -0.49549 0.62685 -0.50191 0.63333 C -0.53281 0.61967 -0.57014 0.61712 -0.60191 0.61527 C -0.61042 0.61249 -0.60972 0.61597 -0.60972 0.61018 " pathEditMode="relative" ptsTypes="ffffffff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7.03704E-6 C -0.00573 0.02315 0.0191 0.0551 0.02882 0.07431 C 0.03385 0.08403 0.03472 0.08866 0.04045 0.09746 C 0.04913 0.11088 0.06059 0.11991 0.06927 0.13334 C 0.07674 0.14491 0.08264 0.15811 0.09045 0.16922 C 0.10417 0.18889 0.1184 0.20487 0.13281 0.22292 C 0.1401 0.23195 0.15052 0.2507 0.15972 0.2588 C 0.16233 0.26575 0.16562 0.27223 0.16736 0.2794 C 0.16858 0.2845 0.17118 0.29468 0.17118 0.29468 C 0.17049 0.30926 0.17153 0.32408 0.16927 0.33843 C 0.16823 0.34445 0.16302 0.34792 0.16163 0.35371 C 0.16094 0.35626 0.16076 0.35903 0.15972 0.36135 C 0.15764 0.36598 0.15191 0.37431 0.15191 0.37431 " pathEditMode="relative" ptsTypes="ffffffffffff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7.03704E-6 C -0.00121 0.00601 -0.00312 0.0118 -0.00382 0.01805 C -0.00816 0.0574 -0.00312 0.03448 -0.00781 0.05393 C -0.01042 0.0787 -0.01233 0.10347 -0.01545 0.12823 C -0.01597 0.1324 -0.01649 0.1368 -0.01736 0.14097 C -0.01962 0.15138 -0.025 0.17175 -0.025 0.17175 C -0.02569 0.17777 -0.02552 0.18402 -0.02691 0.18981 C -0.03055 0.20439 -0.03906 0.21597 -0.04236 0.23333 C -0.04653 0.25532 -0.04774 0.278 -0.05191 0.29999 C -0.05364 0.33124 -0.05608 0.36481 -0.06354 0.3949 C -0.06528 0.41527 -0.0684 0.43425 -0.07309 0.45393 C -0.07795 0.4993 -0.08021 0.54791 -0.09427 0.58981 C -0.09514 0.59259 -0.09913 0.60555 -0.1 0.61018 C -0.10121 0.61712 -0.1 0.62592 -0.10382 0.63078 C -0.10538 0.63263 -0.10781 0.6324 -0.10972 0.63333 C -0.11042 0.63587 -0.11042 0.63888 -0.11163 0.64097 C -0.11493 0.64675 -0.12309 0.65647 -0.12309 0.65647 C -0.12378 0.65902 -0.125 0.66411 -0.125 0.66411 " pathEditMode="relative" ptsTypes="fffffffffffffffffA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13 0.00718 C 0.00104 0.03843 0.02239 0.00509 0.01267 0.03033 C 0.0118 0.03241 0.00989 0.03357 0.00868 0.03542 C 0.00225 0.04653 -0.00643 0.05949 -0.01233 0.0713 C -0.02448 0.0956 -0.0165 0.08704 -0.02778 0.09699 C -0.03004 0.10463 -0.03073 0.11297 -0.03351 0.12014 C -0.04219 0.14352 -0.05886 0.16088 -0.07014 0.18172 C -0.07917 0.19838 -0.06997 0.18542 -0.07587 0.19954 C -0.08177 0.21366 -0.08212 0.2132 -0.08924 0.22269 C -0.0941 0.24051 -0.08733 0.22037 -0.09705 0.23542 C -0.10278 0.24422 -0.10764 0.25509 -0.11042 0.26621 C -0.11111 0.2713 -0.11111 0.27685 -0.11233 0.28172 C -0.11615 0.29676 -0.13108 0.30926 -0.14132 0.31505 C -0.16302 0.32732 -0.13681 0.31343 -0.15469 0.32523 C -0.15799 0.32732 -0.16528 0.32917 -0.16823 0.33033 C -0.18889 0.3382 -0.21025 0.34236 -0.2316 0.34584 C -0.24913 0.35162 -0.26094 0.35023 -0.27969 0.34838 C -0.2816 0.34746 -0.28368 0.34699 -0.28542 0.34584 C -0.28872 0.34352 -0.29167 0.33982 -0.29514 0.33797 C -0.3 0.33542 -0.31042 0.33287 -0.31042 0.33287 C -0.325 0.32037 -0.33229 0.33241 -0.34514 0.33797 C -0.35781 0.3338 -0.35018 0.33542 -0.36823 0.33542 L -0.36233 0.32269 " pathEditMode="relative" ptsTypes="fffffffffffffffffffffAA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7.40741E-7 C 0.0033 0.01806 0.00747 0.03311 0.01528 0.04861 C 0.01788 0.05949 0.02344 0.06644 0.02691 0.07686 C 0.02865 0.08172 0.02952 0.08727 0.03073 0.09236 C 0.03142 0.09537 0.03351 0.09723 0.03455 0.1 C 0.03594 0.10371 0.03767 0.11459 0.03837 0.11783 C 0.03767 0.13843 0.03941 0.15926 0.03646 0.1794 C 0.03247 0.20741 0.00521 0.20695 -0.00972 0.21019 C -0.02135 0.22037 -0.01059 0.21274 -0.03281 0.21783 C -0.03489 0.21829 -0.03854 0.22061 -0.03854 0.22061 " pathEditMode="relative" ptsTypes="fffffffffA">
                                      <p:cBhvr>
                                        <p:cTn id="2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Srovnej písmena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1" y="2636912"/>
            <a:ext cx="4683974" cy="3731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1772816"/>
            <a:ext cx="22622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RAVIČAKK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1772816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K_ _ _ _ _ K_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162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zvířátko</a:t>
            </a:r>
            <a:endParaRPr lang="cs-CZ" dirty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124744"/>
            <a:ext cx="5940660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484784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19267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L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28498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3501008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1580" y="4509120"/>
            <a:ext cx="7560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I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5217006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Č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63671" y="5587410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11960" y="5570949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6022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písmenka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340768"/>
            <a:ext cx="5688632" cy="4518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41168"/>
            <a:ext cx="1944215" cy="1525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5834" y="2960992"/>
            <a:ext cx="1944215" cy="1525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1269" y="5323268"/>
            <a:ext cx="1944215" cy="1525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6067" y="3926916"/>
            <a:ext cx="1944215" cy="1525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5484" y="4486458"/>
            <a:ext cx="1944215" cy="1525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944" y="5630815"/>
            <a:ext cx="1944215" cy="1525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500" y="4638858"/>
            <a:ext cx="1944215" cy="1525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467952"/>
            <a:ext cx="1944215" cy="1525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2107" y="3723725"/>
            <a:ext cx="4491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6273" y="5859524"/>
            <a:ext cx="463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R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67571" y="6011924"/>
            <a:ext cx="481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63988" y="5401591"/>
            <a:ext cx="4203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5401591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Á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88224" y="4941168"/>
            <a:ext cx="4149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138174" y="4638858"/>
            <a:ext cx="4507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568443" y="6230685"/>
            <a:ext cx="5418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95771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6171811"/>
              </p:ext>
            </p:extLst>
          </p:nvPr>
        </p:nvGraphicFramePr>
        <p:xfrm>
          <a:off x="971600" y="692695"/>
          <a:ext cx="6648400" cy="525658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31050"/>
                <a:gridCol w="831050"/>
                <a:gridCol w="831050"/>
                <a:gridCol w="963234"/>
                <a:gridCol w="698866"/>
                <a:gridCol w="831050"/>
                <a:gridCol w="831050"/>
                <a:gridCol w="831050"/>
              </a:tblGrid>
              <a:tr h="750941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Z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50941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H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T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50941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Č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Č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50941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Č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R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50941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R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V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Č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5094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S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Č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5094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R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S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T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542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Pojmenujte obrázek a následně hláskujte, opisujte písmenka, písmeno K je zvýrazněno, jako nové písmenko, které se dnes učíme.</a:t>
            </a:r>
          </a:p>
          <a:p>
            <a:r>
              <a:rPr lang="cs-CZ" dirty="0" smtClean="0"/>
              <a:t>Chybějící písmena v tabulce dopíšou děti jako do pracovního listu nebo na interaktivní tabuli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68771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Základní údaje o DUM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Autor: </a:t>
            </a:r>
            <a:r>
              <a:rPr lang="cs-CZ" dirty="0" err="1"/>
              <a:t>Mgr.Iva</a:t>
            </a:r>
            <a:r>
              <a:rPr lang="cs-CZ" dirty="0"/>
              <a:t> Štancíková, ZŠ a MŠ Klášter Hradiště nad Jizerou, Klášter Hradiště nad Jizerou 81</a:t>
            </a:r>
          </a:p>
          <a:p>
            <a:r>
              <a:rPr lang="cs-CZ" dirty="0"/>
              <a:t>Období vytvoření DUM: 1.pololetí </a:t>
            </a:r>
            <a:r>
              <a:rPr lang="cs-CZ" dirty="0" err="1"/>
              <a:t>šk.roku</a:t>
            </a:r>
            <a:r>
              <a:rPr lang="cs-CZ" dirty="0"/>
              <a:t> 2011/2012</a:t>
            </a:r>
          </a:p>
          <a:p>
            <a:r>
              <a:rPr lang="cs-CZ" dirty="0"/>
              <a:t>Ročník</a:t>
            </a:r>
            <a:r>
              <a:rPr lang="cs-CZ" dirty="0" smtClean="0"/>
              <a:t>: první</a:t>
            </a:r>
            <a:endParaRPr lang="cs-CZ" dirty="0"/>
          </a:p>
          <a:p>
            <a:r>
              <a:rPr lang="cs-CZ" dirty="0"/>
              <a:t>Vzdělávací oblast: Jazyk a jazyková komunikace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Český jazyk</a:t>
            </a:r>
          </a:p>
          <a:p>
            <a:r>
              <a:rPr lang="cs-CZ" dirty="0"/>
              <a:t>Tematický okruh: </a:t>
            </a:r>
            <a:r>
              <a:rPr lang="cs-CZ" dirty="0" smtClean="0"/>
              <a:t>Nácvik písmen a hlásek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Hláskování – pohádka o zvířátkách</a:t>
            </a:r>
            <a:endParaRPr lang="cs-CZ" dirty="0"/>
          </a:p>
          <a:p>
            <a:r>
              <a:rPr lang="cs-CZ" dirty="0"/>
              <a:t>DUM byl vytvořen jako materiál pro </a:t>
            </a:r>
            <a:r>
              <a:rPr lang="cs-CZ" dirty="0" smtClean="0"/>
              <a:t>seznámení s podobou nové hlásky.</a:t>
            </a:r>
            <a:endParaRPr lang="cs-CZ" dirty="0"/>
          </a:p>
          <a:p>
            <a:r>
              <a:rPr lang="cs-CZ" dirty="0"/>
              <a:t>Je určen k prezentaci pomocí datového projektoru.</a:t>
            </a:r>
          </a:p>
          <a:p>
            <a:r>
              <a:rPr lang="cs-CZ" dirty="0"/>
              <a:t>Lze ho využít pro procvičování </a:t>
            </a:r>
            <a:r>
              <a:rPr lang="cs-CZ" dirty="0" smtClean="0"/>
              <a:t> </a:t>
            </a:r>
            <a:r>
              <a:rPr lang="cs-CZ" dirty="0"/>
              <a:t>pomocí pracovního listu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Obrázky slouží jako předloha pro vyprávění příběhu dle fantazie dětí.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6959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Použité zdroje: Použité obrázky pocházejí z databáze </a:t>
            </a:r>
            <a:r>
              <a:rPr lang="cs-CZ" dirty="0" smtClean="0"/>
              <a:t>obrázků</a:t>
            </a:r>
            <a:r>
              <a:rPr lang="cs-CZ" dirty="0"/>
              <a:t> 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373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135</Words>
  <Application>Microsoft Office PowerPoint</Application>
  <PresentationFormat>Předvádění na obrazovce (4:3)</PresentationFormat>
  <Paragraphs>80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Jazyk a jazyková komunikace Český jazyk Zvířátka - hláskování Mgr. Iva Štancíková VY_32_INOVACE_11_zviratka_hlaskovani</vt:lpstr>
      <vt:lpstr>Jednou domov opustili…….</vt:lpstr>
      <vt:lpstr>kozel</vt:lpstr>
      <vt:lpstr>kohout</vt:lpstr>
      <vt:lpstr>kočička</vt:lpstr>
      <vt:lpstr>Pojmenuj zvířátko</vt:lpstr>
      <vt:lpstr>Srovnej písmena</vt:lpstr>
      <vt:lpstr>Pojmenuj zvířátko</vt:lpstr>
      <vt:lpstr>Hledej písmenka</vt:lpstr>
      <vt:lpstr>Prezentace aplikace PowerPoint</vt:lpstr>
      <vt:lpstr>Metodická poznámka</vt:lpstr>
      <vt:lpstr>Základní údaje o DUM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 a jazyková komunikace Zvířátka a loupežníci Mgr. Iva Štancíková VY_32_INOVACE_zviratkaaloupeznici_02</dc:title>
  <dc:creator>Tabule</dc:creator>
  <cp:lastModifiedBy>Tabule</cp:lastModifiedBy>
  <cp:revision>12</cp:revision>
  <cp:lastPrinted>2012-02-28T16:32:47Z</cp:lastPrinted>
  <dcterms:created xsi:type="dcterms:W3CDTF">2011-07-21T12:54:31Z</dcterms:created>
  <dcterms:modified xsi:type="dcterms:W3CDTF">2012-03-01T13:48:58Z</dcterms:modified>
</cp:coreProperties>
</file>