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4AABD523-2EAB-4F79-83E8-5DE391D4EC42}" type="datetimeFigureOut">
              <a:rPr lang="cs-CZ"/>
              <a:pPr/>
              <a:t>15.6.2012</a:t>
            </a:fld>
            <a:endParaRPr lang="cs-CZ"/>
          </a:p>
        </p:txBody>
      </p:sp>
      <p:sp>
        <p:nvSpPr>
          <p:cNvPr id="1946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49BEB379-3346-4823-A0DD-B940E358851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http://office.microsoft.com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7F0EF-5FCC-4BBC-9087-B75C49A782DF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68739-4561-4450-9244-66ABD9B39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AA7AD-09AD-4806-BB11-70B364268A78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B51C3-1973-44FD-8ECB-484368D24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31478-7EA8-41AA-B850-7517B0FBE11E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EB915-D260-4589-8EC1-34D304331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30C13-5F8D-46D1-8BE9-07481843B062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E2B09-11CC-46A2-8BE8-AD4A6289D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C2B16-AA91-49D5-8879-1B933337CBE5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2B57E-0B6D-48B7-83D6-CA70EF327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2A59E-7E71-48C3-BC98-539621B8889A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5E7B0-308F-4103-8E5F-11DBF4781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2B3FD-A53E-41E2-8413-2606BCB47D86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14C04-99E6-48FD-9E8A-E35083812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667FC-CC07-41F7-BA5C-E69C8C2499B7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FB431-891D-469E-AC9E-92745DD68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26482-0C4E-417F-83E6-FAE42F5F5B35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19133-EADF-473F-84F2-FCB77150F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708CA-7557-4FBF-89CF-6FB30DCD8968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D6C28-868A-46FE-AA2D-256C5AB92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9B0FA-1E64-4A69-A99A-55F8AC489A9E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EFC87-39AC-492B-AC62-542C3A71A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CF239D6-121C-4CA2-A070-B53AA76DD16F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2D2F22A-D8E7-4633-BBFA-7195DCD27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549275"/>
            <a:ext cx="7772400" cy="3051175"/>
          </a:xfrm>
        </p:spPr>
        <p:txBody>
          <a:bodyPr/>
          <a:lstStyle/>
          <a:p>
            <a:r>
              <a:rPr lang="cs-CZ" sz="2800" smtClean="0"/>
              <a:t>Mgr.Iva Štancíková</a:t>
            </a:r>
            <a:br>
              <a:rPr lang="cs-CZ" sz="2800" smtClean="0"/>
            </a:br>
            <a:r>
              <a:rPr lang="cs-CZ" sz="2800" smtClean="0"/>
              <a:t>Matematika 2.ročník</a:t>
            </a:r>
            <a:r>
              <a:rPr lang="cs-CZ" smtClean="0"/>
              <a:t/>
            </a:r>
            <a:br>
              <a:rPr lang="cs-CZ" smtClean="0"/>
            </a:br>
            <a:r>
              <a:rPr lang="cs-CZ" sz="3100" smtClean="0"/>
              <a:t>Matematika a její aplikace</a:t>
            </a:r>
            <a:br>
              <a:rPr lang="cs-CZ" sz="3100" smtClean="0"/>
            </a:br>
            <a:r>
              <a:rPr lang="cs-CZ" sz="3100" smtClean="0">
                <a:solidFill>
                  <a:srgbClr val="000000"/>
                </a:solidFill>
                <a:latin typeface="Candara" pitchFamily="34" charset="0"/>
                <a:ea typeface="HG Mincho Light J"/>
                <a:cs typeface="Arial Unicode MS" pitchFamily="34" charset="-128"/>
              </a:rPr>
              <a:t>VY_32_INOVACE_nasobilkado5_02</a:t>
            </a:r>
            <a:r>
              <a:rPr lang="cs-CZ" smtClean="0">
                <a:solidFill>
                  <a:srgbClr val="000000"/>
                </a:solidFill>
                <a:latin typeface="Candara" pitchFamily="34" charset="0"/>
                <a:ea typeface="HG Mincho Light J"/>
                <a:cs typeface="Arial Unicode MS" pitchFamily="34" charset="-128"/>
              </a:rPr>
              <a:t/>
            </a:r>
            <a:br>
              <a:rPr lang="cs-CZ" smtClean="0">
                <a:solidFill>
                  <a:srgbClr val="000000"/>
                </a:solidFill>
                <a:latin typeface="Candara" pitchFamily="34" charset="0"/>
                <a:ea typeface="HG Mincho Light J"/>
                <a:cs typeface="Arial Unicode MS" pitchFamily="34" charset="-128"/>
              </a:rPr>
            </a:b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3600450"/>
            <a:ext cx="7343775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1.1 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2.1=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3.1=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4.1=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5.1=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4340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41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3600" smtClean="0"/>
              <a:t>6.1=</a:t>
            </a:r>
          </a:p>
          <a:p>
            <a:r>
              <a:rPr lang="cs-CZ" sz="3600" smtClean="0"/>
              <a:t>7.1=</a:t>
            </a:r>
          </a:p>
          <a:p>
            <a:r>
              <a:rPr lang="cs-CZ" sz="3600" smtClean="0"/>
              <a:t>8.1=</a:t>
            </a:r>
          </a:p>
          <a:p>
            <a:r>
              <a:rPr lang="cs-CZ" sz="3600" smtClean="0"/>
              <a:t>9.1=</a:t>
            </a:r>
          </a:p>
          <a:p>
            <a:r>
              <a:rPr lang="cs-CZ" sz="3600" smtClean="0"/>
              <a:t>10.1=</a:t>
            </a:r>
          </a:p>
        </p:txBody>
      </p:sp>
      <p:pic>
        <p:nvPicPr>
          <p:cNvPr id="1026" name="Picture 2" descr="C:\Users\tabule\AppData\Local\Microsoft\Windows\Temporary Internet Files\Content.IE5\GHYDP2EV\MC90043482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2463" y="514350"/>
            <a:ext cx="10795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tabule\AppData\Local\Microsoft\Windows\Temporary Internet Files\Content.IE5\GHYDP2EV\MC90043482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23875"/>
            <a:ext cx="1081087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tabule\AppData\Local\Microsoft\Windows\Temporary Internet Files\Content.IE5\GHYDP2EV\MC90043482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0238" y="523875"/>
            <a:ext cx="1041400" cy="104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tabule\AppData\Local\Microsoft\Windows\Temporary Internet Files\Content.IE5\GHYDP2EV\MC90043482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468313"/>
            <a:ext cx="1008062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tabule\AppData\Local\Microsoft\Windows\Temporary Internet Files\Content.IE5\GHYDP2EV\MC90043482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395288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6913"/>
            <a:ext cx="4200525" cy="7207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974850"/>
            <a:ext cx="1471613" cy="200025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5363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600" smtClean="0"/>
              <a:t>2.1=2</a:t>
            </a:r>
          </a:p>
          <a:p>
            <a:r>
              <a:rPr lang="cs-CZ" sz="3600" smtClean="0"/>
              <a:t>2.2=4</a:t>
            </a:r>
          </a:p>
          <a:p>
            <a:r>
              <a:rPr lang="cs-CZ" sz="3600" smtClean="0"/>
              <a:t>2.3=6</a:t>
            </a:r>
          </a:p>
          <a:p>
            <a:r>
              <a:rPr lang="cs-CZ" sz="3600" smtClean="0"/>
              <a:t>2.4=8</a:t>
            </a:r>
          </a:p>
          <a:p>
            <a:r>
              <a:rPr lang="cs-CZ" sz="3600" smtClean="0"/>
              <a:t>2.5=10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816100"/>
            <a:ext cx="2100263" cy="358775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5365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3600" smtClean="0"/>
              <a:t>2.6=</a:t>
            </a:r>
          </a:p>
          <a:p>
            <a:r>
              <a:rPr lang="cs-CZ" sz="3600" smtClean="0"/>
              <a:t>2.7=</a:t>
            </a:r>
          </a:p>
          <a:p>
            <a:r>
              <a:rPr lang="cs-CZ" sz="3600" smtClean="0"/>
              <a:t>2.8=</a:t>
            </a:r>
          </a:p>
          <a:p>
            <a:r>
              <a:rPr lang="cs-CZ" sz="3600" smtClean="0"/>
              <a:t>2.9=</a:t>
            </a:r>
          </a:p>
          <a:p>
            <a:r>
              <a:rPr lang="cs-CZ" sz="3600" smtClean="0"/>
              <a:t>2.10=</a:t>
            </a:r>
          </a:p>
        </p:txBody>
      </p:sp>
      <p:pic>
        <p:nvPicPr>
          <p:cNvPr id="2058" name="Picture 10" descr="C:\Users\tabule\AppData\Local\Microsoft\Windows\Temporary Internet Files\Content.IE5\DEPOCI0H\MC9002689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960438" y="95250"/>
            <a:ext cx="1276350" cy="1820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 descr="C:\Users\tabule\AppData\Local\Microsoft\Windows\Temporary Internet Files\Content.IE5\DEPOCI0H\MC9002689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11438" y="760413"/>
            <a:ext cx="1822450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 descr="C:\Users\tabule\AppData\Local\Microsoft\Windows\Temporary Internet Files\Content.IE5\DEPOCI0H\MC9002689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01938" y="3429000"/>
            <a:ext cx="1409700" cy="201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Picture 13" descr="C:\Users\tabule\AppData\Local\Microsoft\Windows\Temporary Internet Files\Content.IE5\DEPOCI0H\MC9002689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72263" y="558800"/>
            <a:ext cx="1355725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14" descr="C:\Users\tabule\AppData\Local\Microsoft\Windows\Temporary Internet Files\Content.IE5\DEPOCI0H\MC9002689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89700" y="3105150"/>
            <a:ext cx="1538288" cy="219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6" descr="C:\Users\tabule\AppData\Local\Microsoft\Windows\Temporary Internet Files\Content.IE5\VX92YE5B\MP90044884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60350"/>
            <a:ext cx="8128000" cy="585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3</a:t>
            </a:r>
            <a:r>
              <a:rPr lang="cs-CZ" smtClean="0"/>
              <a:t>,</a:t>
            </a:r>
            <a:r>
              <a:rPr lang="cs-CZ" smtClean="0">
                <a:solidFill>
                  <a:srgbClr val="FFFF00"/>
                </a:solidFill>
              </a:rPr>
              <a:t>6,</a:t>
            </a:r>
            <a:r>
              <a:rPr lang="cs-CZ" smtClean="0">
                <a:solidFill>
                  <a:srgbClr val="FF0000"/>
                </a:solidFill>
              </a:rPr>
              <a:t>9</a:t>
            </a:r>
            <a:r>
              <a:rPr lang="cs-CZ" smtClean="0"/>
              <a:t>,</a:t>
            </a:r>
            <a:r>
              <a:rPr lang="cs-CZ" smtClean="0">
                <a:solidFill>
                  <a:srgbClr val="FFFF00"/>
                </a:solidFill>
              </a:rPr>
              <a:t>12</a:t>
            </a:r>
            <a:r>
              <a:rPr lang="cs-CZ" smtClean="0"/>
              <a:t>,</a:t>
            </a:r>
            <a:r>
              <a:rPr lang="cs-CZ" smtClean="0">
                <a:solidFill>
                  <a:srgbClr val="FF0000"/>
                </a:solidFill>
              </a:rPr>
              <a:t>15,</a:t>
            </a:r>
            <a:r>
              <a:rPr lang="cs-CZ" smtClean="0">
                <a:solidFill>
                  <a:srgbClr val="FFFF00"/>
                </a:solidFill>
              </a:rPr>
              <a:t>18</a:t>
            </a:r>
            <a:r>
              <a:rPr lang="cs-CZ" smtClean="0"/>
              <a:t>,</a:t>
            </a:r>
            <a:r>
              <a:rPr lang="cs-CZ" smtClean="0">
                <a:solidFill>
                  <a:srgbClr val="FF0000"/>
                </a:solidFill>
              </a:rPr>
              <a:t>21</a:t>
            </a:r>
            <a:r>
              <a:rPr lang="cs-CZ" smtClean="0"/>
              <a:t>,</a:t>
            </a:r>
            <a:r>
              <a:rPr lang="cs-CZ" smtClean="0">
                <a:solidFill>
                  <a:srgbClr val="FFFF00"/>
                </a:solidFill>
              </a:rPr>
              <a:t>24</a:t>
            </a:r>
            <a:r>
              <a:rPr lang="cs-CZ" smtClean="0"/>
              <a:t>,</a:t>
            </a:r>
            <a:r>
              <a:rPr lang="cs-CZ" smtClean="0">
                <a:solidFill>
                  <a:srgbClr val="FF0000"/>
                </a:solidFill>
              </a:rPr>
              <a:t>27</a:t>
            </a:r>
            <a:r>
              <a:rPr lang="cs-CZ" smtClean="0"/>
              <a:t>,</a:t>
            </a:r>
            <a:r>
              <a:rPr lang="cs-CZ" smtClean="0">
                <a:solidFill>
                  <a:srgbClr val="FFFF00"/>
                </a:solidFill>
              </a:rPr>
              <a:t>30</a:t>
            </a:r>
          </a:p>
        </p:txBody>
      </p:sp>
      <p:sp>
        <p:nvSpPr>
          <p:cNvPr id="16387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8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600" smtClean="0">
                <a:solidFill>
                  <a:srgbClr val="FF0000"/>
                </a:solidFill>
              </a:rPr>
              <a:t>1.3=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2.3=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3.3=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4.3=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5.3=</a:t>
            </a:r>
          </a:p>
        </p:txBody>
      </p:sp>
      <p:sp>
        <p:nvSpPr>
          <p:cNvPr id="16389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90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3600" smtClean="0">
                <a:solidFill>
                  <a:srgbClr val="FF0000"/>
                </a:solidFill>
              </a:rPr>
              <a:t>6.3=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7.3=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8.3=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9.3=</a:t>
            </a:r>
          </a:p>
          <a:p>
            <a:r>
              <a:rPr lang="cs-CZ" sz="3600" smtClean="0">
                <a:solidFill>
                  <a:srgbClr val="FF0000"/>
                </a:solidFill>
              </a:rPr>
              <a:t>10.3=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1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600" smtClean="0">
                <a:solidFill>
                  <a:schemeClr val="accent1"/>
                </a:solidFill>
              </a:rPr>
              <a:t>1.4=4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2.4=8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3.4=12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4.4=16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5.4=20</a:t>
            </a:r>
          </a:p>
        </p:txBody>
      </p:sp>
      <p:sp>
        <p:nvSpPr>
          <p:cNvPr id="17412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3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3600" smtClean="0">
                <a:solidFill>
                  <a:schemeClr val="accent1"/>
                </a:solidFill>
              </a:rPr>
              <a:t>6.4=24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7.4=28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8.4=32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9.4=36</a:t>
            </a:r>
          </a:p>
          <a:p>
            <a:r>
              <a:rPr lang="cs-CZ" sz="3600" smtClean="0">
                <a:solidFill>
                  <a:schemeClr val="accent1"/>
                </a:solidFill>
              </a:rPr>
              <a:t>10.4=40</a:t>
            </a:r>
          </a:p>
        </p:txBody>
      </p:sp>
      <p:pic>
        <p:nvPicPr>
          <p:cNvPr id="4098" name="Picture 2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66975" y="-153988"/>
            <a:ext cx="1714500" cy="1714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3875" y="118268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76725" y="-119063"/>
            <a:ext cx="1714500" cy="1714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22625" y="25019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42000" y="-119063"/>
            <a:ext cx="1714500" cy="1714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45085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8938" y="216693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9925" y="339883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 descr="C:\Users\tabule\AppData\Local\Microsoft\Windows\Temporary Internet Files\Content.IE5\GHYDP2EV\MC90043705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1625" y="4945063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5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600" smtClean="0"/>
              <a:t>1.5=5</a:t>
            </a:r>
          </a:p>
          <a:p>
            <a:r>
              <a:rPr lang="cs-CZ" sz="3600" smtClean="0"/>
              <a:t>2.5=10</a:t>
            </a:r>
          </a:p>
          <a:p>
            <a:r>
              <a:rPr lang="cs-CZ" sz="3600" smtClean="0"/>
              <a:t>3.5=15</a:t>
            </a:r>
          </a:p>
          <a:p>
            <a:r>
              <a:rPr lang="cs-CZ" sz="3600" smtClean="0"/>
              <a:t>4.5=20</a:t>
            </a:r>
          </a:p>
          <a:p>
            <a:r>
              <a:rPr lang="cs-CZ" sz="3600" smtClean="0"/>
              <a:t>5.5=25</a:t>
            </a:r>
          </a:p>
        </p:txBody>
      </p:sp>
      <p:sp>
        <p:nvSpPr>
          <p:cNvPr id="18436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7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3600" smtClean="0"/>
              <a:t>6.5=30</a:t>
            </a:r>
          </a:p>
          <a:p>
            <a:r>
              <a:rPr lang="cs-CZ" sz="3600" smtClean="0"/>
              <a:t>7.5=35</a:t>
            </a:r>
          </a:p>
          <a:p>
            <a:r>
              <a:rPr lang="cs-CZ" sz="3600" smtClean="0"/>
              <a:t>8.5=40</a:t>
            </a:r>
          </a:p>
          <a:p>
            <a:r>
              <a:rPr lang="cs-CZ" sz="3600" smtClean="0"/>
              <a:t>9.5=45</a:t>
            </a:r>
          </a:p>
          <a:p>
            <a:r>
              <a:rPr lang="cs-CZ" sz="3600" smtClean="0"/>
              <a:t>10.5=50</a:t>
            </a:r>
          </a:p>
        </p:txBody>
      </p:sp>
      <p:pic>
        <p:nvPicPr>
          <p:cNvPr id="7170" name="Picture 2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0563" y="19843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3263" y="1147763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17813" y="19843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2738" y="443547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08325" y="2862263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7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38238" y="51435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8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34125" y="1270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9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46813" y="301148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10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35525" y="541337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9" name="Picture 11" descr="C:\Users\tabule\AppData\Local\Microsoft\Windows\Temporary Internet Files\Content.IE5\C2USC6XS\MC90043705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91375" y="386873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62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Calibri</vt:lpstr>
      <vt:lpstr>Arial</vt:lpstr>
      <vt:lpstr>Candara</vt:lpstr>
      <vt:lpstr>HG Mincho Light J</vt:lpstr>
      <vt:lpstr>Arial Unicode MS</vt:lpstr>
      <vt:lpstr>Motiv sady Office</vt:lpstr>
      <vt:lpstr>Mgr.Iva Štancíková Matematika 2.ročník Matematika a její aplikace VY_32_INOVACE_nasobilkado5_02 </vt:lpstr>
      <vt:lpstr>Snímek 2</vt:lpstr>
      <vt:lpstr>Snímek 3</vt:lpstr>
      <vt:lpstr>3,6,9,12,15,18,21,24,27,30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Matematika 3.ročník Matematika a její aplikace VY_32_INOVACE_nasobilkado5_02</dc:title>
  <dc:creator>Tabule</dc:creator>
  <cp:lastModifiedBy>Maminka</cp:lastModifiedBy>
  <cp:revision>10</cp:revision>
  <dcterms:created xsi:type="dcterms:W3CDTF">2011-06-03T11:51:05Z</dcterms:created>
  <dcterms:modified xsi:type="dcterms:W3CDTF">2012-06-15T06:45:42Z</dcterms:modified>
</cp:coreProperties>
</file>