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67" r:id="rId2"/>
    <p:sldId id="266" r:id="rId3"/>
    <p:sldId id="256" r:id="rId4"/>
    <p:sldId id="257" r:id="rId5"/>
    <p:sldId id="258" r:id="rId6"/>
    <p:sldId id="259" r:id="rId7"/>
    <p:sldId id="260" r:id="rId8"/>
    <p:sldId id="261" r:id="rId9"/>
    <p:sldId id="262" r:id="rId10"/>
    <p:sldId id="263" r:id="rId11"/>
    <p:sldId id="264" r:id="rId12"/>
    <p:sldId id="265" r:id="rId13"/>
    <p:sldId id="274" r:id="rId14"/>
    <p:sldId id="275"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64D79F4B-9932-4568-90B3-3230CE775661}">
          <p14:sldIdLst>
            <p14:sldId id="267"/>
            <p14:sldId id="266"/>
            <p14:sldId id="256"/>
            <p14:sldId id="257"/>
            <p14:sldId id="258"/>
            <p14:sldId id="259"/>
          </p14:sldIdLst>
        </p14:section>
        <p14:section name="Oddíl bez názvu" id="{6208F9C8-7419-4ECA-8547-50614C935192}">
          <p14:sldIdLst>
            <p14:sldId id="260"/>
            <p14:sldId id="261"/>
            <p14:sldId id="262"/>
            <p14:sldId id="263"/>
            <p14:sldId id="264"/>
            <p14:sldId id="265"/>
            <p14:sldId id="274"/>
            <p14:sldId id="27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2000" dirty="0" smtClean="0"/>
            <a:t>NÁZEV:VY_32_INOVACE_3.2.4 2 K 04 Blízká budoucnost – </a:t>
          </a:r>
          <a:r>
            <a:rPr lang="cs-CZ" sz="2000" dirty="0" err="1" smtClean="0"/>
            <a:t>be</a:t>
          </a:r>
          <a:r>
            <a:rPr lang="cs-CZ" sz="2000" dirty="0" smtClean="0"/>
            <a:t> </a:t>
          </a:r>
          <a:r>
            <a:rPr lang="cs-CZ" sz="2000" dirty="0" err="1" smtClean="0"/>
            <a:t>going</a:t>
          </a:r>
          <a:r>
            <a:rPr lang="cs-CZ" sz="2000" dirty="0" smtClean="0"/>
            <a:t> to – 7. třída</a:t>
          </a:r>
          <a:endParaRPr lang="cs-CZ" sz="20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2000" dirty="0" smtClean="0"/>
            <a:t>NÁZEV ŠKOLY: Základní škola Strančice, okres Praha - východ</a:t>
          </a:r>
          <a:endParaRPr lang="cs-CZ" sz="20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dirty="0" smtClean="0"/>
            <a:t>AUTOR</a:t>
          </a:r>
          <a:r>
            <a:rPr lang="cs-CZ" sz="2000" smtClean="0"/>
            <a:t>: Mgr. Hana Kletečková</a:t>
          </a:r>
          <a:endParaRPr lang="cs-CZ" sz="20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2000" dirty="0" smtClean="0"/>
            <a:t>TEMA: Anglický jazyk 5., 6., 7., 8. třída</a:t>
          </a:r>
          <a:endParaRPr lang="cs-CZ" sz="20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2000" dirty="0" smtClean="0"/>
            <a:t>ČÍSLO PROJEKTU: </a:t>
          </a:r>
          <a:r>
            <a:rPr lang="cs-CZ" sz="2000" dirty="0" smtClean="0">
              <a:solidFill>
                <a:prstClr val="black"/>
              </a:solidFill>
            </a:rPr>
            <a:t>CZ.1.07/1.4.00/21.2976</a:t>
          </a:r>
          <a:endParaRPr lang="cs-CZ" sz="20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custScaleX="96140" custLinFactNeighborX="-302" custLinFactNeighborY="-2241"/>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custLinFactNeighborX="69" custLinFactNeighborY="-1569"/>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custLinFactNeighborX="-765" custLinFactNeighborY="131"/>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custLinFactNeighborX="-765" custLinFactNeighborY="-15397"/>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85C72340-EA31-41E1-B044-2236C5A71756}" type="presOf" srcId="{B651F6E3-6281-48DB-9319-2AEAFDAE7572}" destId="{619D679B-A015-4ECF-8348-D1034C574F40}" srcOrd="0" destOrd="0" presId="urn:microsoft.com/office/officeart/2005/8/layout/target3"/>
    <dgm:cxn modelId="{7217C7C6-12D0-4A0F-A3E5-C1D43D0F522B}" type="presOf" srcId="{D1D4F407-5343-4D3F-B5B9-D407B03CAEB4}" destId="{AED2198E-93D5-4001-81B4-73124B309672}" srcOrd="1"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5E563D35-DB71-4BBA-9FAC-FC708A4AF3D3}" type="presOf" srcId="{D8197B8C-B260-4A16-BDF4-0947B075E274}" destId="{25B08C86-7E15-44DC-BE7F-FFB55DD49D12}" srcOrd="0" destOrd="0" presId="urn:microsoft.com/office/officeart/2005/8/layout/target3"/>
    <dgm:cxn modelId="{3B197C1B-09F4-4C18-81E3-D904B1E913CC}" type="presOf" srcId="{D8197B8C-B260-4A16-BDF4-0947B075E274}" destId="{5A5FFA88-C948-4069-8E93-59FA12366E83}" srcOrd="1"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A3B4BE12-93B9-49D1-B61E-2441C92091BA}" type="presOf" srcId="{B651F6E3-6281-48DB-9319-2AEAFDAE7572}" destId="{6BB5E863-4638-4E1D-BFDE-399D028AC4ED}" srcOrd="1" destOrd="0" presId="urn:microsoft.com/office/officeart/2005/8/layout/target3"/>
    <dgm:cxn modelId="{AB906E97-3CD9-4E05-91AE-864F8E394536}" srcId="{757F3AB3-0718-4624-B441-E567A8F0AB56}" destId="{D1B46980-6531-4606-95E6-44980827E919}" srcOrd="1" destOrd="0" parTransId="{4F7B2CF5-A270-4D61-A510-1C1C5A4DCD3B}" sibTransId="{CFF69701-2866-4EF5-BFB5-F3F9B72EB817}"/>
    <dgm:cxn modelId="{F750011D-2E50-414D-B199-04DDED299575}" type="presOf" srcId="{D1B46980-6531-4606-95E6-44980827E919}" destId="{2BE915AB-18AA-4053-B92C-3BFC9ED204BB}" srcOrd="1" destOrd="0" presId="urn:microsoft.com/office/officeart/2005/8/layout/target3"/>
    <dgm:cxn modelId="{4A429601-6B20-49ED-B1FA-C1EBA4FAF940}" type="presOf" srcId="{4C35D32F-0EAB-4CD7-82EE-45574DC2A586}" destId="{890E4F0B-2866-4A3F-A3C7-2A14B1797930}" srcOrd="1" destOrd="0" presId="urn:microsoft.com/office/officeart/2005/8/layout/target3"/>
    <dgm:cxn modelId="{5A029593-A112-4C90-AE3E-E6BA07611FE9}" type="presOf" srcId="{D1D4F407-5343-4D3F-B5B9-D407B03CAEB4}" destId="{D005CE8C-CC26-4C3E-AC11-E15060ECD759}" srcOrd="0" destOrd="0" presId="urn:microsoft.com/office/officeart/2005/8/layout/target3"/>
    <dgm:cxn modelId="{D07D9B9B-5BB0-469D-8DEC-5FD0C2E31585}" type="presOf" srcId="{757F3AB3-0718-4624-B441-E567A8F0AB56}" destId="{333A1088-737F-45CB-B68E-254E46348037}" srcOrd="0"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6EF0B170-5341-4489-BD64-1C30A0E55493}" type="presOf" srcId="{4C35D32F-0EAB-4CD7-82EE-45574DC2A586}" destId="{8BEBB6EC-1DAA-4CAC-8A25-BC0FCBD5DBD5}" srcOrd="0" destOrd="0" presId="urn:microsoft.com/office/officeart/2005/8/layout/target3"/>
    <dgm:cxn modelId="{C8FA84A9-B403-40EC-9867-9C01E9E06A32}" type="presOf" srcId="{D1B46980-6531-4606-95E6-44980827E919}" destId="{6140AFEC-043D-4C43-A2F9-D0F5331DF3A3}" srcOrd="0"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1E373A42-5496-4287-AE6D-F3B5DAC9631E}" type="presParOf" srcId="{333A1088-737F-45CB-B68E-254E46348037}" destId="{F5ABB229-8D3B-4694-996A-96F23CF14429}" srcOrd="0" destOrd="0" presId="urn:microsoft.com/office/officeart/2005/8/layout/target3"/>
    <dgm:cxn modelId="{E9808740-2200-4C0F-9CFE-D61089377857}" type="presParOf" srcId="{333A1088-737F-45CB-B68E-254E46348037}" destId="{F41139FD-01EE-4571-8B17-4FB00FC51163}" srcOrd="1" destOrd="0" presId="urn:microsoft.com/office/officeart/2005/8/layout/target3"/>
    <dgm:cxn modelId="{203DAEF5-3A55-46BB-8EF7-4302252585F6}" type="presParOf" srcId="{333A1088-737F-45CB-B68E-254E46348037}" destId="{D005CE8C-CC26-4C3E-AC11-E15060ECD759}" srcOrd="2" destOrd="0" presId="urn:microsoft.com/office/officeart/2005/8/layout/target3"/>
    <dgm:cxn modelId="{2B32F987-3C6A-44AB-829E-D3EDE79420FC}" type="presParOf" srcId="{333A1088-737F-45CB-B68E-254E46348037}" destId="{2C702D82-9B77-49B7-9568-BB8EB47C3372}" srcOrd="3" destOrd="0" presId="urn:microsoft.com/office/officeart/2005/8/layout/target3"/>
    <dgm:cxn modelId="{E2501064-F42C-4E53-BD64-215CE590B597}" type="presParOf" srcId="{333A1088-737F-45CB-B68E-254E46348037}" destId="{A52A0455-90FF-4808-ABD0-F02540D31D5A}" srcOrd="4" destOrd="0" presId="urn:microsoft.com/office/officeart/2005/8/layout/target3"/>
    <dgm:cxn modelId="{79359B86-A30F-48DC-9A7E-433B90F96210}" type="presParOf" srcId="{333A1088-737F-45CB-B68E-254E46348037}" destId="{6140AFEC-043D-4C43-A2F9-D0F5331DF3A3}" srcOrd="5" destOrd="0" presId="urn:microsoft.com/office/officeart/2005/8/layout/target3"/>
    <dgm:cxn modelId="{40C9A42C-B881-4F11-A7F1-6CF6C3D94BFA}" type="presParOf" srcId="{333A1088-737F-45CB-B68E-254E46348037}" destId="{9358AC05-5D7D-4327-9F80-1AD486AEA664}" srcOrd="6" destOrd="0" presId="urn:microsoft.com/office/officeart/2005/8/layout/target3"/>
    <dgm:cxn modelId="{E6C89D07-C3F6-4C4C-AE23-827F45D9053D}" type="presParOf" srcId="{333A1088-737F-45CB-B68E-254E46348037}" destId="{313FC574-E1CD-4FB4-B054-0B805CE0447D}" srcOrd="7" destOrd="0" presId="urn:microsoft.com/office/officeart/2005/8/layout/target3"/>
    <dgm:cxn modelId="{F23F78BE-772F-4244-9C42-56EB641D79DD}" type="presParOf" srcId="{333A1088-737F-45CB-B68E-254E46348037}" destId="{619D679B-A015-4ECF-8348-D1034C574F40}" srcOrd="8" destOrd="0" presId="urn:microsoft.com/office/officeart/2005/8/layout/target3"/>
    <dgm:cxn modelId="{9E3A39D3-30C5-4D97-9CAE-DF1F207B8143}" type="presParOf" srcId="{333A1088-737F-45CB-B68E-254E46348037}" destId="{322283A8-4A27-4CDA-BAE3-F381106A9174}" srcOrd="9" destOrd="0" presId="urn:microsoft.com/office/officeart/2005/8/layout/target3"/>
    <dgm:cxn modelId="{C5354AC0-D4A0-482A-ADF4-1EEE97C3321B}" type="presParOf" srcId="{333A1088-737F-45CB-B68E-254E46348037}" destId="{FFC9F71D-1B4F-4AD9-A4A6-86ADEFC8AF5C}" srcOrd="10" destOrd="0" presId="urn:microsoft.com/office/officeart/2005/8/layout/target3"/>
    <dgm:cxn modelId="{A8FE25CB-E4BE-4076-A1EF-6BE1CA95787C}" type="presParOf" srcId="{333A1088-737F-45CB-B68E-254E46348037}" destId="{25B08C86-7E15-44DC-BE7F-FFB55DD49D12}" srcOrd="11" destOrd="0" presId="urn:microsoft.com/office/officeart/2005/8/layout/target3"/>
    <dgm:cxn modelId="{356E635F-FB4F-4113-AF87-7C7493249525}" type="presParOf" srcId="{333A1088-737F-45CB-B68E-254E46348037}" destId="{76644BE8-9D7C-4C09-B250-3D10AF48CBB7}" srcOrd="12" destOrd="0" presId="urn:microsoft.com/office/officeart/2005/8/layout/target3"/>
    <dgm:cxn modelId="{D143426E-F023-48C1-A974-8D7887524BBC}" type="presParOf" srcId="{333A1088-737F-45CB-B68E-254E46348037}" destId="{EE85B701-7295-41C0-BA7A-34D3756A2AE6}" srcOrd="13" destOrd="0" presId="urn:microsoft.com/office/officeart/2005/8/layout/target3"/>
    <dgm:cxn modelId="{17F40E5A-5FE1-44DA-87A5-D9C45A99AE41}" type="presParOf" srcId="{333A1088-737F-45CB-B68E-254E46348037}" destId="{8BEBB6EC-1DAA-4CAC-8A25-BC0FCBD5DBD5}" srcOrd="14" destOrd="0" presId="urn:microsoft.com/office/officeart/2005/8/layout/target3"/>
    <dgm:cxn modelId="{450D956A-9812-4B54-9FF8-E2248C60267E}" type="presParOf" srcId="{333A1088-737F-45CB-B68E-254E46348037}" destId="{AED2198E-93D5-4001-81B4-73124B309672}" srcOrd="15" destOrd="0" presId="urn:microsoft.com/office/officeart/2005/8/layout/target3"/>
    <dgm:cxn modelId="{C3FA7082-21EE-44C0-B1E5-A6EBCD5F3816}" type="presParOf" srcId="{333A1088-737F-45CB-B68E-254E46348037}" destId="{2BE915AB-18AA-4053-B92C-3BFC9ED204BB}" srcOrd="16" destOrd="0" presId="urn:microsoft.com/office/officeart/2005/8/layout/target3"/>
    <dgm:cxn modelId="{20F2B6C4-08E7-414D-8F48-CE3BA0CF31C0}" type="presParOf" srcId="{333A1088-737F-45CB-B68E-254E46348037}" destId="{6BB5E863-4638-4E1D-BFDE-399D028AC4ED}" srcOrd="17" destOrd="0" presId="urn:microsoft.com/office/officeart/2005/8/layout/target3"/>
    <dgm:cxn modelId="{6D016699-1BE3-47C5-B5F8-70EE8D1CE206}" type="presParOf" srcId="{333A1088-737F-45CB-B68E-254E46348037}" destId="{5A5FFA88-C948-4069-8E93-59FA12366E83}" srcOrd="18" destOrd="0" presId="urn:microsoft.com/office/officeart/2005/8/layout/target3"/>
    <dgm:cxn modelId="{2CD688EC-5E90-42C0-B20B-110A04BEEEC2}"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 ŠKOLY: Základní škola Strančice, okres Praha - východ</a:t>
          </a:r>
          <a:endParaRPr lang="cs-CZ" sz="2000" kern="1200" dirty="0"/>
        </a:p>
      </dsp:txBody>
      <dsp:txXfrm>
        <a:off x="1258000" y="0"/>
        <a:ext cx="6498543" cy="407634"/>
      </dsp:txXfrm>
    </dsp:sp>
    <dsp:sp modelId="{A52A0455-90FF-4808-ABD0-F02540D31D5A}">
      <dsp:nvSpPr>
        <dsp:cNvPr id="0" name=""/>
        <dsp:cNvSpPr/>
      </dsp:nvSpPr>
      <dsp:spPr>
        <a:xfrm>
          <a:off x="261431" y="323684"/>
          <a:ext cx="1935004" cy="201269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AUTOR</a:t>
          </a:r>
          <a:r>
            <a:rPr lang="cs-CZ" sz="2000" kern="1200" smtClean="0"/>
            <a:t>: Mgr. Hana Kletečková</a:t>
          </a:r>
          <a:endParaRPr lang="cs-CZ" sz="20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792083"/>
          <a:ext cx="6498543" cy="147767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NÁZEV:VY_32_INOVACE_3.2.4 2 K 04 Blízká budoucnost – </a:t>
          </a:r>
          <a:r>
            <a:rPr lang="cs-CZ" sz="2000" kern="1200" dirty="0" err="1" smtClean="0"/>
            <a:t>be</a:t>
          </a:r>
          <a:r>
            <a:rPr lang="cs-CZ" sz="2000" kern="1200" dirty="0" smtClean="0"/>
            <a:t> </a:t>
          </a:r>
          <a:r>
            <a:rPr lang="cs-CZ" sz="2000" kern="1200" dirty="0" err="1" smtClean="0"/>
            <a:t>going</a:t>
          </a:r>
          <a:r>
            <a:rPr lang="cs-CZ" sz="2000" kern="1200" dirty="0" smtClean="0"/>
            <a:t> to – 7. třída</a:t>
          </a:r>
          <a:endParaRPr lang="cs-CZ" sz="2000" kern="1200" dirty="0"/>
        </a:p>
      </dsp:txBody>
      <dsp:txXfrm>
        <a:off x="1273857" y="792083"/>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24143" y="1224137"/>
          <a:ext cx="6498543" cy="9426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 Anglický jazyk 5., 6., 7., 8. třída</a:t>
          </a:r>
          <a:endParaRPr lang="cs-CZ" sz="2000" kern="1200" dirty="0"/>
        </a:p>
      </dsp:txBody>
      <dsp:txXfrm>
        <a:off x="1224143" y="1224137"/>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24143" y="1567773"/>
          <a:ext cx="6498543" cy="40763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 </a:t>
          </a:r>
          <a:r>
            <a:rPr lang="cs-CZ" sz="2000" kern="1200" dirty="0" smtClean="0">
              <a:solidFill>
                <a:prstClr val="black"/>
              </a:solidFill>
            </a:rPr>
            <a:t>CZ.1.07/1.4.00/21.2976</a:t>
          </a:r>
          <a:endParaRPr lang="cs-CZ" sz="2000" kern="1200" dirty="0"/>
        </a:p>
      </dsp:txBody>
      <dsp:txXfrm>
        <a:off x="1224143" y="1567773"/>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1218548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1404511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850383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DC48B4E7-775B-4174-A4AA-6BA1C6DC5929}" type="datetimeFigureOut">
              <a:rPr lang="cs-CZ" smtClean="0"/>
              <a:t>29.2.2012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283437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DC48B4E7-775B-4174-A4AA-6BA1C6DC5929}" type="datetimeFigureOut">
              <a:rPr lang="cs-CZ" smtClean="0"/>
              <a:t>29.2.2012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1537370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DC48B4E7-775B-4174-A4AA-6BA1C6DC5929}" type="datetimeFigureOut">
              <a:rPr lang="cs-CZ" smtClean="0"/>
              <a:t>29.2.2012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4227953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C48B4E7-775B-4174-A4AA-6BA1C6DC5929}" type="datetimeFigureOut">
              <a:rPr lang="cs-CZ" smtClean="0"/>
              <a:t>29.2.2012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348462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C48B4E7-775B-4174-A4AA-6BA1C6DC5929}" type="datetimeFigureOut">
              <a:rPr lang="cs-CZ" smtClean="0"/>
              <a:t>29.2.2012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792774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C48B4E7-775B-4174-A4AA-6BA1C6DC5929}" type="datetimeFigureOut">
              <a:rPr lang="cs-CZ" smtClean="0"/>
              <a:t>29.2.2012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3598677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6694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8DA7E62-E1FB-44D8-B3F0-97B4B8097240}" type="slidenum">
              <a:rPr lang="cs-CZ" smtClean="0"/>
              <a:t>‹#›</a:t>
            </a:fld>
            <a:endParaRPr lang="cs-CZ"/>
          </a:p>
        </p:txBody>
      </p:sp>
    </p:spTree>
    <p:extLst>
      <p:ext uri="{BB962C8B-B14F-4D97-AF65-F5344CB8AC3E}">
        <p14:creationId xmlns:p14="http://schemas.microsoft.com/office/powerpoint/2010/main" val="1747127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48B4E7-775B-4174-A4AA-6BA1C6DC5929}" type="datetimeFigureOut">
              <a:rPr lang="cs-CZ" smtClean="0"/>
              <a:t>29.2.2012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DA7E62-E1FB-44D8-B3F0-97B4B8097240}" type="slidenum">
              <a:rPr lang="cs-CZ" smtClean="0"/>
              <a:t>‹#›</a:t>
            </a:fld>
            <a:endParaRPr lang="cs-CZ"/>
          </a:p>
        </p:txBody>
      </p:sp>
    </p:spTree>
    <p:extLst>
      <p:ext uri="{BB962C8B-B14F-4D97-AF65-F5344CB8AC3E}">
        <p14:creationId xmlns:p14="http://schemas.microsoft.com/office/powerpoint/2010/main" val="290273994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em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694603896"/>
              </p:ext>
            </p:extLst>
          </p:nvPr>
        </p:nvGraphicFramePr>
        <p:xfrm>
          <a:off x="539552" y="836712"/>
          <a:ext cx="7772400" cy="2547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Obrázek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27784" y="4365104"/>
            <a:ext cx="5407152" cy="1045464"/>
          </a:xfrm>
          <a:prstGeom prst="rect">
            <a:avLst/>
          </a:prstGeom>
        </p:spPr>
      </p:pic>
    </p:spTree>
    <p:extLst>
      <p:ext uri="{BB962C8B-B14F-4D97-AF65-F5344CB8AC3E}">
        <p14:creationId xmlns:p14="http://schemas.microsoft.com/office/powerpoint/2010/main" val="24603446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lstStyle/>
          <a:p>
            <a:pPr marL="0" indent="0">
              <a:buNone/>
            </a:pPr>
            <a:r>
              <a:rPr lang="cs-CZ" dirty="0" smtClean="0"/>
              <a:t>Tato prezentace je určena žákům 7. třídy. Je výkladová s krátkým procvičením – ověřením si, jak žáci výklad pochopili. V závěru tvoří žáci věty s vyjádřením blízké budoucnosti podle obrázků. Pak si mohou několik podobných vět napsat do školních sešitů nebo společně je fixou napsat na tabuli se společnou kontrolou. Věty jsou zaměřeny na 1. osobu jednotného čísla.</a:t>
            </a:r>
            <a:endParaRPr lang="cs-CZ" dirty="0"/>
          </a:p>
        </p:txBody>
      </p:sp>
    </p:spTree>
    <p:extLst>
      <p:ext uri="{BB962C8B-B14F-4D97-AF65-F5344CB8AC3E}">
        <p14:creationId xmlns:p14="http://schemas.microsoft.com/office/powerpoint/2010/main" val="10192787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Blízká budoucnost – </a:t>
            </a:r>
            <a:r>
              <a:rPr lang="cs-CZ" dirty="0" err="1" smtClean="0"/>
              <a:t>be</a:t>
            </a:r>
            <a:r>
              <a:rPr lang="cs-CZ" dirty="0" smtClean="0"/>
              <a:t> </a:t>
            </a:r>
            <a:r>
              <a:rPr lang="cs-CZ" dirty="0" err="1" smtClean="0"/>
              <a:t>going</a:t>
            </a:r>
            <a:r>
              <a:rPr lang="cs-CZ" dirty="0" smtClean="0"/>
              <a:t> to</a:t>
            </a:r>
            <a:endParaRPr lang="cs-CZ" dirty="0"/>
          </a:p>
        </p:txBody>
      </p:sp>
      <p:sp>
        <p:nvSpPr>
          <p:cNvPr id="3" name="Podnadpis 2"/>
          <p:cNvSpPr>
            <a:spLocks noGrp="1"/>
          </p:cNvSpPr>
          <p:nvPr>
            <p:ph type="subTitle" idx="1"/>
          </p:nvPr>
        </p:nvSpPr>
        <p:spPr/>
        <p:txBody>
          <a:bodyPr/>
          <a:lstStyle/>
          <a:p>
            <a:r>
              <a:rPr lang="cs-CZ" dirty="0" smtClean="0"/>
              <a:t>Hana Kletečková</a:t>
            </a:r>
            <a:endParaRPr lang="cs-CZ" dirty="0"/>
          </a:p>
        </p:txBody>
      </p:sp>
    </p:spTree>
    <p:extLst>
      <p:ext uri="{BB962C8B-B14F-4D97-AF65-F5344CB8AC3E}">
        <p14:creationId xmlns:p14="http://schemas.microsoft.com/office/powerpoint/2010/main" val="6544179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err="1" smtClean="0"/>
              <a:t>Be</a:t>
            </a:r>
            <a:r>
              <a:rPr lang="cs-CZ" dirty="0" smtClean="0"/>
              <a:t> </a:t>
            </a:r>
            <a:r>
              <a:rPr lang="cs-CZ" dirty="0" err="1" smtClean="0"/>
              <a:t>going</a:t>
            </a:r>
            <a:r>
              <a:rPr lang="cs-CZ" dirty="0" smtClean="0"/>
              <a:t> to </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Vazbu </a:t>
            </a:r>
            <a:r>
              <a:rPr lang="cs-CZ" b="1" dirty="0" err="1" smtClean="0"/>
              <a:t>be</a:t>
            </a:r>
            <a:r>
              <a:rPr lang="cs-CZ" b="1" dirty="0" smtClean="0"/>
              <a:t> </a:t>
            </a:r>
            <a:r>
              <a:rPr lang="cs-CZ" b="1" dirty="0" err="1" smtClean="0"/>
              <a:t>going</a:t>
            </a:r>
            <a:r>
              <a:rPr lang="cs-CZ" b="1" dirty="0" smtClean="0"/>
              <a:t> to </a:t>
            </a:r>
            <a:r>
              <a:rPr lang="cs-CZ" dirty="0" smtClean="0"/>
              <a:t>používáme, pokud mluvíme o plánech do budoucnosti</a:t>
            </a:r>
          </a:p>
          <a:p>
            <a:r>
              <a:rPr lang="cs-CZ" dirty="0" smtClean="0"/>
              <a:t>Překládá se jako </a:t>
            </a:r>
            <a:r>
              <a:rPr lang="cs-CZ" b="1" dirty="0" smtClean="0"/>
              <a:t>jdu něco dělat </a:t>
            </a:r>
            <a:r>
              <a:rPr lang="cs-CZ" dirty="0" smtClean="0"/>
              <a:t>nebo </a:t>
            </a:r>
            <a:r>
              <a:rPr lang="cs-CZ" b="1" dirty="0" smtClean="0"/>
              <a:t>chystám se něco dělat</a:t>
            </a:r>
          </a:p>
          <a:p>
            <a:r>
              <a:rPr lang="cs-CZ" dirty="0" smtClean="0"/>
              <a:t>I</a:t>
            </a:r>
            <a:r>
              <a:rPr lang="cs-CZ" b="1" dirty="0" smtClean="0"/>
              <a:t> </a:t>
            </a:r>
            <a:r>
              <a:rPr lang="cs-CZ" b="1" dirty="0" err="1" smtClean="0"/>
              <a:t>am</a:t>
            </a:r>
            <a:r>
              <a:rPr lang="cs-CZ" b="1" dirty="0" smtClean="0"/>
              <a:t> </a:t>
            </a:r>
            <a:r>
              <a:rPr lang="cs-CZ" b="1" dirty="0" err="1" smtClean="0"/>
              <a:t>going</a:t>
            </a:r>
            <a:r>
              <a:rPr lang="cs-CZ" b="1" dirty="0" smtClean="0"/>
              <a:t> to </a:t>
            </a:r>
            <a:r>
              <a:rPr lang="cs-CZ" b="1" dirty="0" err="1" smtClean="0"/>
              <a:t>have</a:t>
            </a:r>
            <a:r>
              <a:rPr lang="cs-CZ" b="1" dirty="0" smtClean="0"/>
              <a:t> </a:t>
            </a:r>
            <a:r>
              <a:rPr lang="cs-CZ" dirty="0" smtClean="0"/>
              <a:t>toast </a:t>
            </a:r>
            <a:r>
              <a:rPr lang="cs-CZ" dirty="0" err="1" smtClean="0"/>
              <a:t>for</a:t>
            </a:r>
            <a:r>
              <a:rPr lang="cs-CZ" dirty="0" smtClean="0"/>
              <a:t> </a:t>
            </a:r>
            <a:r>
              <a:rPr lang="cs-CZ" dirty="0" err="1" smtClean="0"/>
              <a:t>breakfast</a:t>
            </a:r>
            <a:r>
              <a:rPr lang="cs-CZ" dirty="0" smtClean="0"/>
              <a:t> </a:t>
            </a:r>
            <a:r>
              <a:rPr lang="cs-CZ" dirty="0" err="1" smtClean="0"/>
              <a:t>tomorrow</a:t>
            </a:r>
            <a:r>
              <a:rPr lang="cs-CZ" dirty="0" smtClean="0"/>
              <a:t>./ Zítra </a:t>
            </a:r>
            <a:r>
              <a:rPr lang="cs-CZ" b="1" dirty="0" smtClean="0"/>
              <a:t>si dám </a:t>
            </a:r>
            <a:r>
              <a:rPr lang="cs-CZ" dirty="0" smtClean="0"/>
              <a:t>toast k snídani.</a:t>
            </a:r>
          </a:p>
          <a:p>
            <a:r>
              <a:rPr lang="cs-CZ" dirty="0" smtClean="0"/>
              <a:t>V otázce změním slovosled u </a:t>
            </a:r>
            <a:r>
              <a:rPr lang="cs-CZ" b="1" dirty="0" smtClean="0"/>
              <a:t>I </a:t>
            </a:r>
            <a:r>
              <a:rPr lang="cs-CZ" b="1" dirty="0" err="1" smtClean="0"/>
              <a:t>am</a:t>
            </a:r>
            <a:r>
              <a:rPr lang="cs-CZ" b="1" dirty="0" smtClean="0"/>
              <a:t> </a:t>
            </a:r>
            <a:r>
              <a:rPr lang="cs-CZ" dirty="0" smtClean="0"/>
              <a:t>(jako u slovesa být)</a:t>
            </a:r>
            <a:endParaRPr lang="cs-CZ" b="1" dirty="0" smtClean="0"/>
          </a:p>
          <a:p>
            <a:r>
              <a:rPr lang="cs-CZ" dirty="0" smtClean="0"/>
              <a:t>V záporu dám sloveso být do záporu </a:t>
            </a:r>
            <a:r>
              <a:rPr lang="cs-CZ" b="1" dirty="0" smtClean="0"/>
              <a:t>I </a:t>
            </a:r>
            <a:r>
              <a:rPr lang="cs-CZ" b="1" dirty="0" err="1" smtClean="0"/>
              <a:t>am</a:t>
            </a:r>
            <a:r>
              <a:rPr lang="cs-CZ" b="1" dirty="0" smtClean="0"/>
              <a:t> not</a:t>
            </a:r>
            <a:endParaRPr lang="cs-CZ" b="1" dirty="0"/>
          </a:p>
        </p:txBody>
      </p:sp>
    </p:spTree>
    <p:extLst>
      <p:ext uri="{BB962C8B-B14F-4D97-AF65-F5344CB8AC3E}">
        <p14:creationId xmlns:p14="http://schemas.microsoft.com/office/powerpoint/2010/main" val="530652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Krátká odpověď:</a:t>
            </a:r>
            <a:endParaRPr lang="cs-CZ" sz="3200" dirty="0"/>
          </a:p>
        </p:txBody>
      </p:sp>
      <p:sp>
        <p:nvSpPr>
          <p:cNvPr id="3" name="Zástupný symbol pro obsah 2"/>
          <p:cNvSpPr>
            <a:spLocks noGrp="1"/>
          </p:cNvSpPr>
          <p:nvPr>
            <p:ph idx="1"/>
          </p:nvPr>
        </p:nvSpPr>
        <p:spPr/>
        <p:txBody>
          <a:bodyPr/>
          <a:lstStyle/>
          <a:p>
            <a:r>
              <a:rPr lang="cs-CZ" dirty="0" smtClean="0"/>
              <a:t>Jako u slovesa být </a:t>
            </a:r>
            <a:r>
              <a:rPr lang="cs-CZ" b="1" dirty="0" err="1" smtClean="0"/>
              <a:t>Yes</a:t>
            </a:r>
            <a:r>
              <a:rPr lang="cs-CZ" b="1" dirty="0" smtClean="0"/>
              <a:t>, I </a:t>
            </a:r>
            <a:r>
              <a:rPr lang="cs-CZ" b="1" dirty="0" err="1" smtClean="0"/>
              <a:t>am</a:t>
            </a:r>
            <a:r>
              <a:rPr lang="cs-CZ" b="1" dirty="0" smtClean="0"/>
              <a:t>./No, </a:t>
            </a:r>
            <a:r>
              <a:rPr lang="cs-CZ" b="1" dirty="0" err="1" smtClean="0"/>
              <a:t>I´m</a:t>
            </a:r>
            <a:r>
              <a:rPr lang="cs-CZ" b="1" dirty="0" smtClean="0"/>
              <a:t> not.</a:t>
            </a:r>
            <a:endParaRPr lang="cs-CZ" dirty="0" smtClean="0"/>
          </a:p>
          <a:p>
            <a:r>
              <a:rPr lang="cs-CZ" dirty="0" smtClean="0"/>
              <a:t>Takže:</a:t>
            </a:r>
          </a:p>
          <a:p>
            <a:r>
              <a:rPr lang="cs-CZ" dirty="0" smtClean="0"/>
              <a:t>Přeložte větu: Utratím všechny svoje peníze.</a:t>
            </a:r>
          </a:p>
          <a:p>
            <a:pPr marL="0" indent="0">
              <a:buNone/>
            </a:pPr>
            <a:r>
              <a:rPr lang="cs-CZ" dirty="0" smtClean="0"/>
              <a:t>                              Chystám se utratit všechny …</a:t>
            </a:r>
          </a:p>
          <a:p>
            <a:pPr marL="0" indent="0">
              <a:buNone/>
            </a:pPr>
            <a:r>
              <a:rPr lang="cs-CZ" dirty="0" smtClean="0"/>
              <a:t> </a:t>
            </a:r>
            <a:endParaRPr lang="cs-CZ" dirty="0"/>
          </a:p>
        </p:txBody>
      </p:sp>
    </p:spTree>
    <p:extLst>
      <p:ext uri="{BB962C8B-B14F-4D97-AF65-F5344CB8AC3E}">
        <p14:creationId xmlns:p14="http://schemas.microsoft.com/office/powerpoint/2010/main" val="1584363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476672"/>
            <a:ext cx="8229600" cy="1143000"/>
          </a:xfrm>
        </p:spPr>
        <p:txBody>
          <a:bodyPr>
            <a:normAutofit/>
          </a:bodyPr>
          <a:lstStyle/>
          <a:p>
            <a:r>
              <a:rPr lang="cs-CZ" sz="3200" dirty="0" smtClean="0"/>
              <a:t>Chystám se utratit všechny svoje peníze.</a:t>
            </a:r>
            <a:endParaRPr lang="cs-CZ" sz="3200" dirty="0"/>
          </a:p>
        </p:txBody>
      </p:sp>
      <p:sp>
        <p:nvSpPr>
          <p:cNvPr id="3" name="Zástupný symbol pro obsah 2"/>
          <p:cNvSpPr>
            <a:spLocks noGrp="1"/>
          </p:cNvSpPr>
          <p:nvPr>
            <p:ph idx="1"/>
          </p:nvPr>
        </p:nvSpPr>
        <p:spPr/>
        <p:txBody>
          <a:bodyPr/>
          <a:lstStyle/>
          <a:p>
            <a:r>
              <a:rPr lang="cs-CZ" dirty="0" smtClean="0"/>
              <a:t>I </a:t>
            </a:r>
            <a:r>
              <a:rPr lang="cs-CZ" dirty="0" err="1" smtClean="0"/>
              <a:t>am</a:t>
            </a:r>
            <a:endParaRPr lang="cs-CZ" dirty="0"/>
          </a:p>
        </p:txBody>
      </p:sp>
      <p:sp>
        <p:nvSpPr>
          <p:cNvPr id="6" name="TextovéPole 5"/>
          <p:cNvSpPr txBox="1"/>
          <p:nvPr/>
        </p:nvSpPr>
        <p:spPr>
          <a:xfrm>
            <a:off x="1691680" y="1743925"/>
            <a:ext cx="1097160" cy="584775"/>
          </a:xfrm>
          <a:prstGeom prst="rect">
            <a:avLst/>
          </a:prstGeom>
          <a:noFill/>
        </p:spPr>
        <p:txBody>
          <a:bodyPr wrap="none" rtlCol="0">
            <a:spAutoFit/>
          </a:bodyPr>
          <a:lstStyle/>
          <a:p>
            <a:r>
              <a:rPr lang="cs-CZ" sz="3200" dirty="0" err="1" smtClean="0"/>
              <a:t>going</a:t>
            </a:r>
            <a:endParaRPr lang="cs-CZ" sz="3200" dirty="0"/>
          </a:p>
        </p:txBody>
      </p:sp>
      <p:sp>
        <p:nvSpPr>
          <p:cNvPr id="7" name="TextovéPole 6"/>
          <p:cNvSpPr txBox="1"/>
          <p:nvPr/>
        </p:nvSpPr>
        <p:spPr>
          <a:xfrm>
            <a:off x="2915816" y="2204864"/>
            <a:ext cx="534890" cy="584775"/>
          </a:xfrm>
          <a:prstGeom prst="rect">
            <a:avLst/>
          </a:prstGeom>
          <a:noFill/>
        </p:spPr>
        <p:txBody>
          <a:bodyPr wrap="none" rtlCol="0">
            <a:spAutoFit/>
          </a:bodyPr>
          <a:lstStyle/>
          <a:p>
            <a:r>
              <a:rPr lang="cs-CZ" sz="3200" dirty="0" smtClean="0"/>
              <a:t>to</a:t>
            </a:r>
            <a:endParaRPr lang="cs-CZ" sz="3200" dirty="0"/>
          </a:p>
        </p:txBody>
      </p:sp>
      <p:sp>
        <p:nvSpPr>
          <p:cNvPr id="8" name="TextovéPole 7"/>
          <p:cNvSpPr txBox="1"/>
          <p:nvPr/>
        </p:nvSpPr>
        <p:spPr>
          <a:xfrm>
            <a:off x="3563888" y="2708920"/>
            <a:ext cx="1197764" cy="584775"/>
          </a:xfrm>
          <a:prstGeom prst="rect">
            <a:avLst/>
          </a:prstGeom>
          <a:noFill/>
        </p:spPr>
        <p:txBody>
          <a:bodyPr wrap="none" rtlCol="0">
            <a:spAutoFit/>
          </a:bodyPr>
          <a:lstStyle/>
          <a:p>
            <a:r>
              <a:rPr lang="cs-CZ" sz="3200" dirty="0" err="1" smtClean="0"/>
              <a:t>spend</a:t>
            </a:r>
            <a:endParaRPr lang="cs-CZ" sz="3200" dirty="0"/>
          </a:p>
        </p:txBody>
      </p:sp>
      <p:sp>
        <p:nvSpPr>
          <p:cNvPr id="9" name="TextovéPole 8"/>
          <p:cNvSpPr txBox="1"/>
          <p:nvPr/>
        </p:nvSpPr>
        <p:spPr>
          <a:xfrm>
            <a:off x="5148064" y="3293695"/>
            <a:ext cx="2489336" cy="584775"/>
          </a:xfrm>
          <a:prstGeom prst="rect">
            <a:avLst/>
          </a:prstGeom>
          <a:noFill/>
        </p:spPr>
        <p:txBody>
          <a:bodyPr wrap="none" rtlCol="0">
            <a:spAutoFit/>
          </a:bodyPr>
          <a:lstStyle/>
          <a:p>
            <a:r>
              <a:rPr lang="cs-CZ" sz="3200" dirty="0" err="1"/>
              <a:t>a</a:t>
            </a:r>
            <a:r>
              <a:rPr lang="cs-CZ" sz="3200" dirty="0" err="1" smtClean="0"/>
              <a:t>ll</a:t>
            </a:r>
            <a:r>
              <a:rPr lang="cs-CZ" sz="3200" dirty="0" smtClean="0"/>
              <a:t> my </a:t>
            </a:r>
            <a:r>
              <a:rPr lang="cs-CZ" sz="3200" dirty="0" err="1" smtClean="0"/>
              <a:t>money</a:t>
            </a:r>
            <a:r>
              <a:rPr lang="cs-CZ" sz="3200" dirty="0" smtClean="0"/>
              <a:t>.</a:t>
            </a:r>
            <a:endParaRPr lang="cs-CZ" sz="3200" dirty="0"/>
          </a:p>
        </p:txBody>
      </p:sp>
    </p:spTree>
    <p:extLst>
      <p:ext uri="{BB962C8B-B14F-4D97-AF65-F5344CB8AC3E}">
        <p14:creationId xmlns:p14="http://schemas.microsoft.com/office/powerpoint/2010/main" val="378417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500" fill="hold"/>
                                        <p:tgtEl>
                                          <p:spTgt spid="7"/>
                                        </p:tgtEl>
                                        <p:attrNameLst>
                                          <p:attrName>ppt_x</p:attrName>
                                        </p:attrNameLst>
                                      </p:cBhvr>
                                      <p:tavLst>
                                        <p:tav tm="0">
                                          <p:val>
                                            <p:strVal val="#ppt_x"/>
                                          </p:val>
                                        </p:tav>
                                        <p:tav tm="100000">
                                          <p:val>
                                            <p:strVal val="#ppt_x"/>
                                          </p:val>
                                        </p:tav>
                                      </p:tavLst>
                                    </p:anim>
                                    <p:anim calcmode="lin" valueType="num">
                                      <p:cBhvr additive="base">
                                        <p:cTn id="20"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500" fill="hold"/>
                                        <p:tgtEl>
                                          <p:spTgt spid="8"/>
                                        </p:tgtEl>
                                        <p:attrNameLst>
                                          <p:attrName>ppt_x</p:attrName>
                                        </p:attrNameLst>
                                      </p:cBhvr>
                                      <p:tavLst>
                                        <p:tav tm="0">
                                          <p:val>
                                            <p:strVal val="#ppt_x"/>
                                          </p:val>
                                        </p:tav>
                                        <p:tav tm="100000">
                                          <p:val>
                                            <p:strVal val="#ppt_x"/>
                                          </p:val>
                                        </p:tav>
                                      </p:tavLst>
                                    </p:anim>
                                    <p:anim calcmode="lin" valueType="num">
                                      <p:cBhvr additive="base">
                                        <p:cTn id="26"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Otázka: Chystáš se utratit všechny svoje peníze?</a:t>
            </a:r>
            <a:endParaRPr lang="cs-CZ" dirty="0"/>
          </a:p>
        </p:txBody>
      </p:sp>
      <p:sp>
        <p:nvSpPr>
          <p:cNvPr id="3" name="Zástupný symbol pro obsah 2"/>
          <p:cNvSpPr>
            <a:spLocks noGrp="1"/>
          </p:cNvSpPr>
          <p:nvPr>
            <p:ph idx="1"/>
          </p:nvPr>
        </p:nvSpPr>
        <p:spPr/>
        <p:txBody>
          <a:bodyPr/>
          <a:lstStyle/>
          <a:p>
            <a:r>
              <a:rPr lang="cs-CZ" dirty="0" smtClean="0"/>
              <a:t>Are </a:t>
            </a:r>
            <a:r>
              <a:rPr lang="cs-CZ" dirty="0" err="1" smtClean="0"/>
              <a:t>you</a:t>
            </a:r>
            <a:endParaRPr lang="cs-CZ" dirty="0"/>
          </a:p>
        </p:txBody>
      </p:sp>
      <p:sp>
        <p:nvSpPr>
          <p:cNvPr id="5" name="TextovéPole 4"/>
          <p:cNvSpPr txBox="1"/>
          <p:nvPr/>
        </p:nvSpPr>
        <p:spPr>
          <a:xfrm>
            <a:off x="2483768" y="2132856"/>
            <a:ext cx="1190134" cy="584775"/>
          </a:xfrm>
          <a:prstGeom prst="rect">
            <a:avLst/>
          </a:prstGeom>
          <a:noFill/>
        </p:spPr>
        <p:txBody>
          <a:bodyPr wrap="none" rtlCol="0">
            <a:spAutoFit/>
          </a:bodyPr>
          <a:lstStyle/>
          <a:p>
            <a:r>
              <a:rPr lang="cs-CZ" sz="3200" dirty="0" err="1"/>
              <a:t>g</a:t>
            </a:r>
            <a:r>
              <a:rPr lang="cs-CZ" sz="3200" dirty="0" err="1" smtClean="0"/>
              <a:t>oing</a:t>
            </a:r>
            <a:r>
              <a:rPr lang="cs-CZ" sz="3200" dirty="0" smtClean="0"/>
              <a:t> </a:t>
            </a:r>
            <a:endParaRPr lang="cs-CZ" sz="3200" dirty="0"/>
          </a:p>
        </p:txBody>
      </p:sp>
      <p:sp>
        <p:nvSpPr>
          <p:cNvPr id="6" name="TextovéPole 5"/>
          <p:cNvSpPr txBox="1"/>
          <p:nvPr/>
        </p:nvSpPr>
        <p:spPr>
          <a:xfrm>
            <a:off x="3851920" y="2780928"/>
            <a:ext cx="534890" cy="584775"/>
          </a:xfrm>
          <a:prstGeom prst="rect">
            <a:avLst/>
          </a:prstGeom>
          <a:noFill/>
        </p:spPr>
        <p:txBody>
          <a:bodyPr wrap="none" rtlCol="0">
            <a:spAutoFit/>
          </a:bodyPr>
          <a:lstStyle/>
          <a:p>
            <a:r>
              <a:rPr lang="cs-CZ" sz="3200" dirty="0" smtClean="0"/>
              <a:t>to</a:t>
            </a:r>
            <a:endParaRPr lang="cs-CZ" sz="3200" dirty="0"/>
          </a:p>
        </p:txBody>
      </p:sp>
      <p:sp>
        <p:nvSpPr>
          <p:cNvPr id="7" name="TextovéPole 6"/>
          <p:cNvSpPr txBox="1"/>
          <p:nvPr/>
        </p:nvSpPr>
        <p:spPr>
          <a:xfrm>
            <a:off x="4499992" y="3501008"/>
            <a:ext cx="1197764" cy="584775"/>
          </a:xfrm>
          <a:prstGeom prst="rect">
            <a:avLst/>
          </a:prstGeom>
          <a:noFill/>
        </p:spPr>
        <p:txBody>
          <a:bodyPr wrap="none" rtlCol="0">
            <a:spAutoFit/>
          </a:bodyPr>
          <a:lstStyle/>
          <a:p>
            <a:r>
              <a:rPr lang="cs-CZ" sz="3200" dirty="0" err="1" smtClean="0"/>
              <a:t>spend</a:t>
            </a:r>
            <a:endParaRPr lang="cs-CZ" sz="3200" dirty="0"/>
          </a:p>
        </p:txBody>
      </p:sp>
      <p:sp>
        <p:nvSpPr>
          <p:cNvPr id="8" name="TextovéPole 7"/>
          <p:cNvSpPr txBox="1"/>
          <p:nvPr/>
        </p:nvSpPr>
        <p:spPr>
          <a:xfrm>
            <a:off x="6012160" y="4437112"/>
            <a:ext cx="2852640" cy="584775"/>
          </a:xfrm>
          <a:prstGeom prst="rect">
            <a:avLst/>
          </a:prstGeom>
          <a:noFill/>
        </p:spPr>
        <p:txBody>
          <a:bodyPr wrap="none" rtlCol="0">
            <a:spAutoFit/>
          </a:bodyPr>
          <a:lstStyle/>
          <a:p>
            <a:r>
              <a:rPr lang="cs-CZ" sz="3200" dirty="0" err="1"/>
              <a:t>a</a:t>
            </a:r>
            <a:r>
              <a:rPr lang="cs-CZ" sz="3200" dirty="0" err="1" smtClean="0"/>
              <a:t>ll</a:t>
            </a:r>
            <a:r>
              <a:rPr lang="cs-CZ" sz="3200" dirty="0" smtClean="0"/>
              <a:t> </a:t>
            </a:r>
            <a:r>
              <a:rPr lang="cs-CZ" sz="3200" dirty="0" err="1" smtClean="0"/>
              <a:t>your</a:t>
            </a:r>
            <a:r>
              <a:rPr lang="cs-CZ" sz="3200" dirty="0" smtClean="0"/>
              <a:t> </a:t>
            </a:r>
            <a:r>
              <a:rPr lang="cs-CZ" sz="3200" dirty="0" err="1" smtClean="0"/>
              <a:t>money</a:t>
            </a:r>
            <a:r>
              <a:rPr lang="cs-CZ" sz="3200" dirty="0" smtClean="0"/>
              <a:t>?</a:t>
            </a:r>
            <a:endParaRPr lang="cs-CZ" sz="3200" dirty="0"/>
          </a:p>
        </p:txBody>
      </p:sp>
    </p:spTree>
    <p:extLst>
      <p:ext uri="{BB962C8B-B14F-4D97-AF65-F5344CB8AC3E}">
        <p14:creationId xmlns:p14="http://schemas.microsoft.com/office/powerpoint/2010/main" val="276839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ppt_x"/>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ppt_x"/>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500" fill="hold"/>
                                        <p:tgtEl>
                                          <p:spTgt spid="7"/>
                                        </p:tgtEl>
                                        <p:attrNameLst>
                                          <p:attrName>ppt_x</p:attrName>
                                        </p:attrNameLst>
                                      </p:cBhvr>
                                      <p:tavLst>
                                        <p:tav tm="0">
                                          <p:val>
                                            <p:strVal val="#ppt_x"/>
                                          </p:val>
                                        </p:tav>
                                        <p:tav tm="100000">
                                          <p:val>
                                            <p:strVal val="#ppt_x"/>
                                          </p:val>
                                        </p:tav>
                                      </p:tavLst>
                                    </p:anim>
                                    <p:anim calcmode="lin" valueType="num">
                                      <p:cBhvr additive="base">
                                        <p:cTn id="26"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500" fill="hold"/>
                                        <p:tgtEl>
                                          <p:spTgt spid="8"/>
                                        </p:tgtEl>
                                        <p:attrNameLst>
                                          <p:attrName>ppt_x</p:attrName>
                                        </p:attrNameLst>
                                      </p:cBhvr>
                                      <p:tavLst>
                                        <p:tav tm="0">
                                          <p:val>
                                            <p:strVal val="#ppt_x"/>
                                          </p:val>
                                        </p:tav>
                                        <p:tav tm="100000">
                                          <p:val>
                                            <p:strVal val="#ppt_x"/>
                                          </p:val>
                                        </p:tav>
                                      </p:tavLst>
                                    </p:anim>
                                    <p:anim calcmode="lin" valueType="num">
                                      <p:cBhvr additive="base">
                                        <p:cTn id="32"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Krátká odpověď: Ano, chystám./Ne, nechystám.</a:t>
            </a:r>
            <a:endParaRPr lang="cs-CZ" sz="3200" dirty="0"/>
          </a:p>
        </p:txBody>
      </p:sp>
      <p:sp>
        <p:nvSpPr>
          <p:cNvPr id="3" name="Zástupný symbol pro obsah 2"/>
          <p:cNvSpPr>
            <a:spLocks noGrp="1"/>
          </p:cNvSpPr>
          <p:nvPr>
            <p:ph idx="1"/>
          </p:nvPr>
        </p:nvSpPr>
        <p:spPr/>
        <p:txBody>
          <a:bodyPr/>
          <a:lstStyle/>
          <a:p>
            <a:r>
              <a:rPr lang="cs-CZ" dirty="0" err="1" smtClean="0"/>
              <a:t>Yes</a:t>
            </a:r>
            <a:r>
              <a:rPr lang="cs-CZ" dirty="0" smtClean="0"/>
              <a:t>, I </a:t>
            </a:r>
            <a:r>
              <a:rPr lang="cs-CZ" dirty="0" err="1" smtClean="0"/>
              <a:t>am</a:t>
            </a:r>
            <a:r>
              <a:rPr lang="cs-CZ" dirty="0" smtClean="0"/>
              <a:t>.</a:t>
            </a:r>
            <a:endParaRPr lang="cs-CZ" dirty="0"/>
          </a:p>
        </p:txBody>
      </p:sp>
      <p:sp>
        <p:nvSpPr>
          <p:cNvPr id="4" name="TextovéPole 3"/>
          <p:cNvSpPr txBox="1"/>
          <p:nvPr/>
        </p:nvSpPr>
        <p:spPr>
          <a:xfrm>
            <a:off x="2843808" y="1916832"/>
            <a:ext cx="2174570" cy="584775"/>
          </a:xfrm>
          <a:prstGeom prst="rect">
            <a:avLst/>
          </a:prstGeom>
          <a:noFill/>
        </p:spPr>
        <p:txBody>
          <a:bodyPr wrap="none" rtlCol="0">
            <a:spAutoFit/>
          </a:bodyPr>
          <a:lstStyle/>
          <a:p>
            <a:r>
              <a:rPr lang="cs-CZ" sz="3200" dirty="0" smtClean="0"/>
              <a:t>No, </a:t>
            </a:r>
            <a:r>
              <a:rPr lang="cs-CZ" sz="3200" dirty="0" err="1" smtClean="0"/>
              <a:t>I´m</a:t>
            </a:r>
            <a:r>
              <a:rPr lang="cs-CZ" sz="3200" dirty="0" smtClean="0"/>
              <a:t> not.</a:t>
            </a:r>
            <a:endParaRPr lang="cs-CZ" sz="3200" dirty="0"/>
          </a:p>
        </p:txBody>
      </p:sp>
    </p:spTree>
    <p:extLst>
      <p:ext uri="{BB962C8B-B14F-4D97-AF65-F5344CB8AC3E}">
        <p14:creationId xmlns:p14="http://schemas.microsoft.com/office/powerpoint/2010/main" val="215131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500" fill="hold"/>
                                        <p:tgtEl>
                                          <p:spTgt spid="4"/>
                                        </p:tgtEl>
                                        <p:attrNameLst>
                                          <p:attrName>ppt_x</p:attrName>
                                        </p:attrNameLst>
                                      </p:cBhvr>
                                      <p:tavLst>
                                        <p:tav tm="0">
                                          <p:val>
                                            <p:strVal val="#ppt_x"/>
                                          </p:val>
                                        </p:tav>
                                        <p:tav tm="100000">
                                          <p:val>
                                            <p:strVal val="#ppt_x"/>
                                          </p:val>
                                        </p:tav>
                                      </p:tavLst>
                                    </p:anim>
                                    <p:anim calcmode="lin" valueType="num">
                                      <p:cBhvr additive="base">
                                        <p:cTn id="14" dur="1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Zápor: Nechystám se ušetřit všechny svoje peníze.</a:t>
            </a:r>
            <a:endParaRPr lang="cs-CZ" sz="3200" dirty="0"/>
          </a:p>
        </p:txBody>
      </p:sp>
      <p:sp>
        <p:nvSpPr>
          <p:cNvPr id="3" name="Zástupný symbol pro obsah 2"/>
          <p:cNvSpPr>
            <a:spLocks noGrp="1"/>
          </p:cNvSpPr>
          <p:nvPr>
            <p:ph idx="1"/>
          </p:nvPr>
        </p:nvSpPr>
        <p:spPr/>
        <p:txBody>
          <a:bodyPr/>
          <a:lstStyle/>
          <a:p>
            <a:r>
              <a:rPr lang="cs-CZ" dirty="0" smtClean="0"/>
              <a:t>I </a:t>
            </a:r>
            <a:r>
              <a:rPr lang="cs-CZ" dirty="0" err="1" smtClean="0"/>
              <a:t>am</a:t>
            </a:r>
            <a:r>
              <a:rPr lang="cs-CZ" dirty="0" smtClean="0"/>
              <a:t> not</a:t>
            </a:r>
            <a:endParaRPr lang="cs-CZ" dirty="0"/>
          </a:p>
        </p:txBody>
      </p:sp>
      <p:sp>
        <p:nvSpPr>
          <p:cNvPr id="5" name="TextovéPole 4"/>
          <p:cNvSpPr txBox="1"/>
          <p:nvPr/>
        </p:nvSpPr>
        <p:spPr>
          <a:xfrm>
            <a:off x="2627784" y="2132856"/>
            <a:ext cx="1540358" cy="584775"/>
          </a:xfrm>
          <a:prstGeom prst="rect">
            <a:avLst/>
          </a:prstGeom>
          <a:noFill/>
        </p:spPr>
        <p:txBody>
          <a:bodyPr wrap="none" rtlCol="0">
            <a:spAutoFit/>
          </a:bodyPr>
          <a:lstStyle/>
          <a:p>
            <a:r>
              <a:rPr lang="cs-CZ" sz="3200" dirty="0" err="1"/>
              <a:t>g</a:t>
            </a:r>
            <a:r>
              <a:rPr lang="cs-CZ" sz="3200" dirty="0" err="1" smtClean="0"/>
              <a:t>oing</a:t>
            </a:r>
            <a:r>
              <a:rPr lang="cs-CZ" sz="3200" dirty="0" smtClean="0"/>
              <a:t> to</a:t>
            </a:r>
            <a:endParaRPr lang="cs-CZ" sz="3200" dirty="0"/>
          </a:p>
        </p:txBody>
      </p:sp>
      <p:sp>
        <p:nvSpPr>
          <p:cNvPr id="6" name="TextovéPole 5"/>
          <p:cNvSpPr txBox="1"/>
          <p:nvPr/>
        </p:nvSpPr>
        <p:spPr>
          <a:xfrm>
            <a:off x="4499992" y="2924944"/>
            <a:ext cx="1197764" cy="584775"/>
          </a:xfrm>
          <a:prstGeom prst="rect">
            <a:avLst/>
          </a:prstGeom>
          <a:noFill/>
        </p:spPr>
        <p:txBody>
          <a:bodyPr wrap="none" rtlCol="0">
            <a:spAutoFit/>
          </a:bodyPr>
          <a:lstStyle/>
          <a:p>
            <a:r>
              <a:rPr lang="cs-CZ" sz="3200" dirty="0" err="1" smtClean="0"/>
              <a:t>spend</a:t>
            </a:r>
            <a:endParaRPr lang="cs-CZ" sz="3200" dirty="0"/>
          </a:p>
        </p:txBody>
      </p:sp>
      <p:sp>
        <p:nvSpPr>
          <p:cNvPr id="8" name="TextovéPole 7"/>
          <p:cNvSpPr txBox="1"/>
          <p:nvPr/>
        </p:nvSpPr>
        <p:spPr>
          <a:xfrm>
            <a:off x="6156176" y="3789040"/>
            <a:ext cx="2489336" cy="584775"/>
          </a:xfrm>
          <a:prstGeom prst="rect">
            <a:avLst/>
          </a:prstGeom>
          <a:noFill/>
        </p:spPr>
        <p:txBody>
          <a:bodyPr wrap="none" rtlCol="0">
            <a:spAutoFit/>
          </a:bodyPr>
          <a:lstStyle/>
          <a:p>
            <a:r>
              <a:rPr lang="cs-CZ" sz="3200" dirty="0" err="1"/>
              <a:t>a</a:t>
            </a:r>
            <a:r>
              <a:rPr lang="cs-CZ" sz="3200" dirty="0" err="1" smtClean="0"/>
              <a:t>ll</a:t>
            </a:r>
            <a:r>
              <a:rPr lang="cs-CZ" sz="3200" dirty="0" smtClean="0"/>
              <a:t> my </a:t>
            </a:r>
            <a:r>
              <a:rPr lang="cs-CZ" sz="3200" dirty="0" err="1" smtClean="0"/>
              <a:t>money</a:t>
            </a:r>
            <a:r>
              <a:rPr lang="cs-CZ" sz="3200" dirty="0" smtClean="0"/>
              <a:t>.</a:t>
            </a:r>
            <a:endParaRPr lang="cs-CZ" sz="3200" dirty="0"/>
          </a:p>
        </p:txBody>
      </p:sp>
    </p:spTree>
    <p:extLst>
      <p:ext uri="{BB962C8B-B14F-4D97-AF65-F5344CB8AC3E}">
        <p14:creationId xmlns:p14="http://schemas.microsoft.com/office/powerpoint/2010/main" val="260536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500" fill="hold"/>
                                        <p:tgtEl>
                                          <p:spTgt spid="5"/>
                                        </p:tgtEl>
                                        <p:attrNameLst>
                                          <p:attrName>ppt_x</p:attrName>
                                        </p:attrNameLst>
                                      </p:cBhvr>
                                      <p:tavLst>
                                        <p:tav tm="0">
                                          <p:val>
                                            <p:strVal val="#ppt_x"/>
                                          </p:val>
                                        </p:tav>
                                        <p:tav tm="100000">
                                          <p:val>
                                            <p:strVal val="#ppt_x"/>
                                          </p:val>
                                        </p:tav>
                                      </p:tavLst>
                                    </p:anim>
                                    <p:anim calcmode="lin" valueType="num">
                                      <p:cBhvr additive="base">
                                        <p:cTn id="1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500" fill="hold"/>
                                        <p:tgtEl>
                                          <p:spTgt spid="8"/>
                                        </p:tgtEl>
                                        <p:attrNameLst>
                                          <p:attrName>ppt_x</p:attrName>
                                        </p:attrNameLst>
                                      </p:cBhvr>
                                      <p:tavLst>
                                        <p:tav tm="0">
                                          <p:val>
                                            <p:strVal val="#ppt_x"/>
                                          </p:val>
                                        </p:tav>
                                        <p:tav tm="100000">
                                          <p:val>
                                            <p:strVal val="#ppt_x"/>
                                          </p:val>
                                        </p:tav>
                                      </p:tavLst>
                                    </p:anim>
                                    <p:anim calcmode="lin" valueType="num">
                                      <p:cBhvr additive="base">
                                        <p:cTn id="26"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Vytvoř správnou větu s vazbou </a:t>
            </a:r>
            <a:r>
              <a:rPr lang="cs-CZ" sz="3200" b="1" dirty="0" err="1"/>
              <a:t>g</a:t>
            </a:r>
            <a:r>
              <a:rPr lang="cs-CZ" sz="3200" b="1" dirty="0" err="1" smtClean="0"/>
              <a:t>oing</a:t>
            </a:r>
            <a:r>
              <a:rPr lang="cs-CZ" sz="3200" b="1" dirty="0" smtClean="0"/>
              <a:t> to</a:t>
            </a:r>
            <a:r>
              <a:rPr lang="cs-CZ" sz="3200" dirty="0" smtClean="0"/>
              <a:t>:</a:t>
            </a:r>
            <a:endParaRPr lang="cs-CZ" sz="3200" b="1" dirty="0"/>
          </a:p>
        </p:txBody>
      </p:sp>
      <p:sp>
        <p:nvSpPr>
          <p:cNvPr id="5" name="TextovéPole 4"/>
          <p:cNvSpPr txBox="1"/>
          <p:nvPr/>
        </p:nvSpPr>
        <p:spPr>
          <a:xfrm>
            <a:off x="2483768" y="1988840"/>
            <a:ext cx="4676280" cy="584775"/>
          </a:xfrm>
          <a:prstGeom prst="rect">
            <a:avLst/>
          </a:prstGeom>
          <a:noFill/>
        </p:spPr>
        <p:txBody>
          <a:bodyPr wrap="none" rtlCol="0">
            <a:spAutoFit/>
          </a:bodyPr>
          <a:lstStyle/>
          <a:p>
            <a:r>
              <a:rPr lang="cs-CZ" sz="3200" dirty="0" err="1" smtClean="0"/>
              <a:t>I´m</a:t>
            </a:r>
            <a:r>
              <a:rPr lang="cs-CZ" sz="3200" dirty="0" smtClean="0"/>
              <a:t> </a:t>
            </a:r>
            <a:r>
              <a:rPr lang="cs-CZ" sz="3200" dirty="0" err="1" smtClean="0"/>
              <a:t>going</a:t>
            </a:r>
            <a:r>
              <a:rPr lang="cs-CZ" sz="3200" dirty="0" smtClean="0"/>
              <a:t> to </a:t>
            </a:r>
            <a:r>
              <a:rPr lang="cs-CZ" sz="3200" dirty="0" err="1" smtClean="0"/>
              <a:t>eat</a:t>
            </a:r>
            <a:r>
              <a:rPr lang="cs-CZ" sz="3200" dirty="0" smtClean="0"/>
              <a:t> </a:t>
            </a:r>
            <a:r>
              <a:rPr lang="cs-CZ" sz="3200" dirty="0" err="1" smtClean="0"/>
              <a:t>an</a:t>
            </a:r>
            <a:r>
              <a:rPr lang="cs-CZ" sz="3200" dirty="0" smtClean="0"/>
              <a:t> </a:t>
            </a:r>
            <a:r>
              <a:rPr lang="cs-CZ" sz="3200" dirty="0" err="1" smtClean="0"/>
              <a:t>orange</a:t>
            </a:r>
            <a:r>
              <a:rPr lang="cs-CZ" sz="3200" dirty="0" smtClean="0"/>
              <a:t>.</a:t>
            </a:r>
            <a:endParaRPr lang="cs-CZ" sz="3200" dirty="0"/>
          </a:p>
        </p:txBody>
      </p:sp>
      <p:sp>
        <p:nvSpPr>
          <p:cNvPr id="8" name="TextovéPole 7"/>
          <p:cNvSpPr txBox="1"/>
          <p:nvPr/>
        </p:nvSpPr>
        <p:spPr>
          <a:xfrm>
            <a:off x="2627784" y="3284984"/>
            <a:ext cx="5108193" cy="584775"/>
          </a:xfrm>
          <a:prstGeom prst="rect">
            <a:avLst/>
          </a:prstGeom>
          <a:noFill/>
        </p:spPr>
        <p:txBody>
          <a:bodyPr wrap="none" rtlCol="0">
            <a:spAutoFit/>
          </a:bodyPr>
          <a:lstStyle/>
          <a:p>
            <a:r>
              <a:rPr lang="cs-CZ" sz="3200" dirty="0" err="1" smtClean="0"/>
              <a:t>I´m</a:t>
            </a:r>
            <a:r>
              <a:rPr lang="cs-CZ" sz="3200" dirty="0" smtClean="0"/>
              <a:t> </a:t>
            </a:r>
            <a:r>
              <a:rPr lang="cs-CZ" sz="3200" dirty="0" err="1" smtClean="0"/>
              <a:t>going</a:t>
            </a:r>
            <a:r>
              <a:rPr lang="cs-CZ" sz="3200" dirty="0" smtClean="0"/>
              <a:t> to </a:t>
            </a:r>
            <a:r>
              <a:rPr lang="cs-CZ" sz="3200" dirty="0" err="1" smtClean="0"/>
              <a:t>be</a:t>
            </a:r>
            <a:r>
              <a:rPr lang="cs-CZ" sz="3200" dirty="0" smtClean="0"/>
              <a:t> in </a:t>
            </a:r>
            <a:r>
              <a:rPr lang="cs-CZ" sz="3200" dirty="0" err="1" smtClean="0"/>
              <a:t>the</a:t>
            </a:r>
            <a:r>
              <a:rPr lang="cs-CZ" sz="3200" dirty="0" smtClean="0"/>
              <a:t> garden.</a:t>
            </a:r>
            <a:endParaRPr lang="cs-CZ" sz="3200" dirty="0"/>
          </a:p>
        </p:txBody>
      </p:sp>
      <p:sp>
        <p:nvSpPr>
          <p:cNvPr id="10" name="TextovéPole 9"/>
          <p:cNvSpPr txBox="1"/>
          <p:nvPr/>
        </p:nvSpPr>
        <p:spPr>
          <a:xfrm>
            <a:off x="2915816" y="4857750"/>
            <a:ext cx="4894417" cy="584775"/>
          </a:xfrm>
          <a:prstGeom prst="rect">
            <a:avLst/>
          </a:prstGeom>
          <a:noFill/>
        </p:spPr>
        <p:txBody>
          <a:bodyPr wrap="none" rtlCol="0">
            <a:spAutoFit/>
          </a:bodyPr>
          <a:lstStyle/>
          <a:p>
            <a:r>
              <a:rPr lang="cs-CZ" sz="3200" dirty="0" err="1" smtClean="0"/>
              <a:t>I´m</a:t>
            </a:r>
            <a:r>
              <a:rPr lang="cs-CZ" sz="3200" dirty="0" smtClean="0"/>
              <a:t> </a:t>
            </a:r>
            <a:r>
              <a:rPr lang="cs-CZ" sz="3200" dirty="0" err="1" smtClean="0"/>
              <a:t>going</a:t>
            </a:r>
            <a:r>
              <a:rPr lang="cs-CZ" sz="3200" dirty="0" smtClean="0"/>
              <a:t> to go to New York.</a:t>
            </a:r>
            <a:endParaRPr lang="cs-CZ" sz="3200" dirty="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557146"/>
            <a:ext cx="1928695" cy="1376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820" y="3194807"/>
            <a:ext cx="2044824" cy="1349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flipV="1">
            <a:off x="454820" y="5013176"/>
            <a:ext cx="2172917" cy="1448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360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250"/>
                                        <p:tgtEl>
                                          <p:spTgt spid="5"/>
                                        </p:tgtEl>
                                      </p:cBhvr>
                                    </p:animEffect>
                                    <p:anim calcmode="lin" valueType="num">
                                      <p:cBhvr>
                                        <p:cTn id="8" dur="1250" fill="hold"/>
                                        <p:tgtEl>
                                          <p:spTgt spid="5"/>
                                        </p:tgtEl>
                                        <p:attrNameLst>
                                          <p:attrName>ppt_x</p:attrName>
                                        </p:attrNameLst>
                                      </p:cBhvr>
                                      <p:tavLst>
                                        <p:tav tm="0">
                                          <p:val>
                                            <p:strVal val="#ppt_x"/>
                                          </p:val>
                                        </p:tav>
                                        <p:tav tm="100000">
                                          <p:val>
                                            <p:strVal val="#ppt_x"/>
                                          </p:val>
                                        </p:tav>
                                      </p:tavLst>
                                    </p:anim>
                                    <p:anim calcmode="lin" valueType="num">
                                      <p:cBhvr>
                                        <p:cTn id="9" dur="1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250"/>
                                        <p:tgtEl>
                                          <p:spTgt spid="8"/>
                                        </p:tgtEl>
                                      </p:cBhvr>
                                    </p:animEffect>
                                    <p:anim calcmode="lin" valueType="num">
                                      <p:cBhvr>
                                        <p:cTn id="15" dur="1250" fill="hold"/>
                                        <p:tgtEl>
                                          <p:spTgt spid="8"/>
                                        </p:tgtEl>
                                        <p:attrNameLst>
                                          <p:attrName>ppt_x</p:attrName>
                                        </p:attrNameLst>
                                      </p:cBhvr>
                                      <p:tavLst>
                                        <p:tav tm="0">
                                          <p:val>
                                            <p:strVal val="#ppt_x"/>
                                          </p:val>
                                        </p:tav>
                                        <p:tav tm="100000">
                                          <p:val>
                                            <p:strVal val="#ppt_x"/>
                                          </p:val>
                                        </p:tav>
                                      </p:tavLst>
                                    </p:anim>
                                    <p:anim calcmode="lin" valueType="num">
                                      <p:cBhvr>
                                        <p:cTn id="16" dur="125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250"/>
                                        <p:tgtEl>
                                          <p:spTgt spid="10"/>
                                        </p:tgtEl>
                                      </p:cBhvr>
                                    </p:animEffect>
                                    <p:anim calcmode="lin" valueType="num">
                                      <p:cBhvr>
                                        <p:cTn id="22" dur="1250" fill="hold"/>
                                        <p:tgtEl>
                                          <p:spTgt spid="10"/>
                                        </p:tgtEl>
                                        <p:attrNameLst>
                                          <p:attrName>ppt_x</p:attrName>
                                        </p:attrNameLst>
                                      </p:cBhvr>
                                      <p:tavLst>
                                        <p:tav tm="0">
                                          <p:val>
                                            <p:strVal val="#ppt_x"/>
                                          </p:val>
                                        </p:tav>
                                        <p:tav tm="100000">
                                          <p:val>
                                            <p:strVal val="#ppt_x"/>
                                          </p:val>
                                        </p:tav>
                                      </p:tavLst>
                                    </p:anim>
                                    <p:anim calcmode="lin" valueType="num">
                                      <p:cBhvr>
                                        <p:cTn id="23" dur="125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3237" y="404664"/>
            <a:ext cx="8229600" cy="1143000"/>
          </a:xfrm>
        </p:spPr>
        <p:txBody>
          <a:bodyPr>
            <a:normAutofit/>
          </a:bodyPr>
          <a:lstStyle/>
          <a:p>
            <a:r>
              <a:rPr lang="cs-CZ" sz="3200" dirty="0" smtClean="0"/>
              <a:t>Utvoř správné věty s </a:t>
            </a:r>
            <a:r>
              <a:rPr lang="cs-CZ" sz="3200" b="1" dirty="0" err="1" smtClean="0"/>
              <a:t>going</a:t>
            </a:r>
            <a:r>
              <a:rPr lang="cs-CZ" sz="3200" b="1" dirty="0" smtClean="0"/>
              <a:t> to</a:t>
            </a:r>
            <a:r>
              <a:rPr lang="cs-CZ" sz="3200" dirty="0" smtClean="0"/>
              <a:t>:</a:t>
            </a:r>
            <a:endParaRPr lang="cs-CZ" sz="3200" dirty="0"/>
          </a:p>
        </p:txBody>
      </p:sp>
      <p:sp>
        <p:nvSpPr>
          <p:cNvPr id="5" name="TextovéPole 4"/>
          <p:cNvSpPr txBox="1"/>
          <p:nvPr/>
        </p:nvSpPr>
        <p:spPr>
          <a:xfrm>
            <a:off x="683568" y="2636912"/>
            <a:ext cx="2201244" cy="369332"/>
          </a:xfrm>
          <a:prstGeom prst="rect">
            <a:avLst/>
          </a:prstGeom>
          <a:noFill/>
        </p:spPr>
        <p:txBody>
          <a:bodyPr wrap="none" rtlCol="0">
            <a:spAutoFit/>
          </a:bodyPr>
          <a:lstStyle/>
          <a:p>
            <a:r>
              <a:rPr lang="cs-CZ" dirty="0" err="1" smtClean="0"/>
              <a:t>I´m</a:t>
            </a:r>
            <a:r>
              <a:rPr lang="cs-CZ" dirty="0" smtClean="0"/>
              <a:t> </a:t>
            </a:r>
            <a:r>
              <a:rPr lang="cs-CZ" dirty="0" err="1" smtClean="0"/>
              <a:t>going</a:t>
            </a:r>
            <a:r>
              <a:rPr lang="cs-CZ" dirty="0" smtClean="0"/>
              <a:t> to </a:t>
            </a:r>
            <a:r>
              <a:rPr lang="cs-CZ" dirty="0" err="1" smtClean="0"/>
              <a:t>wash</a:t>
            </a:r>
            <a:r>
              <a:rPr lang="cs-CZ" dirty="0" smtClean="0"/>
              <a:t> up.</a:t>
            </a:r>
            <a:endParaRPr lang="cs-CZ" dirty="0"/>
          </a:p>
        </p:txBody>
      </p:sp>
      <p:sp>
        <p:nvSpPr>
          <p:cNvPr id="9" name="TextovéPole 8"/>
          <p:cNvSpPr txBox="1"/>
          <p:nvPr/>
        </p:nvSpPr>
        <p:spPr>
          <a:xfrm>
            <a:off x="3067374" y="2636912"/>
            <a:ext cx="2611933" cy="369332"/>
          </a:xfrm>
          <a:prstGeom prst="rect">
            <a:avLst/>
          </a:prstGeom>
          <a:noFill/>
        </p:spPr>
        <p:txBody>
          <a:bodyPr wrap="none" rtlCol="0">
            <a:spAutoFit/>
          </a:bodyPr>
          <a:lstStyle/>
          <a:p>
            <a:r>
              <a:rPr lang="cs-CZ" dirty="0" err="1" smtClean="0"/>
              <a:t>I´m</a:t>
            </a:r>
            <a:r>
              <a:rPr lang="cs-CZ" dirty="0" smtClean="0"/>
              <a:t> </a:t>
            </a:r>
            <a:r>
              <a:rPr lang="cs-CZ" dirty="0" err="1" smtClean="0"/>
              <a:t>going</a:t>
            </a:r>
            <a:r>
              <a:rPr lang="cs-CZ" dirty="0" smtClean="0"/>
              <a:t> to </a:t>
            </a:r>
            <a:r>
              <a:rPr lang="cs-CZ" dirty="0" err="1" smtClean="0"/>
              <a:t>write</a:t>
            </a:r>
            <a:r>
              <a:rPr lang="cs-CZ" dirty="0" smtClean="0"/>
              <a:t> a </a:t>
            </a:r>
            <a:r>
              <a:rPr lang="cs-CZ" dirty="0" err="1" smtClean="0"/>
              <a:t>letter</a:t>
            </a:r>
            <a:r>
              <a:rPr lang="cs-CZ" dirty="0" smtClean="0"/>
              <a:t>.</a:t>
            </a:r>
            <a:endParaRPr lang="cs-CZ" dirty="0"/>
          </a:p>
        </p:txBody>
      </p:sp>
      <p:sp>
        <p:nvSpPr>
          <p:cNvPr id="12" name="TextovéPole 11"/>
          <p:cNvSpPr txBox="1"/>
          <p:nvPr/>
        </p:nvSpPr>
        <p:spPr>
          <a:xfrm>
            <a:off x="6300192" y="2616436"/>
            <a:ext cx="2368728" cy="369332"/>
          </a:xfrm>
          <a:prstGeom prst="rect">
            <a:avLst/>
          </a:prstGeom>
          <a:noFill/>
        </p:spPr>
        <p:txBody>
          <a:bodyPr wrap="square" rtlCol="0">
            <a:spAutoFit/>
          </a:bodyPr>
          <a:lstStyle/>
          <a:p>
            <a:r>
              <a:rPr lang="cs-CZ" dirty="0" err="1" smtClean="0"/>
              <a:t>I´m</a:t>
            </a:r>
            <a:r>
              <a:rPr lang="cs-CZ" dirty="0" smtClean="0"/>
              <a:t> </a:t>
            </a:r>
            <a:r>
              <a:rPr lang="cs-CZ" dirty="0" err="1" smtClean="0"/>
              <a:t>going</a:t>
            </a:r>
            <a:r>
              <a:rPr lang="cs-CZ" dirty="0" smtClean="0"/>
              <a:t> to </a:t>
            </a:r>
            <a:r>
              <a:rPr lang="cs-CZ" dirty="0" err="1" smtClean="0"/>
              <a:t>watch</a:t>
            </a:r>
            <a:r>
              <a:rPr lang="cs-CZ" dirty="0" smtClean="0"/>
              <a:t> </a:t>
            </a:r>
            <a:r>
              <a:rPr lang="cs-CZ" dirty="0" err="1" smtClean="0"/>
              <a:t>Tv</a:t>
            </a:r>
            <a:r>
              <a:rPr lang="cs-CZ" dirty="0" smtClean="0"/>
              <a:t>.</a:t>
            </a:r>
            <a:endParaRPr lang="cs-CZ" dirty="0"/>
          </a:p>
        </p:txBody>
      </p:sp>
      <p:sp>
        <p:nvSpPr>
          <p:cNvPr id="14" name="TextovéPole 13"/>
          <p:cNvSpPr txBox="1"/>
          <p:nvPr/>
        </p:nvSpPr>
        <p:spPr>
          <a:xfrm>
            <a:off x="539553" y="5445224"/>
            <a:ext cx="2345259" cy="369332"/>
          </a:xfrm>
          <a:prstGeom prst="rect">
            <a:avLst/>
          </a:prstGeom>
          <a:noFill/>
        </p:spPr>
        <p:txBody>
          <a:bodyPr wrap="square" rtlCol="0">
            <a:spAutoFit/>
          </a:bodyPr>
          <a:lstStyle/>
          <a:p>
            <a:r>
              <a:rPr lang="cs-CZ" dirty="0" err="1" smtClean="0"/>
              <a:t>I´m</a:t>
            </a:r>
            <a:r>
              <a:rPr lang="cs-CZ" dirty="0" smtClean="0"/>
              <a:t> </a:t>
            </a:r>
            <a:r>
              <a:rPr lang="cs-CZ" dirty="0" err="1" smtClean="0"/>
              <a:t>going</a:t>
            </a:r>
            <a:r>
              <a:rPr lang="cs-CZ" dirty="0" smtClean="0"/>
              <a:t> to </a:t>
            </a:r>
            <a:r>
              <a:rPr lang="cs-CZ" dirty="0" err="1" smtClean="0"/>
              <a:t>swim</a:t>
            </a:r>
            <a:r>
              <a:rPr lang="cs-CZ" dirty="0" smtClean="0"/>
              <a:t>.</a:t>
            </a:r>
            <a:endParaRPr lang="cs-CZ" dirty="0"/>
          </a:p>
        </p:txBody>
      </p:sp>
      <p:sp>
        <p:nvSpPr>
          <p:cNvPr id="18" name="TextovéPole 17"/>
          <p:cNvSpPr txBox="1"/>
          <p:nvPr/>
        </p:nvSpPr>
        <p:spPr>
          <a:xfrm>
            <a:off x="3128905" y="5445224"/>
            <a:ext cx="1920077" cy="369332"/>
          </a:xfrm>
          <a:prstGeom prst="rect">
            <a:avLst/>
          </a:prstGeom>
          <a:noFill/>
        </p:spPr>
        <p:txBody>
          <a:bodyPr wrap="none" rtlCol="0">
            <a:spAutoFit/>
          </a:bodyPr>
          <a:lstStyle/>
          <a:p>
            <a:r>
              <a:rPr lang="cs-CZ" dirty="0" err="1" smtClean="0"/>
              <a:t>I´m</a:t>
            </a:r>
            <a:r>
              <a:rPr lang="cs-CZ" dirty="0" smtClean="0"/>
              <a:t> </a:t>
            </a:r>
            <a:r>
              <a:rPr lang="cs-CZ" dirty="0" err="1" smtClean="0"/>
              <a:t>going</a:t>
            </a:r>
            <a:r>
              <a:rPr lang="cs-CZ" dirty="0" smtClean="0"/>
              <a:t> to </a:t>
            </a:r>
            <a:r>
              <a:rPr lang="cs-CZ" dirty="0" err="1" smtClean="0"/>
              <a:t>sleep</a:t>
            </a:r>
            <a:r>
              <a:rPr lang="cs-CZ" dirty="0"/>
              <a:t>.</a:t>
            </a:r>
          </a:p>
        </p:txBody>
      </p:sp>
      <p:sp>
        <p:nvSpPr>
          <p:cNvPr id="20" name="TextovéPole 19"/>
          <p:cNvSpPr txBox="1"/>
          <p:nvPr/>
        </p:nvSpPr>
        <p:spPr>
          <a:xfrm>
            <a:off x="6372200" y="5445224"/>
            <a:ext cx="1720792" cy="369332"/>
          </a:xfrm>
          <a:prstGeom prst="rect">
            <a:avLst/>
          </a:prstGeom>
          <a:noFill/>
        </p:spPr>
        <p:txBody>
          <a:bodyPr wrap="none" rtlCol="0">
            <a:spAutoFit/>
          </a:bodyPr>
          <a:lstStyle/>
          <a:p>
            <a:r>
              <a:rPr lang="cs-CZ" dirty="0" err="1" smtClean="0"/>
              <a:t>I´m</a:t>
            </a:r>
            <a:r>
              <a:rPr lang="cs-CZ" dirty="0" smtClean="0"/>
              <a:t> </a:t>
            </a:r>
            <a:r>
              <a:rPr lang="cs-CZ" dirty="0" err="1" smtClean="0"/>
              <a:t>going</a:t>
            </a:r>
            <a:r>
              <a:rPr lang="cs-CZ" dirty="0" smtClean="0"/>
              <a:t> to </a:t>
            </a:r>
            <a:r>
              <a:rPr lang="cs-CZ" dirty="0" err="1" smtClean="0"/>
              <a:t>eat</a:t>
            </a:r>
            <a:r>
              <a:rPr lang="cs-CZ" dirty="0" smtClean="0"/>
              <a:t>.</a:t>
            </a:r>
            <a:endParaRPr lang="cs-CZ"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05325" y="1357866"/>
            <a:ext cx="2013714" cy="1258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7256" y="1357866"/>
            <a:ext cx="1512168" cy="1321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224" y="1357866"/>
            <a:ext cx="1557043" cy="1258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7986" y="3930501"/>
            <a:ext cx="2365036" cy="1337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1306" y="4021093"/>
            <a:ext cx="2284068" cy="1284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81208" y="3930501"/>
            <a:ext cx="2487712" cy="1322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283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250" fill="hold"/>
                                        <p:tgtEl>
                                          <p:spTgt spid="5"/>
                                        </p:tgtEl>
                                        <p:attrNameLst>
                                          <p:attrName>ppt_x</p:attrName>
                                        </p:attrNameLst>
                                      </p:cBhvr>
                                      <p:tavLst>
                                        <p:tav tm="0">
                                          <p:val>
                                            <p:strVal val="0-#ppt_w/2"/>
                                          </p:val>
                                        </p:tav>
                                        <p:tav tm="100000">
                                          <p:val>
                                            <p:strVal val="#ppt_x"/>
                                          </p:val>
                                        </p:tav>
                                      </p:tavLst>
                                    </p:anim>
                                    <p:anim calcmode="lin" valueType="num">
                                      <p:cBhvr additive="base">
                                        <p:cTn id="8" dur="125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1250" fill="hold"/>
                                        <p:tgtEl>
                                          <p:spTgt spid="18"/>
                                        </p:tgtEl>
                                        <p:attrNameLst>
                                          <p:attrName>ppt_x</p:attrName>
                                        </p:attrNameLst>
                                      </p:cBhvr>
                                      <p:tavLst>
                                        <p:tav tm="0">
                                          <p:val>
                                            <p:strVal val="#ppt_x"/>
                                          </p:val>
                                        </p:tav>
                                        <p:tav tm="100000">
                                          <p:val>
                                            <p:strVal val="#ppt_x"/>
                                          </p:val>
                                        </p:tav>
                                      </p:tavLst>
                                    </p:anim>
                                    <p:anim calcmode="lin" valueType="num">
                                      <p:cBhvr additive="base">
                                        <p:cTn id="26" dur="1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1250" fill="hold"/>
                                        <p:tgtEl>
                                          <p:spTgt spid="14"/>
                                        </p:tgtEl>
                                        <p:attrNameLst>
                                          <p:attrName>ppt_x</p:attrName>
                                        </p:attrNameLst>
                                      </p:cBhvr>
                                      <p:tavLst>
                                        <p:tav tm="0">
                                          <p:val>
                                            <p:strVal val="0-#ppt_w/2"/>
                                          </p:val>
                                        </p:tav>
                                        <p:tav tm="100000">
                                          <p:val>
                                            <p:strVal val="#ppt_x"/>
                                          </p:val>
                                        </p:tav>
                                      </p:tavLst>
                                    </p:anim>
                                    <p:anim calcmode="lin" valueType="num">
                                      <p:cBhvr additive="base">
                                        <p:cTn id="38" dur="125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2" grpId="0"/>
      <p:bldP spid="14" grpId="0"/>
      <p:bldP spid="18"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Samostatná práce:</a:t>
            </a:r>
            <a:endParaRPr lang="cs-CZ" sz="3200" dirty="0"/>
          </a:p>
        </p:txBody>
      </p:sp>
      <p:sp>
        <p:nvSpPr>
          <p:cNvPr id="3" name="Zástupný symbol pro obsah 2"/>
          <p:cNvSpPr>
            <a:spLocks noGrp="1"/>
          </p:cNvSpPr>
          <p:nvPr>
            <p:ph idx="1"/>
          </p:nvPr>
        </p:nvSpPr>
        <p:spPr/>
        <p:txBody>
          <a:bodyPr/>
          <a:lstStyle/>
          <a:p>
            <a:r>
              <a:rPr lang="cs-CZ" dirty="0" smtClean="0"/>
              <a:t>Napiš 6 vět s vazbou </a:t>
            </a:r>
            <a:r>
              <a:rPr lang="cs-CZ" dirty="0" err="1" smtClean="0"/>
              <a:t>be</a:t>
            </a:r>
            <a:r>
              <a:rPr lang="cs-CZ" dirty="0" smtClean="0"/>
              <a:t> </a:t>
            </a:r>
            <a:r>
              <a:rPr lang="cs-CZ" dirty="0" err="1" smtClean="0"/>
              <a:t>going</a:t>
            </a:r>
            <a:r>
              <a:rPr lang="cs-CZ" dirty="0" smtClean="0"/>
              <a:t> to. Mohou to být i otázky a záporné věty. Piš do sešitu. Věty přelož do češtiny.</a:t>
            </a:r>
            <a:endParaRPr lang="cs-CZ" dirty="0"/>
          </a:p>
        </p:txBody>
      </p:sp>
    </p:spTree>
    <p:extLst>
      <p:ext uri="{BB962C8B-B14F-4D97-AF65-F5344CB8AC3E}">
        <p14:creationId xmlns:p14="http://schemas.microsoft.com/office/powerpoint/2010/main" val="15986480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800" dirty="0" smtClean="0"/>
              <a:t>Citace</a:t>
            </a:r>
            <a:endParaRPr lang="cs-CZ" sz="2800" dirty="0"/>
          </a:p>
        </p:txBody>
      </p:sp>
      <p:sp>
        <p:nvSpPr>
          <p:cNvPr id="3" name="Zástupný symbol pro obsah 2"/>
          <p:cNvSpPr>
            <a:spLocks noGrp="1"/>
          </p:cNvSpPr>
          <p:nvPr>
            <p:ph idx="1"/>
          </p:nvPr>
        </p:nvSpPr>
        <p:spPr/>
        <p:txBody>
          <a:bodyPr>
            <a:normAutofit/>
          </a:bodyPr>
          <a:lstStyle/>
          <a:p>
            <a:pPr marL="0" indent="0">
              <a:buNone/>
            </a:pPr>
            <a:r>
              <a:rPr lang="cs-CZ" sz="1800" dirty="0" smtClean="0"/>
              <a:t>Obrázky:</a:t>
            </a:r>
          </a:p>
          <a:p>
            <a:pPr marL="0" indent="0">
              <a:buNone/>
            </a:pPr>
            <a:r>
              <a:rPr lang="cs-CZ" sz="1800" dirty="0"/>
              <a:t>Pomeranč. </a:t>
            </a:r>
            <a:r>
              <a:rPr lang="cs-CZ" sz="1800" i="1" dirty="0"/>
              <a:t>Office.com</a:t>
            </a:r>
            <a:r>
              <a:rPr lang="cs-CZ" sz="1800" dirty="0"/>
              <a:t> [online]. </a:t>
            </a:r>
            <a:r>
              <a:rPr lang="cs-CZ" sz="1800" dirty="0" smtClean="0"/>
              <a:t>2011 </a:t>
            </a:r>
            <a:r>
              <a:rPr lang="cs-CZ" sz="1800" dirty="0"/>
              <a:t>[cit. </a:t>
            </a:r>
            <a:r>
              <a:rPr lang="cs-CZ" sz="1800" dirty="0" smtClean="0"/>
              <a:t>2011-11-20]. </a:t>
            </a:r>
            <a:r>
              <a:rPr lang="cs-CZ" sz="1800" dirty="0"/>
              <a:t>Dostupné z: http://office.microsoft.com/cs-cz/images/results.aspx?qu=pomeran%C4%8D&amp;ctt=1#ai:MP900387879|mt:2</a:t>
            </a:r>
            <a:r>
              <a:rPr lang="cs-CZ" sz="1800" dirty="0" smtClean="0"/>
              <a:t>|</a:t>
            </a:r>
          </a:p>
          <a:p>
            <a:pPr marL="0" indent="0">
              <a:buNone/>
            </a:pPr>
            <a:endParaRPr lang="cs-CZ" sz="1800" dirty="0"/>
          </a:p>
          <a:p>
            <a:pPr marL="0" indent="0">
              <a:buNone/>
            </a:pPr>
            <a:endParaRPr lang="cs-CZ" sz="1800" dirty="0" smtClean="0"/>
          </a:p>
          <a:p>
            <a:pPr marL="0" indent="0">
              <a:buNone/>
            </a:pPr>
            <a:r>
              <a:rPr lang="cs-CZ" sz="1800" dirty="0"/>
              <a:t>Zahrada. </a:t>
            </a:r>
            <a:r>
              <a:rPr lang="cs-CZ" sz="1800" i="1" dirty="0"/>
              <a:t>Office.com</a:t>
            </a:r>
            <a:r>
              <a:rPr lang="cs-CZ" sz="1800" dirty="0"/>
              <a:t> [online]. </a:t>
            </a:r>
            <a:r>
              <a:rPr lang="cs-CZ" sz="1800" dirty="0" smtClean="0"/>
              <a:t>2011[cit</a:t>
            </a:r>
            <a:r>
              <a:rPr lang="cs-CZ" sz="1800" dirty="0"/>
              <a:t>. </a:t>
            </a:r>
            <a:r>
              <a:rPr lang="cs-CZ" sz="1800" dirty="0" smtClean="0"/>
              <a:t>2011-11-20]. </a:t>
            </a:r>
            <a:r>
              <a:rPr lang="cs-CZ" sz="1800" dirty="0"/>
              <a:t>Dostupné z: http://office.microsoft.com/cs-cz/images/results.aspx?qu=zahrada&amp;ctt=1#ai:MP900145038|mt:2|  </a:t>
            </a:r>
            <a:endParaRPr lang="cs-CZ" sz="1800" dirty="0" smtClean="0"/>
          </a:p>
          <a:p>
            <a:pPr marL="0" indent="0">
              <a:buNone/>
            </a:pPr>
            <a:endParaRPr lang="cs-CZ" sz="1800" dirty="0"/>
          </a:p>
          <a:p>
            <a:pPr marL="0" indent="0">
              <a:buNone/>
            </a:pPr>
            <a:r>
              <a:rPr lang="en-US" sz="1800" dirty="0"/>
              <a:t>New York. </a:t>
            </a:r>
            <a:r>
              <a:rPr lang="en-US" sz="1800" i="1" dirty="0"/>
              <a:t>Office.com</a:t>
            </a:r>
            <a:r>
              <a:rPr lang="en-US" sz="1800" dirty="0"/>
              <a:t> [online]. </a:t>
            </a:r>
            <a:r>
              <a:rPr lang="en-US" sz="1800" dirty="0" smtClean="0"/>
              <a:t>201</a:t>
            </a:r>
            <a:r>
              <a:rPr lang="cs-CZ" sz="1800" dirty="0" smtClean="0"/>
              <a:t>1</a:t>
            </a:r>
            <a:r>
              <a:rPr lang="en-US" sz="1800" dirty="0" smtClean="0"/>
              <a:t> </a:t>
            </a:r>
            <a:r>
              <a:rPr lang="en-US" sz="1800" dirty="0"/>
              <a:t>[cit. </a:t>
            </a:r>
            <a:r>
              <a:rPr lang="en-US" sz="1800" dirty="0" smtClean="0"/>
              <a:t>201</a:t>
            </a:r>
            <a:r>
              <a:rPr lang="cs-CZ" sz="1800" dirty="0" smtClean="0"/>
              <a:t>1</a:t>
            </a:r>
            <a:r>
              <a:rPr lang="en-US" sz="1800" dirty="0" smtClean="0"/>
              <a:t>-</a:t>
            </a:r>
            <a:r>
              <a:rPr lang="cs-CZ" sz="1800" dirty="0" smtClean="0"/>
              <a:t>11</a:t>
            </a:r>
            <a:r>
              <a:rPr lang="en-US" sz="1800" dirty="0" smtClean="0"/>
              <a:t>-2</a:t>
            </a:r>
            <a:r>
              <a:rPr lang="cs-CZ" sz="1800" dirty="0"/>
              <a:t>0</a:t>
            </a:r>
            <a:r>
              <a:rPr lang="en-US" sz="1800" dirty="0" smtClean="0"/>
              <a:t>]. </a:t>
            </a:r>
            <a:r>
              <a:rPr lang="en-US" sz="1800" dirty="0" err="1"/>
              <a:t>Dostupné</a:t>
            </a:r>
            <a:r>
              <a:rPr lang="en-US" sz="1800" dirty="0"/>
              <a:t> z: http://office.microsoft.com/cs-cz/images/results.aspx?qu=new%20York&amp;ctt=1#ai:MP900400750|mt:2| </a:t>
            </a:r>
            <a:endParaRPr lang="cs-CZ" sz="1800" dirty="0"/>
          </a:p>
        </p:txBody>
      </p:sp>
    </p:spTree>
    <p:extLst>
      <p:ext uri="{BB962C8B-B14F-4D97-AF65-F5344CB8AC3E}">
        <p14:creationId xmlns:p14="http://schemas.microsoft.com/office/powerpoint/2010/main" val="15171575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800" dirty="0" smtClean="0"/>
              <a:t>Citace</a:t>
            </a:r>
            <a:endParaRPr lang="cs-CZ" sz="2800" dirty="0"/>
          </a:p>
        </p:txBody>
      </p:sp>
      <p:sp>
        <p:nvSpPr>
          <p:cNvPr id="3" name="Zástupný symbol pro obsah 2"/>
          <p:cNvSpPr>
            <a:spLocks noGrp="1"/>
          </p:cNvSpPr>
          <p:nvPr>
            <p:ph idx="1"/>
          </p:nvPr>
        </p:nvSpPr>
        <p:spPr/>
        <p:txBody>
          <a:bodyPr>
            <a:normAutofit fontScale="85000" lnSpcReduction="20000"/>
          </a:bodyPr>
          <a:lstStyle/>
          <a:p>
            <a:pPr marL="0" indent="0">
              <a:buNone/>
            </a:pPr>
            <a:r>
              <a:rPr lang="cs-CZ" sz="1800" dirty="0" smtClean="0"/>
              <a:t>Obrázky:</a:t>
            </a:r>
          </a:p>
          <a:p>
            <a:pPr marL="0" indent="0">
              <a:buNone/>
            </a:pPr>
            <a:r>
              <a:rPr lang="cs-CZ" sz="1800" dirty="0"/>
              <a:t>Mytí nádobí. </a:t>
            </a:r>
            <a:r>
              <a:rPr lang="cs-CZ" sz="1800" i="1" dirty="0"/>
              <a:t>Office.com</a:t>
            </a:r>
            <a:r>
              <a:rPr lang="cs-CZ" sz="1800" dirty="0"/>
              <a:t> [online]. </a:t>
            </a:r>
            <a:r>
              <a:rPr lang="cs-CZ" sz="1800" dirty="0" smtClean="0"/>
              <a:t>2011 </a:t>
            </a:r>
            <a:r>
              <a:rPr lang="cs-CZ" sz="1800" dirty="0"/>
              <a:t>[cit. </a:t>
            </a:r>
            <a:r>
              <a:rPr lang="cs-CZ" sz="1800" dirty="0" smtClean="0"/>
              <a:t>2011-11-20]. </a:t>
            </a:r>
            <a:r>
              <a:rPr lang="cs-CZ" sz="1800" dirty="0"/>
              <a:t>Dostupné z: http://office.microsoft.com/cs-cz/images/results.aspx?qu=myt%C3%AD%20n%C3%A1dob%C3%AD&amp;ctt=1#ai:MP900430772|mt:2| </a:t>
            </a:r>
            <a:endParaRPr lang="cs-CZ" sz="1800" dirty="0" smtClean="0"/>
          </a:p>
          <a:p>
            <a:pPr marL="0" indent="0">
              <a:buNone/>
            </a:pPr>
            <a:endParaRPr lang="cs-CZ" sz="1800" dirty="0"/>
          </a:p>
          <a:p>
            <a:pPr marL="0" indent="0">
              <a:buNone/>
            </a:pPr>
            <a:r>
              <a:rPr lang="cs-CZ" sz="1800" dirty="0"/>
              <a:t>Dopis. </a:t>
            </a:r>
            <a:r>
              <a:rPr lang="cs-CZ" sz="1800" i="1" dirty="0"/>
              <a:t>Office.com</a:t>
            </a:r>
            <a:r>
              <a:rPr lang="cs-CZ" sz="1800" dirty="0"/>
              <a:t> [online]. </a:t>
            </a:r>
            <a:r>
              <a:rPr lang="cs-CZ" sz="1800" dirty="0" smtClean="0"/>
              <a:t>2011 </a:t>
            </a:r>
            <a:r>
              <a:rPr lang="cs-CZ" sz="1800" dirty="0"/>
              <a:t>[cit. </a:t>
            </a:r>
            <a:r>
              <a:rPr lang="cs-CZ" sz="1800" dirty="0" smtClean="0"/>
              <a:t>2011-11-20]. </a:t>
            </a:r>
            <a:r>
              <a:rPr lang="cs-CZ" sz="1800" dirty="0"/>
              <a:t>Dostupné z: http://office.microsoft.com/cs-cz/images/results.aspx?qu=psan%C3%AD+dopisu&amp;ex=1&amp;ctt=1#ai:MP900422514| </a:t>
            </a:r>
            <a:endParaRPr lang="cs-CZ" sz="1800" dirty="0" smtClean="0"/>
          </a:p>
          <a:p>
            <a:pPr marL="0" indent="0">
              <a:buNone/>
            </a:pPr>
            <a:endParaRPr lang="cs-CZ" sz="1800" dirty="0"/>
          </a:p>
          <a:p>
            <a:pPr marL="0" indent="0">
              <a:buNone/>
            </a:pPr>
            <a:r>
              <a:rPr lang="cs-CZ" sz="1800" dirty="0"/>
              <a:t>Televize. </a:t>
            </a:r>
            <a:r>
              <a:rPr lang="cs-CZ" sz="1800" i="1" dirty="0"/>
              <a:t>Office.com</a:t>
            </a:r>
            <a:r>
              <a:rPr lang="cs-CZ" sz="1800" dirty="0"/>
              <a:t> [online]. </a:t>
            </a:r>
            <a:r>
              <a:rPr lang="cs-CZ" sz="1800" dirty="0" smtClean="0"/>
              <a:t>2011 </a:t>
            </a:r>
            <a:r>
              <a:rPr lang="cs-CZ" sz="1800" dirty="0"/>
              <a:t>[cit. </a:t>
            </a:r>
            <a:r>
              <a:rPr lang="cs-CZ" sz="1800" dirty="0" smtClean="0"/>
              <a:t>2011-11-20]. </a:t>
            </a:r>
            <a:r>
              <a:rPr lang="cs-CZ" sz="1800" dirty="0"/>
              <a:t>Dostupné z: http://office.microsoft.com/cs-cz/images/results.aspx?qu=televize&amp;ex=1&amp;ctt=1#ai:MP900430788| </a:t>
            </a:r>
            <a:endParaRPr lang="cs-CZ" sz="1800" dirty="0" smtClean="0"/>
          </a:p>
          <a:p>
            <a:pPr marL="0" indent="0">
              <a:buNone/>
            </a:pPr>
            <a:endParaRPr lang="cs-CZ" sz="1800" dirty="0"/>
          </a:p>
          <a:p>
            <a:pPr marL="0" indent="0">
              <a:buNone/>
            </a:pPr>
            <a:r>
              <a:rPr lang="cs-CZ" sz="1800" dirty="0"/>
              <a:t>Plavec. </a:t>
            </a:r>
            <a:r>
              <a:rPr lang="cs-CZ" sz="1800" i="1" dirty="0"/>
              <a:t>Office.com</a:t>
            </a:r>
            <a:r>
              <a:rPr lang="cs-CZ" sz="1800" dirty="0"/>
              <a:t> [online]. </a:t>
            </a:r>
            <a:r>
              <a:rPr lang="cs-CZ" sz="1800" dirty="0" smtClean="0"/>
              <a:t>2011 </a:t>
            </a:r>
            <a:r>
              <a:rPr lang="cs-CZ" sz="1800" dirty="0"/>
              <a:t>[cit. </a:t>
            </a:r>
            <a:r>
              <a:rPr lang="cs-CZ" sz="1800" dirty="0" smtClean="0"/>
              <a:t>2011-11-20]. </a:t>
            </a:r>
            <a:r>
              <a:rPr lang="cs-CZ" sz="1800" dirty="0"/>
              <a:t>Dostupné z: http://office.microsoft.com/cs-cz/images/results.aspx?qu=plavec&amp;ex=1&amp;ctt=1#ai:MC900324506| </a:t>
            </a:r>
            <a:endParaRPr lang="cs-CZ" sz="1800" dirty="0" smtClean="0"/>
          </a:p>
          <a:p>
            <a:pPr marL="0" indent="0">
              <a:buNone/>
            </a:pPr>
            <a:endParaRPr lang="cs-CZ" sz="1800" dirty="0"/>
          </a:p>
          <a:p>
            <a:pPr marL="0" indent="0">
              <a:buNone/>
            </a:pPr>
            <a:r>
              <a:rPr lang="en-US" sz="1800" dirty="0" err="1"/>
              <a:t>Spánek</a:t>
            </a:r>
            <a:r>
              <a:rPr lang="en-US" sz="1800" dirty="0"/>
              <a:t>. </a:t>
            </a:r>
            <a:r>
              <a:rPr lang="en-US" sz="1800" i="1" dirty="0"/>
              <a:t>Office.com</a:t>
            </a:r>
            <a:r>
              <a:rPr lang="en-US" sz="1800" dirty="0"/>
              <a:t> [online]. </a:t>
            </a:r>
            <a:r>
              <a:rPr lang="en-US" sz="1800" dirty="0" smtClean="0"/>
              <a:t>201</a:t>
            </a:r>
            <a:r>
              <a:rPr lang="cs-CZ" sz="1800" dirty="0" smtClean="0"/>
              <a:t>1</a:t>
            </a:r>
            <a:r>
              <a:rPr lang="en-US" sz="1800" dirty="0" smtClean="0"/>
              <a:t> </a:t>
            </a:r>
            <a:r>
              <a:rPr lang="en-US" sz="1800" dirty="0"/>
              <a:t>[cit. </a:t>
            </a:r>
            <a:r>
              <a:rPr lang="en-US" sz="1800" dirty="0" smtClean="0"/>
              <a:t>201</a:t>
            </a:r>
            <a:r>
              <a:rPr lang="cs-CZ" sz="1800" dirty="0" smtClean="0"/>
              <a:t>1</a:t>
            </a:r>
            <a:r>
              <a:rPr lang="en-US" sz="1800" dirty="0" smtClean="0"/>
              <a:t>-</a:t>
            </a:r>
            <a:r>
              <a:rPr lang="cs-CZ" sz="1800" dirty="0" smtClean="0"/>
              <a:t>11</a:t>
            </a:r>
            <a:r>
              <a:rPr lang="en-US" sz="1800" dirty="0" smtClean="0"/>
              <a:t>-2</a:t>
            </a:r>
            <a:r>
              <a:rPr lang="cs-CZ" sz="1800" dirty="0" smtClean="0"/>
              <a:t>0</a:t>
            </a:r>
            <a:r>
              <a:rPr lang="en-US" sz="1800" dirty="0" smtClean="0"/>
              <a:t>]. </a:t>
            </a:r>
            <a:r>
              <a:rPr lang="en-US" sz="1800" dirty="0" err="1"/>
              <a:t>Dostupné</a:t>
            </a:r>
            <a:r>
              <a:rPr lang="en-US" sz="1800" dirty="0"/>
              <a:t> z: http://office.microsoft.com/cs-cz/images/results.aspx?qu=span%C3%AD&amp;ex=1&amp;ctt=1#ai:MC900397470| </a:t>
            </a:r>
            <a:endParaRPr lang="cs-CZ" sz="1800" dirty="0" smtClean="0"/>
          </a:p>
          <a:p>
            <a:pPr marL="0" indent="0">
              <a:buNone/>
            </a:pPr>
            <a:endParaRPr lang="cs-CZ" sz="1800" dirty="0"/>
          </a:p>
          <a:p>
            <a:pPr marL="0" indent="0">
              <a:buNone/>
            </a:pPr>
            <a:r>
              <a:rPr lang="cs-CZ" sz="1600" dirty="0"/>
              <a:t>Večeře. </a:t>
            </a:r>
            <a:r>
              <a:rPr lang="cs-CZ" sz="1600" i="1" dirty="0"/>
              <a:t>Office.com</a:t>
            </a:r>
            <a:r>
              <a:rPr lang="cs-CZ" sz="1600" dirty="0"/>
              <a:t> [online]. </a:t>
            </a:r>
            <a:r>
              <a:rPr lang="cs-CZ" sz="1600" dirty="0" smtClean="0"/>
              <a:t>2011 </a:t>
            </a:r>
            <a:r>
              <a:rPr lang="cs-CZ" sz="1600" dirty="0"/>
              <a:t>[cit. </a:t>
            </a:r>
            <a:r>
              <a:rPr lang="cs-CZ" sz="1600" dirty="0" smtClean="0"/>
              <a:t>2011-11-20]. </a:t>
            </a:r>
            <a:r>
              <a:rPr lang="cs-CZ" sz="1600" dirty="0"/>
              <a:t>Dostupné z: http://office.microsoft.com/cs-cz/images/results.aspx?qu=ve%C4%8De%C5%99e&amp;ex=1&amp;ctt=1#ai:MC900397574| </a:t>
            </a:r>
            <a:endParaRPr lang="cs-CZ" sz="1600" dirty="0" smtClean="0"/>
          </a:p>
          <a:p>
            <a:pPr marL="0" indent="0">
              <a:buNone/>
            </a:pPr>
            <a:endParaRPr lang="cs-CZ" sz="1600" dirty="0"/>
          </a:p>
          <a:p>
            <a:pPr marL="0" indent="0">
              <a:buNone/>
            </a:pPr>
            <a:r>
              <a:rPr lang="cs-CZ" sz="1600" dirty="0" smtClean="0"/>
              <a:t>Text: vlastní zdroje</a:t>
            </a:r>
            <a:endParaRPr lang="cs-CZ" sz="1800" dirty="0"/>
          </a:p>
        </p:txBody>
      </p:sp>
    </p:spTree>
    <p:extLst>
      <p:ext uri="{BB962C8B-B14F-4D97-AF65-F5344CB8AC3E}">
        <p14:creationId xmlns:p14="http://schemas.microsoft.com/office/powerpoint/2010/main" val="227151448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247</TotalTime>
  <Words>592</Words>
  <Application>Microsoft Office PowerPoint</Application>
  <PresentationFormat>Předvádění na obrazovce (4:3)</PresentationFormat>
  <Paragraphs>77</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systému Office</vt:lpstr>
      <vt:lpstr>Prezentace aplikace PowerPoint</vt:lpstr>
      <vt:lpstr>Anotace</vt:lpstr>
      <vt:lpstr>Blízká budoucnost – be going to</vt:lpstr>
      <vt:lpstr>Be going to </vt:lpstr>
      <vt:lpstr>Krátká odpověď:</vt:lpstr>
      <vt:lpstr>Chystám se utratit všechny svoje peníze.</vt:lpstr>
      <vt:lpstr>Otázka: Chystáš se utratit všechny svoje peníze?</vt:lpstr>
      <vt:lpstr>Krátká odpověď: Ano, chystám./Ne, nechystám.</vt:lpstr>
      <vt:lpstr>Zápor: Nechystám se ušetřit všechny svoje peníze.</vt:lpstr>
      <vt:lpstr>Vytvoř správnou větu s vazbou going to:</vt:lpstr>
      <vt:lpstr>Utvoř správné věty s going to:</vt:lpstr>
      <vt:lpstr>Samostatná práce:</vt:lpstr>
      <vt:lpstr>Citace</vt:lpstr>
      <vt:lpstr>Citace</vt:lpstr>
    </vt:vector>
  </TitlesOfParts>
  <Company>DOMA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Blízká budoucnost</dc:title>
  <dc:creator>Hanka-mamka</dc:creator>
  <cp:lastModifiedBy>KLETECKOVAH</cp:lastModifiedBy>
  <cp:revision>42</cp:revision>
  <dcterms:created xsi:type="dcterms:W3CDTF">2011-11-21T22:34:06Z</dcterms:created>
  <dcterms:modified xsi:type="dcterms:W3CDTF">2012-02-29T17:17:19Z</dcterms:modified>
</cp:coreProperties>
</file>