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8401" autoAdjust="0"/>
  </p:normalViewPr>
  <p:slideViewPr>
    <p:cSldViewPr>
      <p:cViewPr varScale="1">
        <p:scale>
          <a:sx n="73" d="100"/>
          <a:sy n="73" d="100"/>
        </p:scale>
        <p:origin x="-129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NÁZEV:VY_32_INOVACE_3.2.4 2 K 01 Halloween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Hana Kletečková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Anglický jazyk 5., 6., 7., 8. 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302" custLinFactNeighborY="-2241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69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C6E029-151E-41EB-B80E-591153E485E4}" type="presOf" srcId="{D1B46980-6531-4606-95E6-44980827E919}" destId="{2BE915AB-18AA-4053-B92C-3BFC9ED204BB}" srcOrd="1" destOrd="0" presId="urn:microsoft.com/office/officeart/2005/8/layout/target3"/>
    <dgm:cxn modelId="{9BBC58C4-1F52-471F-81A8-B7E908725808}" type="presOf" srcId="{D1D4F407-5343-4D3F-B5B9-D407B03CAEB4}" destId="{AED2198E-93D5-4001-81B4-73124B309672}" srcOrd="1" destOrd="0" presId="urn:microsoft.com/office/officeart/2005/8/layout/target3"/>
    <dgm:cxn modelId="{3A036BED-ABCB-4965-9112-38CB22D2A2F9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39B32C5-102C-4528-97A0-DE6D22BF8E10}" type="presOf" srcId="{D1D4F407-5343-4D3F-B5B9-D407B03CAEB4}" destId="{D005CE8C-CC26-4C3E-AC11-E15060ECD759}" srcOrd="0" destOrd="0" presId="urn:microsoft.com/office/officeart/2005/8/layout/target3"/>
    <dgm:cxn modelId="{88397703-9AC9-4FCA-8D65-457650EA7368}" type="presOf" srcId="{B651F6E3-6281-48DB-9319-2AEAFDAE7572}" destId="{6BB5E863-4638-4E1D-BFDE-399D028AC4ED}" srcOrd="1" destOrd="0" presId="urn:microsoft.com/office/officeart/2005/8/layout/target3"/>
    <dgm:cxn modelId="{778CFAC1-A57D-408C-8467-4956B55EE835}" type="presOf" srcId="{D8197B8C-B260-4A16-BDF4-0947B075E274}" destId="{5A5FFA88-C948-4069-8E93-59FA12366E83}" srcOrd="1" destOrd="0" presId="urn:microsoft.com/office/officeart/2005/8/layout/target3"/>
    <dgm:cxn modelId="{8BC4DAC6-1B1E-4DE9-9879-AD9616FB4C34}" type="presOf" srcId="{B651F6E3-6281-48DB-9319-2AEAFDAE7572}" destId="{619D679B-A015-4ECF-8348-D1034C574F40}" srcOrd="0" destOrd="0" presId="urn:microsoft.com/office/officeart/2005/8/layout/target3"/>
    <dgm:cxn modelId="{40D2DC75-2044-4989-904F-B56816E395DA}" type="presOf" srcId="{4C35D32F-0EAB-4CD7-82EE-45574DC2A586}" destId="{8BEBB6EC-1DAA-4CAC-8A25-BC0FCBD5DBD5}" srcOrd="0" destOrd="0" presId="urn:microsoft.com/office/officeart/2005/8/layout/target3"/>
    <dgm:cxn modelId="{46367422-0CD1-4F49-8527-42BF44C01CCC}" type="presOf" srcId="{D1B46980-6531-4606-95E6-44980827E919}" destId="{6140AFEC-043D-4C43-A2F9-D0F5331DF3A3}" srcOrd="0" destOrd="0" presId="urn:microsoft.com/office/officeart/2005/8/layout/target3"/>
    <dgm:cxn modelId="{440BAA3B-B205-4110-9930-5597F73ED75F}" type="presOf" srcId="{757F3AB3-0718-4624-B441-E567A8F0AB56}" destId="{333A1088-737F-45CB-B68E-254E46348037}" srcOrd="0" destOrd="0" presId="urn:microsoft.com/office/officeart/2005/8/layout/target3"/>
    <dgm:cxn modelId="{8677151F-7342-490A-9777-E87679A93F2F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4E3ED7C-FA9C-45C5-9FB6-C426EDBD8A77}" type="presParOf" srcId="{333A1088-737F-45CB-B68E-254E46348037}" destId="{F5ABB229-8D3B-4694-996A-96F23CF14429}" srcOrd="0" destOrd="0" presId="urn:microsoft.com/office/officeart/2005/8/layout/target3"/>
    <dgm:cxn modelId="{45BB58A4-922B-406B-B3B0-91122A05473A}" type="presParOf" srcId="{333A1088-737F-45CB-B68E-254E46348037}" destId="{F41139FD-01EE-4571-8B17-4FB00FC51163}" srcOrd="1" destOrd="0" presId="urn:microsoft.com/office/officeart/2005/8/layout/target3"/>
    <dgm:cxn modelId="{B3A420EF-C368-4E48-9F85-1B2987AB04EF}" type="presParOf" srcId="{333A1088-737F-45CB-B68E-254E46348037}" destId="{D005CE8C-CC26-4C3E-AC11-E15060ECD759}" srcOrd="2" destOrd="0" presId="urn:microsoft.com/office/officeart/2005/8/layout/target3"/>
    <dgm:cxn modelId="{20D8E526-B216-4904-936F-334DC71B967E}" type="presParOf" srcId="{333A1088-737F-45CB-B68E-254E46348037}" destId="{2C702D82-9B77-49B7-9568-BB8EB47C3372}" srcOrd="3" destOrd="0" presId="urn:microsoft.com/office/officeart/2005/8/layout/target3"/>
    <dgm:cxn modelId="{61B6FFB9-9448-45BB-A4B9-EB939E3CB2B4}" type="presParOf" srcId="{333A1088-737F-45CB-B68E-254E46348037}" destId="{A52A0455-90FF-4808-ABD0-F02540D31D5A}" srcOrd="4" destOrd="0" presId="urn:microsoft.com/office/officeart/2005/8/layout/target3"/>
    <dgm:cxn modelId="{971B7DB3-7F1C-4097-A90B-CD7A99F4BCFC}" type="presParOf" srcId="{333A1088-737F-45CB-B68E-254E46348037}" destId="{6140AFEC-043D-4C43-A2F9-D0F5331DF3A3}" srcOrd="5" destOrd="0" presId="urn:microsoft.com/office/officeart/2005/8/layout/target3"/>
    <dgm:cxn modelId="{5AE8348E-4AE3-4843-A85D-BD8163038548}" type="presParOf" srcId="{333A1088-737F-45CB-B68E-254E46348037}" destId="{9358AC05-5D7D-4327-9F80-1AD486AEA664}" srcOrd="6" destOrd="0" presId="urn:microsoft.com/office/officeart/2005/8/layout/target3"/>
    <dgm:cxn modelId="{C1414B01-3C9D-4E30-BB2C-7F021B27EF26}" type="presParOf" srcId="{333A1088-737F-45CB-B68E-254E46348037}" destId="{313FC574-E1CD-4FB4-B054-0B805CE0447D}" srcOrd="7" destOrd="0" presId="urn:microsoft.com/office/officeart/2005/8/layout/target3"/>
    <dgm:cxn modelId="{63E1E2E0-795A-48DF-AFAA-B6617C628FB5}" type="presParOf" srcId="{333A1088-737F-45CB-B68E-254E46348037}" destId="{619D679B-A015-4ECF-8348-D1034C574F40}" srcOrd="8" destOrd="0" presId="urn:microsoft.com/office/officeart/2005/8/layout/target3"/>
    <dgm:cxn modelId="{C9169567-38AA-411D-980B-B567FAACA67D}" type="presParOf" srcId="{333A1088-737F-45CB-B68E-254E46348037}" destId="{322283A8-4A27-4CDA-BAE3-F381106A9174}" srcOrd="9" destOrd="0" presId="urn:microsoft.com/office/officeart/2005/8/layout/target3"/>
    <dgm:cxn modelId="{710BF887-AC9B-4E75-ACC9-720439F78B42}" type="presParOf" srcId="{333A1088-737F-45CB-B68E-254E46348037}" destId="{FFC9F71D-1B4F-4AD9-A4A6-86ADEFC8AF5C}" srcOrd="10" destOrd="0" presId="urn:microsoft.com/office/officeart/2005/8/layout/target3"/>
    <dgm:cxn modelId="{F9BC4D95-9FD8-41E9-926B-480136AFF58E}" type="presParOf" srcId="{333A1088-737F-45CB-B68E-254E46348037}" destId="{25B08C86-7E15-44DC-BE7F-FFB55DD49D12}" srcOrd="11" destOrd="0" presId="urn:microsoft.com/office/officeart/2005/8/layout/target3"/>
    <dgm:cxn modelId="{7F69F6E3-45A8-4590-A580-E6EB21F57AC3}" type="presParOf" srcId="{333A1088-737F-45CB-B68E-254E46348037}" destId="{76644BE8-9D7C-4C09-B250-3D10AF48CBB7}" srcOrd="12" destOrd="0" presId="urn:microsoft.com/office/officeart/2005/8/layout/target3"/>
    <dgm:cxn modelId="{A0C61D98-0BDB-4A85-8E79-6E308247DDDE}" type="presParOf" srcId="{333A1088-737F-45CB-B68E-254E46348037}" destId="{EE85B701-7295-41C0-BA7A-34D3756A2AE6}" srcOrd="13" destOrd="0" presId="urn:microsoft.com/office/officeart/2005/8/layout/target3"/>
    <dgm:cxn modelId="{046EFEF8-2601-4917-B301-7C732CCA5743}" type="presParOf" srcId="{333A1088-737F-45CB-B68E-254E46348037}" destId="{8BEBB6EC-1DAA-4CAC-8A25-BC0FCBD5DBD5}" srcOrd="14" destOrd="0" presId="urn:microsoft.com/office/officeart/2005/8/layout/target3"/>
    <dgm:cxn modelId="{70B39ABC-7C6B-4317-B743-7F9709DE52A0}" type="presParOf" srcId="{333A1088-737F-45CB-B68E-254E46348037}" destId="{AED2198E-93D5-4001-81B4-73124B309672}" srcOrd="15" destOrd="0" presId="urn:microsoft.com/office/officeart/2005/8/layout/target3"/>
    <dgm:cxn modelId="{4CC2520E-06F2-47C4-8D48-07816EDA1620}" type="presParOf" srcId="{333A1088-737F-45CB-B68E-254E46348037}" destId="{2BE915AB-18AA-4053-B92C-3BFC9ED204BB}" srcOrd="16" destOrd="0" presId="urn:microsoft.com/office/officeart/2005/8/layout/target3"/>
    <dgm:cxn modelId="{8C1FA68F-D531-4E2D-8DA1-D175C2F1E723}" type="presParOf" srcId="{333A1088-737F-45CB-B68E-254E46348037}" destId="{6BB5E863-4638-4E1D-BFDE-399D028AC4ED}" srcOrd="17" destOrd="0" presId="urn:microsoft.com/office/officeart/2005/8/layout/target3"/>
    <dgm:cxn modelId="{7321844A-A59E-403B-99AD-B3527EAFC7FC}" type="presParOf" srcId="{333A1088-737F-45CB-B68E-254E46348037}" destId="{5A5FFA88-C948-4069-8E93-59FA12366E83}" srcOrd="18" destOrd="0" presId="urn:microsoft.com/office/officeart/2005/8/layout/target3"/>
    <dgm:cxn modelId="{21E2F4D6-ED55-46CB-935B-93F799EC23F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1431" y="362529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Hana Kletečková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NÁZEV:VY_32_INOVACE_3.2.4 2 K 01 Halloween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Anglický jazyk 5., 6., 7., 8. třída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D5553F-6B59-4BE1-A75B-BAF25985239D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D79153-5C16-4CB6-B644-206133DE54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77192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24C44-98FC-4C49-B207-FA3571F2505C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69B21-FC84-4E59-A082-A7B84AD198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24C44-98FC-4C49-B207-FA3571F2505C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69B21-FC84-4E59-A082-A7B84AD198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24C44-98FC-4C49-B207-FA3571F2505C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69B21-FC84-4E59-A082-A7B84AD198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24C44-98FC-4C49-B207-FA3571F2505C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69B21-FC84-4E59-A082-A7B84AD198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24C44-98FC-4C49-B207-FA3571F2505C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69B21-FC84-4E59-A082-A7B84AD198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24C44-98FC-4C49-B207-FA3571F2505C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69B21-FC84-4E59-A082-A7B84AD198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24C44-98FC-4C49-B207-FA3571F2505C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69B21-FC84-4E59-A082-A7B84AD198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24C44-98FC-4C49-B207-FA3571F2505C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69B21-FC84-4E59-A082-A7B84AD198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24C44-98FC-4C49-B207-FA3571F2505C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69B21-FC84-4E59-A082-A7B84AD198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24C44-98FC-4C49-B207-FA3571F2505C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69B21-FC84-4E59-A082-A7B84AD198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24C44-98FC-4C49-B207-FA3571F2505C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69B21-FC84-4E59-A082-A7B84AD198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35000" t="-17000" r="-42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24C44-98FC-4C49-B207-FA3571F2505C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569B21-FC84-4E59-A082-A7B84AD198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6.emf"/><Relationship Id="rId4" Type="http://schemas.openxmlformats.org/officeDocument/2006/relationships/image" Target="../media/image5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3" Type="http://schemas.openxmlformats.org/officeDocument/2006/relationships/image" Target="../media/image12.jpeg"/><Relationship Id="rId7" Type="http://schemas.openxmlformats.org/officeDocument/2006/relationships/image" Target="../media/image5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emf"/><Relationship Id="rId5" Type="http://schemas.openxmlformats.org/officeDocument/2006/relationships/image" Target="../media/image8.emf"/><Relationship Id="rId10" Type="http://schemas.openxmlformats.org/officeDocument/2006/relationships/image" Target="../media/image6.emf"/><Relationship Id="rId4" Type="http://schemas.openxmlformats.org/officeDocument/2006/relationships/image" Target="../media/image10.emf"/><Relationship Id="rId9" Type="http://schemas.openxmlformats.org/officeDocument/2006/relationships/image" Target="../media/image7.e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42372838"/>
              </p:ext>
            </p:extLst>
          </p:nvPr>
        </p:nvGraphicFramePr>
        <p:xfrm>
          <a:off x="539552" y="906235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675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Žáci se seznámí s jednou z tradic v anglicky mluvících zemích, která se již ujímá i jinde. Seznámí se s datem, zopakují si, jak se vyslovuje datum v AJ.  Seznámí se s původem této tradice. Čtou nahlas informace uvedené v prezentaci a překládají je do češtiny. Následuje opakování základní slovní zásoby, na konci prezentace formou hry Piškvorky. Učitel pak může na dané téma ještě zadávat otázky tak, aby žáci odpovídali větami z prezentace. Lze si i zároveň provádět výpisky do sešitu. Určeno pro žáky 5. – 8. tříd.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204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9170445">
            <a:off x="-1483718" y="1979822"/>
            <a:ext cx="6480720" cy="1037977"/>
          </a:xfrm>
        </p:spPr>
        <p:txBody>
          <a:bodyPr>
            <a:noAutofit/>
          </a:bodyPr>
          <a:lstStyle/>
          <a:p>
            <a:pPr algn="r"/>
            <a:r>
              <a:rPr lang="cs-CZ" sz="9600" dirty="0" err="1" smtClean="0">
                <a:solidFill>
                  <a:schemeClr val="bg1"/>
                </a:solidFill>
                <a:latin typeface="Blackadder ITC" pitchFamily="82" charset="0"/>
              </a:rPr>
              <a:t>Halloween</a:t>
            </a:r>
            <a:endParaRPr lang="cs-CZ" sz="9600" dirty="0">
              <a:solidFill>
                <a:schemeClr val="bg1"/>
              </a:solidFill>
              <a:latin typeface="Blackadder ITC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339752" y="5229200"/>
            <a:ext cx="3456384" cy="600472"/>
          </a:xfrm>
        </p:spPr>
        <p:txBody>
          <a:bodyPr>
            <a:normAutofit/>
          </a:bodyPr>
          <a:lstStyle/>
          <a:p>
            <a:pPr algn="r"/>
            <a:r>
              <a:rPr lang="cs-CZ" sz="2000" dirty="0" smtClean="0">
                <a:solidFill>
                  <a:schemeClr val="bg1"/>
                </a:solidFill>
              </a:rPr>
              <a:t>Hana </a:t>
            </a:r>
            <a:r>
              <a:rPr lang="cs-CZ" sz="2000" dirty="0" err="1" smtClean="0">
                <a:solidFill>
                  <a:schemeClr val="bg1"/>
                </a:solidFill>
              </a:rPr>
              <a:t>Kletečková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-675456"/>
            <a:ext cx="6840760" cy="3816424"/>
          </a:xfrm>
        </p:spPr>
        <p:txBody>
          <a:bodyPr anchor="ctr">
            <a:normAutofit/>
          </a:bodyPr>
          <a:lstStyle/>
          <a:p>
            <a:pPr algn="ctr">
              <a:buNone/>
            </a:pPr>
            <a:r>
              <a:rPr lang="cs-CZ" sz="12000" dirty="0" err="1" smtClean="0">
                <a:solidFill>
                  <a:schemeClr val="bg1"/>
                </a:solidFill>
                <a:latin typeface="Blackadder ITC" pitchFamily="82" charset="0"/>
              </a:rPr>
              <a:t>October</a:t>
            </a:r>
            <a:r>
              <a:rPr lang="cs-CZ" sz="12000" dirty="0" smtClean="0">
                <a:solidFill>
                  <a:schemeClr val="bg1"/>
                </a:solidFill>
                <a:latin typeface="Blackadder ITC" pitchFamily="82" charset="0"/>
              </a:rPr>
              <a:t> 31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5000" t="-23000" r="-42000" b="-5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280920" cy="4680520"/>
          </a:xfrm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Among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old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Celts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it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was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 last </a:t>
            </a:r>
            <a:r>
              <a:rPr lang="cs-CZ" dirty="0" err="1" smtClean="0">
                <a:solidFill>
                  <a:schemeClr val="bg1"/>
                </a:solidFill>
              </a:rPr>
              <a:t>day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of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year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and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beginning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of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winter</a:t>
            </a: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 smtClean="0">
              <a:solidFill>
                <a:schemeClr val="bg1"/>
              </a:solidFill>
            </a:endParaRPr>
          </a:p>
          <a:p>
            <a:pPr lvl="6"/>
            <a:r>
              <a:rPr lang="cs-CZ" sz="3200" dirty="0" err="1" smtClean="0">
                <a:solidFill>
                  <a:schemeClr val="bg1"/>
                </a:solidFill>
              </a:rPr>
              <a:t>Witches</a:t>
            </a:r>
            <a:r>
              <a:rPr lang="cs-CZ" sz="3200" dirty="0" smtClean="0">
                <a:solidFill>
                  <a:schemeClr val="bg1"/>
                </a:solidFill>
              </a:rPr>
              <a:t> and </a:t>
            </a:r>
            <a:r>
              <a:rPr lang="cs-CZ" sz="3200" dirty="0" err="1" smtClean="0">
                <a:solidFill>
                  <a:schemeClr val="bg1"/>
                </a:solidFill>
              </a:rPr>
              <a:t>ghosts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were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supposed</a:t>
            </a:r>
            <a:r>
              <a:rPr lang="cs-CZ" sz="3200" dirty="0" smtClean="0">
                <a:solidFill>
                  <a:schemeClr val="bg1"/>
                </a:solidFill>
              </a:rPr>
              <a:t> to </a:t>
            </a:r>
            <a:r>
              <a:rPr lang="cs-CZ" sz="3200" dirty="0" err="1" smtClean="0">
                <a:solidFill>
                  <a:schemeClr val="bg1"/>
                </a:solidFill>
              </a:rPr>
              <a:t>celebrate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their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rites</a:t>
            </a:r>
            <a:r>
              <a:rPr lang="cs-CZ" sz="3200" dirty="0">
                <a:solidFill>
                  <a:schemeClr val="bg1"/>
                </a:solidFill>
              </a:rPr>
              <a:t/>
            </a:r>
            <a:br>
              <a:rPr lang="cs-CZ" sz="3200" dirty="0">
                <a:solidFill>
                  <a:schemeClr val="bg1"/>
                </a:solidFill>
              </a:rPr>
            </a:br>
            <a:endParaRPr lang="cs-CZ" sz="3200" dirty="0" smtClean="0">
              <a:solidFill>
                <a:schemeClr val="bg1"/>
              </a:solidFill>
            </a:endParaRPr>
          </a:p>
          <a:p>
            <a:pPr lvl="7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0"/>
            <a:ext cx="705678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err="1" smtClean="0">
                <a:solidFill>
                  <a:schemeClr val="bg1"/>
                </a:solidFill>
                <a:latin typeface="Blackadder ITC" pitchFamily="82" charset="0"/>
              </a:rPr>
              <a:t>The</a:t>
            </a:r>
            <a:r>
              <a:rPr lang="cs-CZ" sz="6600" dirty="0" smtClean="0">
                <a:solidFill>
                  <a:schemeClr val="bg1"/>
                </a:solidFill>
                <a:latin typeface="Blackadder ITC" pitchFamily="82" charset="0"/>
              </a:rPr>
              <a:t> </a:t>
            </a:r>
            <a:r>
              <a:rPr lang="cs-CZ" sz="6600" dirty="0" err="1" smtClean="0">
                <a:solidFill>
                  <a:schemeClr val="bg1"/>
                </a:solidFill>
                <a:latin typeface="Blackadder ITC" pitchFamily="82" charset="0"/>
              </a:rPr>
              <a:t>origin</a:t>
            </a:r>
            <a:endParaRPr lang="cs-CZ" sz="6600" dirty="0">
              <a:solidFill>
                <a:schemeClr val="bg1"/>
              </a:solidFill>
              <a:latin typeface="Blackadder ITC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6000" t="-17000" r="-38000" b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2495" y="188640"/>
            <a:ext cx="8712968" cy="6336704"/>
          </a:xfrm>
        </p:spPr>
        <p:txBody>
          <a:bodyPr>
            <a:normAutofit/>
          </a:bodyPr>
          <a:lstStyle/>
          <a:p>
            <a:r>
              <a:rPr lang="cs-CZ" sz="3000" dirty="0" err="1" smtClean="0">
                <a:solidFill>
                  <a:schemeClr val="bg1"/>
                </a:solidFill>
              </a:rPr>
              <a:t>Celebrated</a:t>
            </a:r>
            <a:r>
              <a:rPr lang="cs-CZ" sz="3000" dirty="0" smtClean="0">
                <a:solidFill>
                  <a:schemeClr val="bg1"/>
                </a:solidFill>
              </a:rPr>
              <a:t> – in </a:t>
            </a:r>
            <a:r>
              <a:rPr lang="cs-CZ" sz="3000" dirty="0" err="1" smtClean="0">
                <a:solidFill>
                  <a:schemeClr val="bg1"/>
                </a:solidFill>
              </a:rPr>
              <a:t>Britain</a:t>
            </a:r>
            <a:r>
              <a:rPr lang="cs-CZ" sz="3000" dirty="0" smtClean="0">
                <a:solidFill>
                  <a:schemeClr val="bg1"/>
                </a:solidFill>
              </a:rPr>
              <a:t> (in </a:t>
            </a:r>
            <a:r>
              <a:rPr lang="cs-CZ" sz="3000" dirty="0" err="1" smtClean="0">
                <a:solidFill>
                  <a:schemeClr val="bg1"/>
                </a:solidFill>
              </a:rPr>
              <a:t>the</a:t>
            </a:r>
            <a:r>
              <a:rPr lang="cs-CZ" sz="3000" dirty="0" smtClean="0">
                <a:solidFill>
                  <a:schemeClr val="bg1"/>
                </a:solidFill>
              </a:rPr>
              <a:t> </a:t>
            </a:r>
            <a:r>
              <a:rPr lang="cs-CZ" sz="3000" dirty="0" err="1" smtClean="0">
                <a:solidFill>
                  <a:schemeClr val="bg1"/>
                </a:solidFill>
              </a:rPr>
              <a:t>North</a:t>
            </a:r>
            <a:r>
              <a:rPr lang="cs-CZ" sz="3000" dirty="0" smtClean="0">
                <a:solidFill>
                  <a:schemeClr val="bg1"/>
                </a:solidFill>
              </a:rPr>
              <a:t> </a:t>
            </a:r>
            <a:r>
              <a:rPr lang="cs-CZ" sz="3000" dirty="0" err="1" smtClean="0">
                <a:solidFill>
                  <a:schemeClr val="bg1"/>
                </a:solidFill>
              </a:rPr>
              <a:t>of</a:t>
            </a:r>
            <a:r>
              <a:rPr lang="cs-CZ" sz="3000" dirty="0" smtClean="0">
                <a:solidFill>
                  <a:schemeClr val="bg1"/>
                </a:solidFill>
              </a:rPr>
              <a:t> </a:t>
            </a:r>
            <a:r>
              <a:rPr lang="cs-CZ" sz="3000" dirty="0" err="1" smtClean="0">
                <a:solidFill>
                  <a:schemeClr val="bg1"/>
                </a:solidFill>
              </a:rPr>
              <a:t>England</a:t>
            </a:r>
            <a:r>
              <a:rPr lang="cs-CZ" sz="3000" dirty="0" smtClean="0">
                <a:solidFill>
                  <a:schemeClr val="bg1"/>
                </a:solidFill>
              </a:rPr>
              <a:t>, in </a:t>
            </a:r>
            <a:r>
              <a:rPr lang="cs-CZ" sz="3000" dirty="0" err="1" smtClean="0">
                <a:solidFill>
                  <a:schemeClr val="bg1"/>
                </a:solidFill>
              </a:rPr>
              <a:t>Scotland</a:t>
            </a:r>
            <a:r>
              <a:rPr lang="cs-CZ" sz="3000" dirty="0" smtClean="0">
                <a:solidFill>
                  <a:schemeClr val="bg1"/>
                </a:solidFill>
              </a:rPr>
              <a:t>), in </a:t>
            </a:r>
            <a:r>
              <a:rPr lang="cs-CZ" sz="3000" dirty="0" err="1" smtClean="0">
                <a:solidFill>
                  <a:schemeClr val="bg1"/>
                </a:solidFill>
              </a:rPr>
              <a:t>the</a:t>
            </a:r>
            <a:r>
              <a:rPr lang="cs-CZ" sz="3000" dirty="0" smtClean="0">
                <a:solidFill>
                  <a:schemeClr val="bg1"/>
                </a:solidFill>
              </a:rPr>
              <a:t> USA, in </a:t>
            </a:r>
            <a:r>
              <a:rPr lang="cs-CZ" sz="3000" dirty="0" err="1" smtClean="0">
                <a:solidFill>
                  <a:schemeClr val="bg1"/>
                </a:solidFill>
              </a:rPr>
              <a:t>Canada</a:t>
            </a: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 smtClean="0">
              <a:solidFill>
                <a:schemeClr val="bg1"/>
              </a:solidFill>
            </a:endParaRPr>
          </a:p>
          <a:p>
            <a:r>
              <a:rPr lang="cs-CZ" sz="3000" dirty="0" err="1" smtClean="0">
                <a:solidFill>
                  <a:schemeClr val="bg1"/>
                </a:solidFill>
              </a:rPr>
              <a:t>Children</a:t>
            </a:r>
            <a:r>
              <a:rPr lang="cs-CZ" sz="3000" dirty="0" smtClean="0">
                <a:solidFill>
                  <a:schemeClr val="bg1"/>
                </a:solidFill>
              </a:rPr>
              <a:t> </a:t>
            </a:r>
            <a:r>
              <a:rPr lang="cs-CZ" sz="3000" dirty="0" err="1" smtClean="0">
                <a:solidFill>
                  <a:schemeClr val="bg1"/>
                </a:solidFill>
              </a:rPr>
              <a:t>celebrate</a:t>
            </a:r>
            <a:r>
              <a:rPr lang="cs-CZ" sz="3000" dirty="0" smtClean="0">
                <a:solidFill>
                  <a:schemeClr val="bg1"/>
                </a:solidFill>
              </a:rPr>
              <a:t> </a:t>
            </a:r>
            <a:r>
              <a:rPr lang="cs-CZ" sz="3000" dirty="0" err="1" smtClean="0">
                <a:solidFill>
                  <a:schemeClr val="bg1"/>
                </a:solidFill>
              </a:rPr>
              <a:t>it</a:t>
            </a:r>
            <a:r>
              <a:rPr lang="cs-CZ" sz="3000" dirty="0" smtClean="0">
                <a:solidFill>
                  <a:schemeClr val="bg1"/>
                </a:solidFill>
              </a:rPr>
              <a:t> by dressing up in Halloween </a:t>
            </a:r>
            <a:r>
              <a:rPr lang="cs-CZ" sz="3000" dirty="0" err="1" smtClean="0">
                <a:solidFill>
                  <a:schemeClr val="bg1"/>
                </a:solidFill>
              </a:rPr>
              <a:t>costumes</a:t>
            </a:r>
            <a:r>
              <a:rPr lang="cs-CZ" sz="3000" dirty="0" smtClean="0">
                <a:solidFill>
                  <a:schemeClr val="bg1"/>
                </a:solidFill>
              </a:rPr>
              <a:t> </a:t>
            </a:r>
            <a:r>
              <a:rPr lang="cs-CZ" sz="3000" dirty="0" err="1" smtClean="0">
                <a:solidFill>
                  <a:schemeClr val="bg1"/>
                </a:solidFill>
              </a:rPr>
              <a:t>with</a:t>
            </a:r>
            <a:r>
              <a:rPr lang="cs-CZ" sz="3000" dirty="0" smtClean="0">
                <a:solidFill>
                  <a:schemeClr val="bg1"/>
                </a:solidFill>
              </a:rPr>
              <a:t> </a:t>
            </a:r>
            <a:r>
              <a:rPr lang="cs-CZ" sz="3000" dirty="0" err="1" smtClean="0">
                <a:solidFill>
                  <a:schemeClr val="bg1"/>
                </a:solidFill>
              </a:rPr>
              <a:t>masks</a:t>
            </a:r>
            <a:r>
              <a:rPr lang="cs-CZ" sz="3000" dirty="0" smtClean="0">
                <a:solidFill>
                  <a:schemeClr val="bg1"/>
                </a:solidFill>
              </a:rPr>
              <a:t> </a:t>
            </a:r>
            <a:r>
              <a:rPr lang="cs-CZ" sz="3000" dirty="0" err="1" smtClean="0">
                <a:solidFill>
                  <a:schemeClr val="bg1"/>
                </a:solidFill>
              </a:rPr>
              <a:t>over</a:t>
            </a:r>
            <a:r>
              <a:rPr lang="cs-CZ" sz="3000" dirty="0" smtClean="0">
                <a:solidFill>
                  <a:schemeClr val="bg1"/>
                </a:solidFill>
              </a:rPr>
              <a:t> </a:t>
            </a:r>
            <a:r>
              <a:rPr lang="cs-CZ" sz="3000" dirty="0" err="1" smtClean="0">
                <a:solidFill>
                  <a:schemeClr val="bg1"/>
                </a:solidFill>
              </a:rPr>
              <a:t>their</a:t>
            </a:r>
            <a:r>
              <a:rPr lang="cs-CZ" sz="3000" dirty="0" smtClean="0">
                <a:solidFill>
                  <a:schemeClr val="bg1"/>
                </a:solidFill>
              </a:rPr>
              <a:t> </a:t>
            </a:r>
            <a:r>
              <a:rPr lang="cs-CZ" sz="3000" dirty="0" err="1" smtClean="0">
                <a:solidFill>
                  <a:schemeClr val="bg1"/>
                </a:solidFill>
              </a:rPr>
              <a:t>faces</a:t>
            </a: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 smtClean="0">
              <a:solidFill>
                <a:schemeClr val="bg1"/>
              </a:solidFill>
            </a:endParaRPr>
          </a:p>
          <a:p>
            <a:r>
              <a:rPr lang="cs-CZ" sz="2800" dirty="0" err="1" smtClean="0">
                <a:solidFill>
                  <a:schemeClr val="bg1"/>
                </a:solidFill>
              </a:rPr>
              <a:t>Carrying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baskets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or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bags</a:t>
            </a:r>
            <a:r>
              <a:rPr lang="cs-CZ" sz="2800" dirty="0" smtClean="0">
                <a:solidFill>
                  <a:schemeClr val="bg1"/>
                </a:solidFill>
              </a:rPr>
              <a:t>, </a:t>
            </a:r>
            <a:r>
              <a:rPr lang="cs-CZ" sz="2800" dirty="0" err="1" smtClean="0">
                <a:solidFill>
                  <a:schemeClr val="bg1"/>
                </a:solidFill>
              </a:rPr>
              <a:t>they</a:t>
            </a:r>
            <a:r>
              <a:rPr lang="cs-CZ" sz="2800" dirty="0" smtClean="0">
                <a:solidFill>
                  <a:schemeClr val="bg1"/>
                </a:solidFill>
              </a:rPr>
              <a:t> go to </a:t>
            </a:r>
            <a:r>
              <a:rPr lang="cs-CZ" sz="2800" dirty="0" err="1" smtClean="0">
                <a:solidFill>
                  <a:schemeClr val="bg1"/>
                </a:solidFill>
              </a:rPr>
              <a:t>their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friends</a:t>
            </a:r>
            <a:r>
              <a:rPr lang="en-US" sz="2800" dirty="0" smtClean="0">
                <a:solidFill>
                  <a:schemeClr val="bg1"/>
                </a:solidFill>
                <a:latin typeface="AvantGarde" pitchFamily="34" charset="0"/>
              </a:rPr>
              <a:t>’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and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neighbours</a:t>
            </a:r>
            <a:r>
              <a:rPr lang="en-US" sz="2800" dirty="0" smtClean="0">
                <a:solidFill>
                  <a:schemeClr val="bg1"/>
                </a:solidFill>
                <a:latin typeface="AvantGarde" pitchFamily="34" charset="0"/>
              </a:rPr>
              <a:t>’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houses</a:t>
            </a:r>
            <a:r>
              <a:rPr lang="cs-CZ" sz="2800" dirty="0" smtClean="0">
                <a:solidFill>
                  <a:schemeClr val="bg1"/>
                </a:solidFill>
              </a:rPr>
              <a:t> and </a:t>
            </a:r>
            <a:r>
              <a:rPr lang="cs-CZ" sz="2800" b="1" dirty="0" err="1" smtClean="0">
                <a:solidFill>
                  <a:schemeClr val="bg1"/>
                </a:solidFill>
              </a:rPr>
              <a:t>they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</a:rPr>
              <a:t>knock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</a:rPr>
              <a:t>at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</a:rPr>
              <a:t>the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</a:rPr>
              <a:t>door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or</a:t>
            </a:r>
            <a:r>
              <a:rPr lang="cs-CZ" sz="2800" dirty="0" smtClean="0">
                <a:solidFill>
                  <a:schemeClr val="bg1"/>
                </a:solidFill>
              </a:rPr>
              <a:t> ring </a:t>
            </a: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bell</a:t>
            </a: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 smtClean="0">
              <a:solidFill>
                <a:schemeClr val="bg1"/>
              </a:solidFill>
            </a:endParaRPr>
          </a:p>
          <a:p>
            <a:r>
              <a:rPr lang="cs-CZ" sz="2800" dirty="0" err="1" smtClean="0">
                <a:solidFill>
                  <a:schemeClr val="bg1"/>
                </a:solidFill>
              </a:rPr>
              <a:t>Children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say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en-US" sz="2800" dirty="0" smtClean="0">
                <a:solidFill>
                  <a:schemeClr val="bg1"/>
                </a:solidFill>
                <a:latin typeface="AvantGarde" pitchFamily="34" charset="0"/>
              </a:rPr>
              <a:t>“</a:t>
            </a:r>
            <a:r>
              <a:rPr lang="cs-CZ" sz="2800" dirty="0" err="1" smtClean="0">
                <a:solidFill>
                  <a:schemeClr val="bg1"/>
                </a:solidFill>
              </a:rPr>
              <a:t>Trick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or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treat</a:t>
            </a:r>
            <a:r>
              <a:rPr lang="en-US" sz="2800" dirty="0" smtClean="0">
                <a:solidFill>
                  <a:schemeClr val="bg1"/>
                </a:solidFill>
                <a:latin typeface="AvantGarde" pitchFamily="34" charset="0"/>
              </a:rPr>
              <a:t>” which means “</a:t>
            </a:r>
            <a:r>
              <a:rPr lang="cs-CZ" sz="2800" dirty="0" err="1" smtClean="0">
                <a:solidFill>
                  <a:schemeClr val="bg1"/>
                </a:solidFill>
              </a:rPr>
              <a:t>Give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us</a:t>
            </a:r>
            <a:r>
              <a:rPr lang="cs-CZ" sz="2800" dirty="0" smtClean="0">
                <a:solidFill>
                  <a:schemeClr val="bg1"/>
                </a:solidFill>
              </a:rPr>
              <a:t> a </a:t>
            </a:r>
            <a:r>
              <a:rPr lang="cs-CZ" sz="2800" dirty="0" err="1" smtClean="0">
                <a:solidFill>
                  <a:schemeClr val="bg1"/>
                </a:solidFill>
              </a:rPr>
              <a:t>treat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or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we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will</a:t>
            </a:r>
            <a:r>
              <a:rPr lang="cs-CZ" sz="2800" dirty="0" smtClean="0">
                <a:solidFill>
                  <a:schemeClr val="bg1"/>
                </a:solidFill>
              </a:rPr>
              <a:t> play a </a:t>
            </a:r>
            <a:r>
              <a:rPr lang="cs-CZ" sz="2800" dirty="0" err="1" smtClean="0">
                <a:solidFill>
                  <a:schemeClr val="bg1"/>
                </a:solidFill>
              </a:rPr>
              <a:t>trick</a:t>
            </a:r>
            <a:r>
              <a:rPr lang="cs-CZ" sz="2800" dirty="0" smtClean="0">
                <a:solidFill>
                  <a:schemeClr val="bg1"/>
                </a:solidFill>
              </a:rPr>
              <a:t> on </a:t>
            </a:r>
            <a:r>
              <a:rPr lang="cs-CZ" sz="2800" dirty="0" err="1" smtClean="0">
                <a:solidFill>
                  <a:schemeClr val="bg1"/>
                </a:solidFill>
              </a:rPr>
              <a:t>you</a:t>
            </a:r>
            <a:r>
              <a:rPr lang="en-US" sz="2800" dirty="0" smtClean="0">
                <a:solidFill>
                  <a:schemeClr val="bg1"/>
                </a:solidFill>
                <a:latin typeface="AvantGarde" pitchFamily="34" charset="0"/>
              </a:rPr>
              <a:t>”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5000" t="-17000" r="-42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6632"/>
            <a:ext cx="8507288" cy="6264696"/>
          </a:xfrm>
        </p:spPr>
        <p:txBody>
          <a:bodyPr/>
          <a:lstStyle/>
          <a:p>
            <a:r>
              <a:rPr lang="en-US" sz="2800" dirty="0" smtClean="0">
                <a:solidFill>
                  <a:schemeClr val="bg1"/>
                </a:solidFill>
                <a:latin typeface="AvantGarde" pitchFamily="34" charset="0"/>
              </a:rPr>
              <a:t>The people treat the children with sweets, fruit or </a:t>
            </a:r>
            <a:r>
              <a:rPr lang="en-US" sz="2800" dirty="0" err="1" smtClean="0">
                <a:solidFill>
                  <a:schemeClr val="bg1"/>
                </a:solidFill>
                <a:latin typeface="AvantGarde" pitchFamily="34" charset="0"/>
              </a:rPr>
              <a:t>mone</a:t>
            </a:r>
            <a:r>
              <a:rPr lang="cs-CZ" sz="2800" dirty="0" smtClean="0">
                <a:solidFill>
                  <a:schemeClr val="bg1"/>
                </a:solidFill>
              </a:rPr>
              <a:t>y</a:t>
            </a:r>
            <a:br>
              <a:rPr lang="cs-CZ" sz="2800" dirty="0" smtClean="0">
                <a:solidFill>
                  <a:schemeClr val="bg1"/>
                </a:solidFill>
              </a:rPr>
            </a:b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A </a:t>
            </a:r>
            <a:r>
              <a:rPr lang="cs-CZ" sz="2800" dirty="0" err="1" smtClean="0">
                <a:solidFill>
                  <a:schemeClr val="bg1"/>
                </a:solidFill>
              </a:rPr>
              <a:t>favourite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custom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is</a:t>
            </a:r>
            <a:r>
              <a:rPr lang="cs-CZ" sz="2800" dirty="0" smtClean="0">
                <a:solidFill>
                  <a:schemeClr val="bg1"/>
                </a:solidFill>
              </a:rPr>
              <a:t> to </a:t>
            </a:r>
            <a:r>
              <a:rPr lang="cs-CZ" sz="2800" dirty="0" err="1" smtClean="0">
                <a:solidFill>
                  <a:schemeClr val="bg1"/>
                </a:solidFill>
              </a:rPr>
              <a:t>make</a:t>
            </a:r>
            <a:r>
              <a:rPr lang="cs-CZ" sz="2800" dirty="0" smtClean="0">
                <a:solidFill>
                  <a:schemeClr val="bg1"/>
                </a:solidFill>
              </a:rPr>
              <a:t> a jack – o</a:t>
            </a:r>
            <a:r>
              <a:rPr lang="en-US" sz="2800" dirty="0" smtClean="0">
                <a:solidFill>
                  <a:schemeClr val="bg1"/>
                </a:solidFill>
                <a:latin typeface="AvantGarde" pitchFamily="34" charset="0"/>
              </a:rPr>
              <a:t>’</a:t>
            </a:r>
            <a:r>
              <a:rPr lang="cs-CZ" sz="2800" dirty="0" smtClean="0">
                <a:solidFill>
                  <a:schemeClr val="bg1"/>
                </a:solidFill>
              </a:rPr>
              <a:t> – </a:t>
            </a:r>
            <a:r>
              <a:rPr lang="cs-CZ" sz="2800" dirty="0" err="1" smtClean="0">
                <a:solidFill>
                  <a:schemeClr val="bg1"/>
                </a:solidFill>
              </a:rPr>
              <a:t>lantern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from</a:t>
            </a:r>
            <a:r>
              <a:rPr lang="cs-CZ" sz="2800" dirty="0" smtClean="0">
                <a:solidFill>
                  <a:schemeClr val="bg1"/>
                </a:solidFill>
              </a:rPr>
              <a:t> a </a:t>
            </a:r>
            <a:r>
              <a:rPr lang="cs-CZ" sz="2800" dirty="0" err="1" smtClean="0">
                <a:solidFill>
                  <a:schemeClr val="bg1"/>
                </a:solidFill>
              </a:rPr>
              <a:t>pumpkin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which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is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scraped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out</a:t>
            </a:r>
            <a:r>
              <a:rPr lang="cs-CZ" sz="2800" dirty="0" smtClean="0">
                <a:solidFill>
                  <a:schemeClr val="bg1"/>
                </a:solidFill>
              </a:rPr>
              <a:t> and in </a:t>
            </a:r>
            <a:r>
              <a:rPr lang="cs-CZ" sz="2800" dirty="0" err="1" smtClean="0">
                <a:solidFill>
                  <a:schemeClr val="bg1"/>
                </a:solidFill>
              </a:rPr>
              <a:t>which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eyes</a:t>
            </a:r>
            <a:r>
              <a:rPr lang="cs-CZ" sz="2800" dirty="0" smtClean="0">
                <a:solidFill>
                  <a:schemeClr val="bg1"/>
                </a:solidFill>
              </a:rPr>
              <a:t>, a nose and a </a:t>
            </a:r>
            <a:r>
              <a:rPr lang="cs-CZ" sz="2800" dirty="0" err="1" smtClean="0">
                <a:solidFill>
                  <a:schemeClr val="bg1"/>
                </a:solidFill>
              </a:rPr>
              <a:t>mouth</a:t>
            </a:r>
            <a:r>
              <a:rPr lang="cs-CZ" sz="2800" dirty="0" smtClean="0">
                <a:solidFill>
                  <a:schemeClr val="bg1"/>
                </a:solidFill>
              </a:rPr>
              <a:t> are </a:t>
            </a:r>
            <a:r>
              <a:rPr lang="cs-CZ" sz="2800" dirty="0" err="1" smtClean="0">
                <a:solidFill>
                  <a:schemeClr val="bg1"/>
                </a:solidFill>
              </a:rPr>
              <a:t>cut</a:t>
            </a:r>
            <a:r>
              <a:rPr lang="cs-CZ" sz="2800" dirty="0" smtClean="0">
                <a:solidFill>
                  <a:schemeClr val="bg1"/>
                </a:solidFill>
              </a:rPr>
              <a:t> and </a:t>
            </a:r>
            <a:r>
              <a:rPr lang="cs-CZ" sz="2800" dirty="0" err="1" smtClean="0">
                <a:solidFill>
                  <a:schemeClr val="bg1"/>
                </a:solidFill>
              </a:rPr>
              <a:t>then</a:t>
            </a:r>
            <a:r>
              <a:rPr lang="cs-CZ" sz="2800" dirty="0" smtClean="0">
                <a:solidFill>
                  <a:schemeClr val="bg1"/>
                </a:solidFill>
              </a:rPr>
              <a:t> a </a:t>
            </a:r>
            <a:r>
              <a:rPr lang="cs-CZ" sz="2800" dirty="0" err="1" smtClean="0">
                <a:solidFill>
                  <a:schemeClr val="bg1"/>
                </a:solidFill>
              </a:rPr>
              <a:t>candle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is</a:t>
            </a:r>
            <a:r>
              <a:rPr lang="cs-CZ" sz="2800" dirty="0" smtClean="0">
                <a:solidFill>
                  <a:schemeClr val="bg1"/>
                </a:solidFill>
              </a:rPr>
              <a:t> lit </a:t>
            </a:r>
            <a:r>
              <a:rPr lang="cs-CZ" sz="2800" dirty="0" err="1" smtClean="0">
                <a:solidFill>
                  <a:schemeClr val="bg1"/>
                </a:solidFill>
              </a:rPr>
              <a:t>inside</a:t>
            </a:r>
            <a:r>
              <a:rPr lang="cs-CZ" sz="2800" dirty="0" smtClean="0">
                <a:solidFill>
                  <a:schemeClr val="bg1"/>
                </a:solidFill>
              </a:rPr>
              <a:t/>
            </a:r>
            <a:br>
              <a:rPr lang="cs-CZ" sz="2800" dirty="0" smtClean="0">
                <a:solidFill>
                  <a:schemeClr val="bg1"/>
                </a:solidFill>
              </a:rPr>
            </a:br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rooms</a:t>
            </a:r>
            <a:r>
              <a:rPr lang="cs-CZ" sz="2800" dirty="0" smtClean="0">
                <a:solidFill>
                  <a:schemeClr val="bg1"/>
                </a:solidFill>
              </a:rPr>
              <a:t> are </a:t>
            </a:r>
            <a:r>
              <a:rPr lang="cs-CZ" sz="2800" dirty="0" err="1" smtClean="0">
                <a:solidFill>
                  <a:schemeClr val="bg1"/>
                </a:solidFill>
              </a:rPr>
              <a:t>decorated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with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paper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moons</a:t>
            </a:r>
            <a:r>
              <a:rPr lang="cs-CZ" sz="2800" dirty="0" smtClean="0">
                <a:solidFill>
                  <a:schemeClr val="bg1"/>
                </a:solidFill>
              </a:rPr>
              <a:t>, </a:t>
            </a:r>
            <a:r>
              <a:rPr lang="cs-CZ" sz="2800" dirty="0" err="1" smtClean="0">
                <a:solidFill>
                  <a:schemeClr val="bg1"/>
                </a:solidFill>
              </a:rPr>
              <a:t>witches</a:t>
            </a:r>
            <a:r>
              <a:rPr lang="cs-CZ" sz="2800" dirty="0" smtClean="0">
                <a:solidFill>
                  <a:schemeClr val="bg1"/>
                </a:solidFill>
              </a:rPr>
              <a:t> and </a:t>
            </a:r>
            <a:r>
              <a:rPr lang="cs-CZ" sz="2800" dirty="0" err="1" smtClean="0">
                <a:solidFill>
                  <a:schemeClr val="bg1"/>
                </a:solidFill>
              </a:rPr>
              <a:t>ghosts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err="1" smtClean="0">
                <a:solidFill>
                  <a:schemeClr val="bg1"/>
                </a:solidFill>
                <a:latin typeface="Blackadder ITC" pitchFamily="82" charset="0"/>
              </a:rPr>
              <a:t>Vocabulary</a:t>
            </a:r>
            <a:endParaRPr lang="cs-CZ" sz="6600" dirty="0">
              <a:solidFill>
                <a:schemeClr val="bg1"/>
              </a:solidFill>
              <a:latin typeface="Blackadder ITC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321297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chemeClr val="bg1"/>
                </a:solidFill>
              </a:rPr>
              <a:t>ghost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1920" y="335699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chemeClr val="bg1"/>
                </a:solidFill>
              </a:rPr>
              <a:t>witch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88224" y="3019789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chemeClr val="bg1"/>
                </a:solidFill>
              </a:rPr>
              <a:t>owl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44008" y="6093296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pumpkin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20272" y="6165304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chemeClr val="bg1"/>
                </a:solidFill>
              </a:rPr>
              <a:t>broom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93923"/>
            <a:ext cx="2467064" cy="1383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638763" y="1455665"/>
            <a:ext cx="1722458" cy="17224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8934" y="1513245"/>
            <a:ext cx="2654803" cy="1492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149582" y="-1611560"/>
            <a:ext cx="3329995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8041" y="4077072"/>
            <a:ext cx="2794431" cy="157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9140" y="4365104"/>
            <a:ext cx="2817688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0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83568" y="2348880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jack o</a:t>
            </a:r>
            <a:r>
              <a:rPr lang="en-US" sz="2400" dirty="0" smtClean="0">
                <a:solidFill>
                  <a:schemeClr val="bg1"/>
                </a:solidFill>
                <a:latin typeface="AvantGarde" pitchFamily="34" charset="0"/>
              </a:rPr>
              <a:t>’lantern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03848" y="2348880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solidFill>
                  <a:schemeClr val="bg1"/>
                </a:solidFill>
                <a:latin typeface="AvantGarde" pitchFamily="34" charset="0"/>
              </a:rPr>
              <a:t>pointed hat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56176" y="2348880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solidFill>
                  <a:schemeClr val="bg1"/>
                </a:solidFill>
                <a:latin typeface="AvantGarde" pitchFamily="34" charset="0"/>
              </a:rPr>
              <a:t>bat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580526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solidFill>
                  <a:schemeClr val="bg1"/>
                </a:solidFill>
                <a:latin typeface="AvantGarde" pitchFamily="34" charset="0"/>
              </a:rPr>
              <a:t>moon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0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223" y="573410"/>
            <a:ext cx="2602930" cy="14627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5" y="659637"/>
            <a:ext cx="2448271" cy="1376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23664"/>
            <a:ext cx="3474094" cy="1925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760" y="4077072"/>
            <a:ext cx="2263577" cy="1272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chemeClr val="bg1"/>
                </a:solidFill>
                <a:latin typeface="AvantGarde" pitchFamily="34" charset="0"/>
              </a:rPr>
              <a:t>Tic </a:t>
            </a:r>
            <a:r>
              <a:rPr lang="cs-CZ" sz="3600" dirty="0" smtClean="0">
                <a:solidFill>
                  <a:schemeClr val="bg1"/>
                </a:solidFill>
                <a:latin typeface="AvantGarde" pitchFamily="34" charset="0"/>
              </a:rPr>
              <a:t>- </a:t>
            </a:r>
            <a:r>
              <a:rPr lang="en-US" sz="3600" dirty="0" err="1" smtClean="0">
                <a:solidFill>
                  <a:schemeClr val="bg1"/>
                </a:solidFill>
                <a:latin typeface="AvantGarde" pitchFamily="34" charset="0"/>
              </a:rPr>
              <a:t>Tac</a:t>
            </a:r>
            <a:r>
              <a:rPr lang="cs-CZ" sz="3600" dirty="0" smtClean="0">
                <a:solidFill>
                  <a:schemeClr val="bg1"/>
                </a:solidFill>
                <a:latin typeface="AvantGarde" pitchFamily="34" charset="0"/>
              </a:rPr>
              <a:t> - </a:t>
            </a:r>
            <a:r>
              <a:rPr lang="en-US" sz="3600" dirty="0" smtClean="0">
                <a:solidFill>
                  <a:schemeClr val="bg1"/>
                </a:solidFill>
                <a:latin typeface="AvantGarde" pitchFamily="34" charset="0"/>
              </a:rPr>
              <a:t>Toe </a:t>
            </a:r>
            <a:endParaRPr lang="cs-CZ" sz="3600" dirty="0">
              <a:solidFill>
                <a:schemeClr val="bg1"/>
              </a:solidFill>
              <a:latin typeface="Blackadder ITC" pitchFamily="82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1" y="1603726"/>
            <a:ext cx="1368152" cy="1266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484784"/>
            <a:ext cx="1312168" cy="13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84784"/>
            <a:ext cx="1800200" cy="1340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7539" y="3356992"/>
            <a:ext cx="1876552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8046" y="3351110"/>
            <a:ext cx="1404034" cy="12342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19" y="3356992"/>
            <a:ext cx="1800201" cy="1228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920026"/>
            <a:ext cx="1656184" cy="1491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9791" y="4952516"/>
            <a:ext cx="1224135" cy="1209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68144" y="5004452"/>
            <a:ext cx="1935789" cy="1105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dirty="0" err="1" smtClean="0">
                <a:solidFill>
                  <a:schemeClr val="bg1"/>
                </a:solidFill>
                <a:latin typeface="Blackadder ITC" pitchFamily="82" charset="0"/>
              </a:rPr>
              <a:t>Halloween</a:t>
            </a:r>
            <a:r>
              <a:rPr lang="cs-CZ" sz="6600" dirty="0" smtClean="0">
                <a:solidFill>
                  <a:schemeClr val="bg1"/>
                </a:solidFill>
                <a:latin typeface="Blackadder ITC" pitchFamily="82" charset="0"/>
              </a:rPr>
              <a:t> - </a:t>
            </a:r>
            <a:r>
              <a:rPr lang="cs-CZ" sz="6600" dirty="0" err="1" smtClean="0">
                <a:solidFill>
                  <a:schemeClr val="bg1"/>
                </a:solidFill>
                <a:latin typeface="Blackadder ITC" pitchFamily="82" charset="0"/>
              </a:rPr>
              <a:t>October</a:t>
            </a:r>
            <a:r>
              <a:rPr lang="cs-CZ" sz="6600" dirty="0" smtClean="0">
                <a:solidFill>
                  <a:schemeClr val="bg1"/>
                </a:solidFill>
                <a:latin typeface="Blackadder ITC" pitchFamily="82" charset="0"/>
              </a:rPr>
              <a:t> 31</a:t>
            </a:r>
            <a:endParaRPr lang="cs-CZ" sz="6600" dirty="0">
              <a:solidFill>
                <a:schemeClr val="bg1"/>
              </a:solidFill>
              <a:latin typeface="Blackadder ITC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170080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chemeClr val="bg1"/>
                </a:solidFill>
              </a:rPr>
              <a:t>ghost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94155" y="2636912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jack o</a:t>
            </a:r>
            <a:r>
              <a:rPr lang="en-US" sz="2400" dirty="0" smtClean="0">
                <a:solidFill>
                  <a:schemeClr val="bg1"/>
                </a:solidFill>
                <a:latin typeface="AvantGarde" pitchFamily="34" charset="0"/>
              </a:rPr>
              <a:t>’lantern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10504" y="3890665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solidFill>
                  <a:schemeClr val="bg1"/>
                </a:solidFill>
                <a:latin typeface="AvantGarde" pitchFamily="34" charset="0"/>
              </a:rPr>
              <a:t>pointed hat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3968" y="1772816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chemeClr val="bg1"/>
                </a:solidFill>
              </a:rPr>
              <a:t>witch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23928" y="2780928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solidFill>
                  <a:schemeClr val="bg1"/>
                </a:solidFill>
                <a:latin typeface="AvantGarde" pitchFamily="34" charset="0"/>
              </a:rPr>
              <a:t>moon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02507" y="3897361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pumpkin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04248" y="1782056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solidFill>
                  <a:schemeClr val="bg1"/>
                </a:solidFill>
                <a:latin typeface="AvantGarde" pitchFamily="34" charset="0"/>
              </a:rPr>
              <a:t>bat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84268" y="263691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chemeClr val="bg1"/>
                </a:solidFill>
              </a:rPr>
              <a:t>owl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200292" y="375590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broom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Použité zdroje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Použitá literatura: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bg1"/>
                </a:solidFill>
              </a:rPr>
              <a:t>CHUDÁ, Jana a Tomáš CHUDÝ. </a:t>
            </a:r>
            <a:r>
              <a:rPr lang="cs-CZ" sz="1600" i="1" dirty="0" err="1">
                <a:solidFill>
                  <a:schemeClr val="bg1"/>
                </a:solidFill>
              </a:rPr>
              <a:t>Topics</a:t>
            </a:r>
            <a:r>
              <a:rPr lang="cs-CZ" sz="1600" i="1" dirty="0">
                <a:solidFill>
                  <a:schemeClr val="bg1"/>
                </a:solidFill>
              </a:rPr>
              <a:t> </a:t>
            </a:r>
            <a:r>
              <a:rPr lang="cs-CZ" sz="1600" i="1" dirty="0" err="1">
                <a:solidFill>
                  <a:schemeClr val="bg1"/>
                </a:solidFill>
              </a:rPr>
              <a:t>for</a:t>
            </a:r>
            <a:r>
              <a:rPr lang="cs-CZ" sz="1600" i="1" dirty="0">
                <a:solidFill>
                  <a:schemeClr val="bg1"/>
                </a:solidFill>
              </a:rPr>
              <a:t> </a:t>
            </a:r>
            <a:r>
              <a:rPr lang="cs-CZ" sz="1600" i="1" dirty="0" err="1">
                <a:solidFill>
                  <a:schemeClr val="bg1"/>
                </a:solidFill>
              </a:rPr>
              <a:t>English</a:t>
            </a:r>
            <a:r>
              <a:rPr lang="cs-CZ" sz="1600" i="1" dirty="0">
                <a:solidFill>
                  <a:schemeClr val="bg1"/>
                </a:solidFill>
              </a:rPr>
              <a:t> </a:t>
            </a:r>
            <a:r>
              <a:rPr lang="cs-CZ" sz="1600" i="1" dirty="0" err="1">
                <a:solidFill>
                  <a:schemeClr val="bg1"/>
                </a:solidFill>
              </a:rPr>
              <a:t>Conversation</a:t>
            </a:r>
            <a:r>
              <a:rPr lang="cs-CZ" sz="1600" dirty="0">
                <a:solidFill>
                  <a:schemeClr val="bg1"/>
                </a:solidFill>
              </a:rPr>
              <a:t>. dotisk 2. vydání. Havlíčkův Brod: Fragment, 2001. ISBN 80-7200-051-9. 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600" dirty="0">
                <a:solidFill>
                  <a:schemeClr val="bg1"/>
                </a:solidFill>
              </a:rPr>
              <a:t>ZÁBOJOVÁ, E., J. PEPRNÍK a S. NANGONOVÁ. </a:t>
            </a:r>
            <a:r>
              <a:rPr lang="cs-CZ" sz="1600" i="1" dirty="0">
                <a:solidFill>
                  <a:schemeClr val="bg1"/>
                </a:solidFill>
              </a:rPr>
              <a:t>Angličtina pro jazykové školy II.</a:t>
            </a:r>
            <a:r>
              <a:rPr lang="cs-CZ" sz="1600" dirty="0">
                <a:solidFill>
                  <a:schemeClr val="bg1"/>
                </a:solidFill>
              </a:rPr>
              <a:t> 8. vydání. Praha 1: Fortuna, 2004. ISBN 80-7168-733-2. 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Obrázek pozadí: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bg1"/>
                </a:solidFill>
              </a:rPr>
              <a:t>Dýně. </a:t>
            </a:r>
            <a:r>
              <a:rPr lang="cs-CZ" sz="1600" i="1" dirty="0">
                <a:solidFill>
                  <a:schemeClr val="bg1"/>
                </a:solidFill>
              </a:rPr>
              <a:t>Office.com</a:t>
            </a:r>
            <a:r>
              <a:rPr lang="cs-CZ" sz="1600" dirty="0">
                <a:solidFill>
                  <a:schemeClr val="bg1"/>
                </a:solidFill>
              </a:rPr>
              <a:t> [online]. </a:t>
            </a:r>
            <a:r>
              <a:rPr lang="cs-CZ" sz="1600" dirty="0" smtClean="0">
                <a:solidFill>
                  <a:schemeClr val="bg1"/>
                </a:solidFill>
              </a:rPr>
              <a:t>2011 </a:t>
            </a:r>
            <a:r>
              <a:rPr lang="cs-CZ" sz="1600" dirty="0">
                <a:solidFill>
                  <a:schemeClr val="bg1"/>
                </a:solidFill>
              </a:rPr>
              <a:t>[cit. </a:t>
            </a:r>
            <a:r>
              <a:rPr lang="cs-CZ" sz="1600" dirty="0" smtClean="0">
                <a:solidFill>
                  <a:schemeClr val="bg1"/>
                </a:solidFill>
              </a:rPr>
              <a:t>2011-10-29]. </a:t>
            </a:r>
            <a:r>
              <a:rPr lang="cs-CZ" sz="1600" dirty="0">
                <a:solidFill>
                  <a:schemeClr val="bg1"/>
                </a:solidFill>
              </a:rPr>
              <a:t>Dostupné z: http://office.microsoft.com/cs-cz/images/results.aspx?qu=d%C3%BDn%C4%9B&amp;ctt=1#ai:MP900382951|mt:0| 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Obrázky: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bg1"/>
                </a:solidFill>
              </a:rPr>
              <a:t>Duch. </a:t>
            </a:r>
            <a:r>
              <a:rPr lang="cs-CZ" sz="1600" i="1" dirty="0">
                <a:solidFill>
                  <a:schemeClr val="bg1"/>
                </a:solidFill>
              </a:rPr>
              <a:t>Office.com</a:t>
            </a:r>
            <a:r>
              <a:rPr lang="cs-CZ" sz="1600" dirty="0">
                <a:solidFill>
                  <a:schemeClr val="bg1"/>
                </a:solidFill>
              </a:rPr>
              <a:t> [online]. </a:t>
            </a:r>
            <a:r>
              <a:rPr lang="cs-CZ" sz="1600" dirty="0" smtClean="0">
                <a:solidFill>
                  <a:schemeClr val="bg1"/>
                </a:solidFill>
              </a:rPr>
              <a:t>2011 </a:t>
            </a:r>
            <a:r>
              <a:rPr lang="cs-CZ" sz="1600" dirty="0">
                <a:solidFill>
                  <a:schemeClr val="bg1"/>
                </a:solidFill>
              </a:rPr>
              <a:t>[cit. </a:t>
            </a:r>
            <a:r>
              <a:rPr lang="cs-CZ" sz="1600" dirty="0" smtClean="0">
                <a:solidFill>
                  <a:schemeClr val="bg1"/>
                </a:solidFill>
              </a:rPr>
              <a:t>2011-10-29]. </a:t>
            </a:r>
            <a:r>
              <a:rPr lang="cs-CZ" sz="1600" dirty="0">
                <a:solidFill>
                  <a:schemeClr val="bg1"/>
                </a:solidFill>
              </a:rPr>
              <a:t>Dostupné z: http://office.microsoft.com/cs-cz/images/results.aspx?qu=duch&amp;ctt=1#ai:MC900232171|mt:0| 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600" dirty="0">
                <a:solidFill>
                  <a:schemeClr val="bg1"/>
                </a:solidFill>
              </a:rPr>
              <a:t>Čarodějka. </a:t>
            </a:r>
            <a:r>
              <a:rPr lang="cs-CZ" sz="1600" i="1" dirty="0">
                <a:solidFill>
                  <a:schemeClr val="bg1"/>
                </a:solidFill>
              </a:rPr>
              <a:t>Office.com</a:t>
            </a:r>
            <a:r>
              <a:rPr lang="cs-CZ" sz="1600" dirty="0">
                <a:solidFill>
                  <a:schemeClr val="bg1"/>
                </a:solidFill>
              </a:rPr>
              <a:t> [online]. </a:t>
            </a:r>
            <a:r>
              <a:rPr lang="cs-CZ" sz="1600" dirty="0" smtClean="0">
                <a:solidFill>
                  <a:schemeClr val="bg1"/>
                </a:solidFill>
              </a:rPr>
              <a:t>2011 </a:t>
            </a:r>
            <a:r>
              <a:rPr lang="cs-CZ" sz="1600" dirty="0">
                <a:solidFill>
                  <a:schemeClr val="bg1"/>
                </a:solidFill>
              </a:rPr>
              <a:t>[cit. </a:t>
            </a:r>
            <a:r>
              <a:rPr lang="cs-CZ" sz="1600" dirty="0" smtClean="0">
                <a:solidFill>
                  <a:schemeClr val="bg1"/>
                </a:solidFill>
              </a:rPr>
              <a:t>2011-10-29]. </a:t>
            </a:r>
            <a:r>
              <a:rPr lang="cs-CZ" sz="1600" dirty="0">
                <a:solidFill>
                  <a:schemeClr val="bg1"/>
                </a:solidFill>
              </a:rPr>
              <a:t>Dostupné z: http://office.microsoft.com/cs-cz/images/results.aspx?qu=halloween&amp;ctt=1#ai:MC900382563|mt:1,2| 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600" dirty="0">
                <a:solidFill>
                  <a:schemeClr val="bg1"/>
                </a:solidFill>
              </a:rPr>
              <a:t>Sova. </a:t>
            </a:r>
            <a:r>
              <a:rPr lang="cs-CZ" sz="1600" i="1" dirty="0">
                <a:solidFill>
                  <a:schemeClr val="bg1"/>
                </a:solidFill>
              </a:rPr>
              <a:t>Office.com</a:t>
            </a:r>
            <a:r>
              <a:rPr lang="cs-CZ" sz="1600" dirty="0">
                <a:solidFill>
                  <a:schemeClr val="bg1"/>
                </a:solidFill>
              </a:rPr>
              <a:t> [online]. </a:t>
            </a:r>
            <a:r>
              <a:rPr lang="cs-CZ" sz="1600" dirty="0" smtClean="0">
                <a:solidFill>
                  <a:schemeClr val="bg1"/>
                </a:solidFill>
              </a:rPr>
              <a:t>2011 </a:t>
            </a:r>
            <a:r>
              <a:rPr lang="cs-CZ" sz="1600" dirty="0">
                <a:solidFill>
                  <a:schemeClr val="bg1"/>
                </a:solidFill>
              </a:rPr>
              <a:t>[cit. </a:t>
            </a:r>
            <a:r>
              <a:rPr lang="cs-CZ" sz="1600" dirty="0" smtClean="0">
                <a:solidFill>
                  <a:schemeClr val="bg1"/>
                </a:solidFill>
              </a:rPr>
              <a:t>2011-10-29]. </a:t>
            </a:r>
            <a:r>
              <a:rPr lang="cs-CZ" sz="1600" dirty="0">
                <a:solidFill>
                  <a:schemeClr val="bg1"/>
                </a:solidFill>
              </a:rPr>
              <a:t>Dostupné z: http://office.microsoft.com/cs-cz/images/results.aspx?qu=sova&amp;ctt=1#ai:MC900329663|mt:1,2| 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5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Použité zdroje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Obrázky:</a:t>
            </a:r>
          </a:p>
          <a:p>
            <a:pPr marL="0" indent="0">
              <a:buNone/>
            </a:pPr>
            <a:r>
              <a:rPr lang="cs-CZ" sz="1800" dirty="0">
                <a:solidFill>
                  <a:schemeClr val="bg1"/>
                </a:solidFill>
              </a:rPr>
              <a:t>Dýně. </a:t>
            </a:r>
            <a:r>
              <a:rPr lang="cs-CZ" sz="1800" i="1" dirty="0">
                <a:solidFill>
                  <a:schemeClr val="bg1"/>
                </a:solidFill>
              </a:rPr>
              <a:t>Office.com</a:t>
            </a:r>
            <a:r>
              <a:rPr lang="cs-CZ" sz="1800" dirty="0">
                <a:solidFill>
                  <a:schemeClr val="bg1"/>
                </a:solidFill>
              </a:rPr>
              <a:t> [online]. </a:t>
            </a:r>
            <a:r>
              <a:rPr lang="cs-CZ" sz="1800" dirty="0" smtClean="0">
                <a:solidFill>
                  <a:schemeClr val="bg1"/>
                </a:solidFill>
              </a:rPr>
              <a:t>2011 </a:t>
            </a:r>
            <a:r>
              <a:rPr lang="cs-CZ" sz="1800" dirty="0">
                <a:solidFill>
                  <a:schemeClr val="bg1"/>
                </a:solidFill>
              </a:rPr>
              <a:t>[cit. </a:t>
            </a:r>
            <a:r>
              <a:rPr lang="cs-CZ" sz="1800" dirty="0" smtClean="0">
                <a:solidFill>
                  <a:schemeClr val="bg1"/>
                </a:solidFill>
              </a:rPr>
              <a:t>2011-10-29]. </a:t>
            </a:r>
            <a:r>
              <a:rPr lang="cs-CZ" sz="1800" dirty="0">
                <a:solidFill>
                  <a:schemeClr val="bg1"/>
                </a:solidFill>
              </a:rPr>
              <a:t>Dostupné z: http://office.microsoft.com/cs-cz/images/results.aspx?qu=d%C3%BDn%C4%9B&amp;ctt=1#ai:MC900336102|mt:0|| </a:t>
            </a:r>
          </a:p>
          <a:p>
            <a:pPr marL="0" indent="0">
              <a:buNone/>
            </a:pPr>
            <a:endParaRPr lang="cs-CZ" sz="18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Koště</a:t>
            </a:r>
            <a:r>
              <a:rPr lang="cs-CZ" sz="1800" dirty="0">
                <a:solidFill>
                  <a:schemeClr val="bg1"/>
                </a:solidFill>
              </a:rPr>
              <a:t>. </a:t>
            </a:r>
            <a:r>
              <a:rPr lang="cs-CZ" sz="1800" i="1" dirty="0">
                <a:solidFill>
                  <a:schemeClr val="bg1"/>
                </a:solidFill>
              </a:rPr>
              <a:t>Office.com</a:t>
            </a:r>
            <a:r>
              <a:rPr lang="cs-CZ" sz="1800" dirty="0">
                <a:solidFill>
                  <a:schemeClr val="bg1"/>
                </a:solidFill>
              </a:rPr>
              <a:t> [online]. </a:t>
            </a:r>
            <a:r>
              <a:rPr lang="cs-CZ" sz="1800" dirty="0" smtClean="0">
                <a:solidFill>
                  <a:schemeClr val="bg1"/>
                </a:solidFill>
              </a:rPr>
              <a:t>2011 [</a:t>
            </a:r>
            <a:r>
              <a:rPr lang="cs-CZ" sz="1800" dirty="0">
                <a:solidFill>
                  <a:schemeClr val="bg1"/>
                </a:solidFill>
              </a:rPr>
              <a:t>cit. </a:t>
            </a:r>
            <a:r>
              <a:rPr lang="cs-CZ" sz="1800" dirty="0" smtClean="0">
                <a:solidFill>
                  <a:schemeClr val="bg1"/>
                </a:solidFill>
              </a:rPr>
              <a:t>2011-10-29]. </a:t>
            </a:r>
            <a:r>
              <a:rPr lang="cs-CZ" sz="1800" dirty="0">
                <a:solidFill>
                  <a:schemeClr val="bg1"/>
                </a:solidFill>
              </a:rPr>
              <a:t>Dostupné z: http://office.microsoft.com/cs-cz/images/results.aspx?qu=ko%C5%A1t%C4%9B&amp;ctt=1#ai:MC900331576|mt:0| </a:t>
            </a:r>
            <a:endParaRPr lang="cs-CZ" sz="18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800" dirty="0">
                <a:solidFill>
                  <a:schemeClr val="bg1"/>
                </a:solidFill>
              </a:rPr>
              <a:t>Dýně. </a:t>
            </a:r>
            <a:r>
              <a:rPr lang="cs-CZ" sz="1800" i="1" dirty="0">
                <a:solidFill>
                  <a:schemeClr val="bg1"/>
                </a:solidFill>
              </a:rPr>
              <a:t>Office.com</a:t>
            </a:r>
            <a:r>
              <a:rPr lang="cs-CZ" sz="1800" dirty="0">
                <a:solidFill>
                  <a:schemeClr val="bg1"/>
                </a:solidFill>
              </a:rPr>
              <a:t> [online]. </a:t>
            </a:r>
            <a:r>
              <a:rPr lang="cs-CZ" sz="1800" dirty="0" smtClean="0">
                <a:solidFill>
                  <a:schemeClr val="bg1"/>
                </a:solidFill>
              </a:rPr>
              <a:t>2011 </a:t>
            </a:r>
            <a:r>
              <a:rPr lang="cs-CZ" sz="1800" dirty="0">
                <a:solidFill>
                  <a:schemeClr val="bg1"/>
                </a:solidFill>
              </a:rPr>
              <a:t>[cit. </a:t>
            </a:r>
            <a:r>
              <a:rPr lang="cs-CZ" sz="1800" dirty="0" smtClean="0">
                <a:solidFill>
                  <a:schemeClr val="bg1"/>
                </a:solidFill>
              </a:rPr>
              <a:t>2011-10-29]. </a:t>
            </a:r>
            <a:r>
              <a:rPr lang="cs-CZ" sz="1800" dirty="0">
                <a:solidFill>
                  <a:schemeClr val="bg1"/>
                </a:solidFill>
              </a:rPr>
              <a:t>Dostupné z: http://office.microsoft.com/cs-cz/images/results.aspx?qu=d%C3%BDn%C4%9B&amp;ctt=1#ai:MC900410303|mt:0| </a:t>
            </a:r>
            <a:endParaRPr lang="cs-CZ" sz="18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800" dirty="0">
                <a:solidFill>
                  <a:schemeClr val="bg1"/>
                </a:solidFill>
              </a:rPr>
              <a:t>Špičatý klobouk. </a:t>
            </a:r>
            <a:r>
              <a:rPr lang="cs-CZ" sz="1800" i="1" dirty="0">
                <a:solidFill>
                  <a:schemeClr val="bg1"/>
                </a:solidFill>
              </a:rPr>
              <a:t>Office.com</a:t>
            </a:r>
            <a:r>
              <a:rPr lang="cs-CZ" sz="1800" dirty="0">
                <a:solidFill>
                  <a:schemeClr val="bg1"/>
                </a:solidFill>
              </a:rPr>
              <a:t> [online]. </a:t>
            </a:r>
            <a:r>
              <a:rPr lang="cs-CZ" sz="1800" dirty="0" smtClean="0">
                <a:solidFill>
                  <a:schemeClr val="bg1"/>
                </a:solidFill>
              </a:rPr>
              <a:t>2011[cit</a:t>
            </a:r>
            <a:r>
              <a:rPr lang="cs-CZ" sz="1800" dirty="0">
                <a:solidFill>
                  <a:schemeClr val="bg1"/>
                </a:solidFill>
              </a:rPr>
              <a:t>. </a:t>
            </a:r>
            <a:r>
              <a:rPr lang="cs-CZ" sz="1800" dirty="0" smtClean="0">
                <a:solidFill>
                  <a:schemeClr val="bg1"/>
                </a:solidFill>
              </a:rPr>
              <a:t>2011-10-29]. </a:t>
            </a:r>
            <a:r>
              <a:rPr lang="cs-CZ" sz="1800" dirty="0">
                <a:solidFill>
                  <a:schemeClr val="bg1"/>
                </a:solidFill>
              </a:rPr>
              <a:t>Dostupné z: http://office.microsoft.com/cs-cz/images/results.aspx?qu=halloween&amp;ctt=1#ai:MC900331581|mt:0| </a:t>
            </a:r>
            <a:endParaRPr lang="cs-CZ" sz="18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800" dirty="0">
                <a:solidFill>
                  <a:schemeClr val="bg1"/>
                </a:solidFill>
              </a:rPr>
              <a:t>Netopýr. </a:t>
            </a:r>
            <a:r>
              <a:rPr lang="cs-CZ" sz="1800" i="1" dirty="0">
                <a:solidFill>
                  <a:schemeClr val="bg1"/>
                </a:solidFill>
              </a:rPr>
              <a:t>Office.com</a:t>
            </a:r>
            <a:r>
              <a:rPr lang="cs-CZ" sz="1800" dirty="0">
                <a:solidFill>
                  <a:schemeClr val="bg1"/>
                </a:solidFill>
              </a:rPr>
              <a:t> [online]. </a:t>
            </a:r>
            <a:r>
              <a:rPr lang="cs-CZ" sz="1800" dirty="0" smtClean="0">
                <a:solidFill>
                  <a:schemeClr val="bg1"/>
                </a:solidFill>
              </a:rPr>
              <a:t>2011 </a:t>
            </a:r>
            <a:r>
              <a:rPr lang="cs-CZ" sz="1800" dirty="0">
                <a:solidFill>
                  <a:schemeClr val="bg1"/>
                </a:solidFill>
              </a:rPr>
              <a:t>[cit. </a:t>
            </a:r>
            <a:r>
              <a:rPr lang="cs-CZ" sz="1800" dirty="0" smtClean="0">
                <a:solidFill>
                  <a:schemeClr val="bg1"/>
                </a:solidFill>
              </a:rPr>
              <a:t>2011-10-29]. </a:t>
            </a:r>
            <a:r>
              <a:rPr lang="cs-CZ" sz="1800" dirty="0">
                <a:solidFill>
                  <a:schemeClr val="bg1"/>
                </a:solidFill>
              </a:rPr>
              <a:t>Dostupné z: http://office.microsoft.com/cs-cz/images/results.aspx?qu=netop%C3%BDr&amp;ctt=1#ai:MC900412702|mt:0| </a:t>
            </a:r>
          </a:p>
          <a:p>
            <a:pPr marL="0" indent="0">
              <a:buNone/>
            </a:pPr>
            <a:endParaRPr lang="cs-CZ" sz="18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600" dirty="0">
                <a:solidFill>
                  <a:schemeClr val="bg1"/>
                </a:solidFill>
              </a:rPr>
              <a:t>Měsíc. </a:t>
            </a:r>
            <a:r>
              <a:rPr lang="cs-CZ" sz="1600" i="1" dirty="0">
                <a:solidFill>
                  <a:schemeClr val="bg1"/>
                </a:solidFill>
              </a:rPr>
              <a:t>Office.com</a:t>
            </a:r>
            <a:r>
              <a:rPr lang="cs-CZ" sz="1600" dirty="0">
                <a:solidFill>
                  <a:schemeClr val="bg1"/>
                </a:solidFill>
              </a:rPr>
              <a:t> [online]. </a:t>
            </a:r>
            <a:r>
              <a:rPr lang="cs-CZ" sz="1600" dirty="0" smtClean="0">
                <a:solidFill>
                  <a:schemeClr val="bg1"/>
                </a:solidFill>
              </a:rPr>
              <a:t>2011 </a:t>
            </a:r>
            <a:r>
              <a:rPr lang="cs-CZ" sz="1600" dirty="0">
                <a:solidFill>
                  <a:schemeClr val="bg1"/>
                </a:solidFill>
              </a:rPr>
              <a:t>[cit. </a:t>
            </a:r>
            <a:r>
              <a:rPr lang="cs-CZ" sz="1600" dirty="0" smtClean="0">
                <a:solidFill>
                  <a:schemeClr val="bg1"/>
                </a:solidFill>
              </a:rPr>
              <a:t>2011-10-29]. </a:t>
            </a:r>
            <a:r>
              <a:rPr lang="cs-CZ" sz="1600" dirty="0">
                <a:solidFill>
                  <a:schemeClr val="bg1"/>
                </a:solidFill>
              </a:rPr>
              <a:t>Dostupné z: http://office.microsoft.com/cs-cz/images/results.aspx?qu=m%C4%9Bs%C3%ADc&amp;ctt=1#ai:MC900232228|mt:0| </a:t>
            </a:r>
            <a:endParaRPr lang="cs-CZ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2716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564</TotalTime>
  <Words>496</Words>
  <Application>Microsoft Office PowerPoint</Application>
  <PresentationFormat>Předvádění na obrazovce (4:3)</PresentationFormat>
  <Paragraphs>73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Anotace</vt:lpstr>
      <vt:lpstr>Halloween</vt:lpstr>
      <vt:lpstr>Prezentace aplikace PowerPoint</vt:lpstr>
      <vt:lpstr>Prezentace aplikace PowerPoint</vt:lpstr>
      <vt:lpstr>Prezentace aplikace PowerPoint</vt:lpstr>
      <vt:lpstr>Prezentace aplikace PowerPoint</vt:lpstr>
      <vt:lpstr>Vocabulary</vt:lpstr>
      <vt:lpstr>Prezentace aplikace PowerPoint</vt:lpstr>
      <vt:lpstr>Tic - Tac - Toe </vt:lpstr>
      <vt:lpstr>Halloween - October 31</vt:lpstr>
      <vt:lpstr>Použité zdroje</vt:lpstr>
      <vt:lpstr>Použité 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Halloween</dc:title>
  <dc:creator>Hanka-mamka</dc:creator>
  <cp:lastModifiedBy>KLETECKOVAH</cp:lastModifiedBy>
  <cp:revision>55</cp:revision>
  <dcterms:created xsi:type="dcterms:W3CDTF">2011-10-30T19:26:30Z</dcterms:created>
  <dcterms:modified xsi:type="dcterms:W3CDTF">2012-02-29T17:12:19Z</dcterms:modified>
</cp:coreProperties>
</file>