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276" r:id="rId3"/>
    <p:sldId id="256" r:id="rId4"/>
    <p:sldId id="257" r:id="rId5"/>
    <p:sldId id="259" r:id="rId6"/>
    <p:sldId id="272" r:id="rId7"/>
    <p:sldId id="274" r:id="rId8"/>
    <p:sldId id="273" r:id="rId9"/>
    <p:sldId id="264" r:id="rId10"/>
    <p:sldId id="263" r:id="rId11"/>
    <p:sldId id="262" r:id="rId12"/>
    <p:sldId id="271" r:id="rId13"/>
    <p:sldId id="260" r:id="rId14"/>
    <p:sldId id="261" r:id="rId15"/>
    <p:sldId id="266" r:id="rId16"/>
    <p:sldId id="267" r:id="rId17"/>
    <p:sldId id="268" r:id="rId18"/>
    <p:sldId id="258" r:id="rId19"/>
    <p:sldId id="277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13 </a:t>
          </a:r>
          <a:r>
            <a:rPr lang="cs-CZ" sz="2000" dirty="0" err="1" smtClean="0"/>
            <a:t>Christmas</a:t>
          </a:r>
          <a:r>
            <a:rPr lang="cs-CZ" sz="2000" dirty="0" smtClean="0"/>
            <a:t> – 5. tř.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B2582E-6140-4FA5-9CC2-7BC1E1909F1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0283425-A7FE-4903-AD9D-A934A211FF56}" type="presOf" srcId="{D1D4F407-5343-4D3F-B5B9-D407B03CAEB4}" destId="{AED2198E-93D5-4001-81B4-73124B309672}" srcOrd="1" destOrd="0" presId="urn:microsoft.com/office/officeart/2005/8/layout/target3"/>
    <dgm:cxn modelId="{51AA58CB-F1DB-4C39-8648-F7E84AD0C7E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B8B8E9-A04F-4248-BE87-874EBC31689A}" type="presOf" srcId="{D1B46980-6531-4606-95E6-44980827E919}" destId="{2BE915AB-18AA-4053-B92C-3BFC9ED204BB}" srcOrd="1" destOrd="0" presId="urn:microsoft.com/office/officeart/2005/8/layout/target3"/>
    <dgm:cxn modelId="{D2E1D167-5A8F-4CF8-831D-167E47FBABD3}" type="presOf" srcId="{B651F6E3-6281-48DB-9319-2AEAFDAE7572}" destId="{6BB5E863-4638-4E1D-BFDE-399D028AC4ED}" srcOrd="1" destOrd="0" presId="urn:microsoft.com/office/officeart/2005/8/layout/target3"/>
    <dgm:cxn modelId="{30E0C6AB-D40A-45BC-8703-3E0FC55E154E}" type="presOf" srcId="{D8197B8C-B260-4A16-BDF4-0947B075E274}" destId="{5A5FFA88-C948-4069-8E93-59FA12366E83}" srcOrd="1" destOrd="0" presId="urn:microsoft.com/office/officeart/2005/8/layout/target3"/>
    <dgm:cxn modelId="{246162D5-D82A-4DED-813F-E2E966D73A74}" type="presOf" srcId="{B651F6E3-6281-48DB-9319-2AEAFDAE7572}" destId="{619D679B-A015-4ECF-8348-D1034C574F40}" srcOrd="0" destOrd="0" presId="urn:microsoft.com/office/officeart/2005/8/layout/target3"/>
    <dgm:cxn modelId="{F79C89F0-7B8D-4342-A7C8-4571CA7C9396}" type="presOf" srcId="{4C35D32F-0EAB-4CD7-82EE-45574DC2A586}" destId="{8BEBB6EC-1DAA-4CAC-8A25-BC0FCBD5DBD5}" srcOrd="0" destOrd="0" presId="urn:microsoft.com/office/officeart/2005/8/layout/target3"/>
    <dgm:cxn modelId="{4D511168-5850-4F41-8D34-4F0959D83E11}" type="presOf" srcId="{4C35D32F-0EAB-4CD7-82EE-45574DC2A586}" destId="{890E4F0B-2866-4A3F-A3C7-2A14B1797930}" srcOrd="1" destOrd="0" presId="urn:microsoft.com/office/officeart/2005/8/layout/target3"/>
    <dgm:cxn modelId="{DABB7AF4-0890-4D80-808C-02CFCA680A07}" type="presOf" srcId="{D1D4F407-5343-4D3F-B5B9-D407B03CAEB4}" destId="{D005CE8C-CC26-4C3E-AC11-E15060ECD759}" srcOrd="0" destOrd="0" presId="urn:microsoft.com/office/officeart/2005/8/layout/target3"/>
    <dgm:cxn modelId="{3581BA68-F2C2-4C44-A6C5-6FF5D26FF64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C47E0D-79CB-4757-A321-4E1DFFA318BB}" type="presParOf" srcId="{333A1088-737F-45CB-B68E-254E46348037}" destId="{F5ABB229-8D3B-4694-996A-96F23CF14429}" srcOrd="0" destOrd="0" presId="urn:microsoft.com/office/officeart/2005/8/layout/target3"/>
    <dgm:cxn modelId="{67659364-9218-4E65-94E5-EE7DFCF06BA2}" type="presParOf" srcId="{333A1088-737F-45CB-B68E-254E46348037}" destId="{F41139FD-01EE-4571-8B17-4FB00FC51163}" srcOrd="1" destOrd="0" presId="urn:microsoft.com/office/officeart/2005/8/layout/target3"/>
    <dgm:cxn modelId="{8159C763-626D-4AEF-B451-35951A9D2537}" type="presParOf" srcId="{333A1088-737F-45CB-B68E-254E46348037}" destId="{D005CE8C-CC26-4C3E-AC11-E15060ECD759}" srcOrd="2" destOrd="0" presId="urn:microsoft.com/office/officeart/2005/8/layout/target3"/>
    <dgm:cxn modelId="{206BEBF3-70CC-4208-B330-F0F52516C45B}" type="presParOf" srcId="{333A1088-737F-45CB-B68E-254E46348037}" destId="{2C702D82-9B77-49B7-9568-BB8EB47C3372}" srcOrd="3" destOrd="0" presId="urn:microsoft.com/office/officeart/2005/8/layout/target3"/>
    <dgm:cxn modelId="{5CE51800-314F-49F7-8EB3-039F6A719B15}" type="presParOf" srcId="{333A1088-737F-45CB-B68E-254E46348037}" destId="{A52A0455-90FF-4808-ABD0-F02540D31D5A}" srcOrd="4" destOrd="0" presId="urn:microsoft.com/office/officeart/2005/8/layout/target3"/>
    <dgm:cxn modelId="{F9549473-880D-4D2A-8A86-187055C6288E}" type="presParOf" srcId="{333A1088-737F-45CB-B68E-254E46348037}" destId="{6140AFEC-043D-4C43-A2F9-D0F5331DF3A3}" srcOrd="5" destOrd="0" presId="urn:microsoft.com/office/officeart/2005/8/layout/target3"/>
    <dgm:cxn modelId="{7350616B-8DA8-43E4-BDDB-8591483DB5A8}" type="presParOf" srcId="{333A1088-737F-45CB-B68E-254E46348037}" destId="{9358AC05-5D7D-4327-9F80-1AD486AEA664}" srcOrd="6" destOrd="0" presId="urn:microsoft.com/office/officeart/2005/8/layout/target3"/>
    <dgm:cxn modelId="{60D08A86-75D0-43F2-B7D5-C1C5BC0D773B}" type="presParOf" srcId="{333A1088-737F-45CB-B68E-254E46348037}" destId="{313FC574-E1CD-4FB4-B054-0B805CE0447D}" srcOrd="7" destOrd="0" presId="urn:microsoft.com/office/officeart/2005/8/layout/target3"/>
    <dgm:cxn modelId="{9838E4BF-6403-4C13-8A66-62326F74C868}" type="presParOf" srcId="{333A1088-737F-45CB-B68E-254E46348037}" destId="{619D679B-A015-4ECF-8348-D1034C574F40}" srcOrd="8" destOrd="0" presId="urn:microsoft.com/office/officeart/2005/8/layout/target3"/>
    <dgm:cxn modelId="{87A530E5-B4BD-42F9-AAE6-42B03DF67842}" type="presParOf" srcId="{333A1088-737F-45CB-B68E-254E46348037}" destId="{322283A8-4A27-4CDA-BAE3-F381106A9174}" srcOrd="9" destOrd="0" presId="urn:microsoft.com/office/officeart/2005/8/layout/target3"/>
    <dgm:cxn modelId="{413D93DF-3BA2-4FED-BF95-D95E768A40DA}" type="presParOf" srcId="{333A1088-737F-45CB-B68E-254E46348037}" destId="{FFC9F71D-1B4F-4AD9-A4A6-86ADEFC8AF5C}" srcOrd="10" destOrd="0" presId="urn:microsoft.com/office/officeart/2005/8/layout/target3"/>
    <dgm:cxn modelId="{2171ECEA-42C9-46EA-B366-F9A75D468664}" type="presParOf" srcId="{333A1088-737F-45CB-B68E-254E46348037}" destId="{25B08C86-7E15-44DC-BE7F-FFB55DD49D12}" srcOrd="11" destOrd="0" presId="urn:microsoft.com/office/officeart/2005/8/layout/target3"/>
    <dgm:cxn modelId="{6C6580E6-5F9F-4CBF-98A1-AC122F58B1A4}" type="presParOf" srcId="{333A1088-737F-45CB-B68E-254E46348037}" destId="{76644BE8-9D7C-4C09-B250-3D10AF48CBB7}" srcOrd="12" destOrd="0" presId="urn:microsoft.com/office/officeart/2005/8/layout/target3"/>
    <dgm:cxn modelId="{D3CFF743-6025-4F6C-8D30-66F9CB840D98}" type="presParOf" srcId="{333A1088-737F-45CB-B68E-254E46348037}" destId="{EE85B701-7295-41C0-BA7A-34D3756A2AE6}" srcOrd="13" destOrd="0" presId="urn:microsoft.com/office/officeart/2005/8/layout/target3"/>
    <dgm:cxn modelId="{94CC4BF7-8E3C-480A-8AAB-BFE47BB5E6F3}" type="presParOf" srcId="{333A1088-737F-45CB-B68E-254E46348037}" destId="{8BEBB6EC-1DAA-4CAC-8A25-BC0FCBD5DBD5}" srcOrd="14" destOrd="0" presId="urn:microsoft.com/office/officeart/2005/8/layout/target3"/>
    <dgm:cxn modelId="{821A5D29-A86A-4CF1-B4D1-94A58652F1CA}" type="presParOf" srcId="{333A1088-737F-45CB-B68E-254E46348037}" destId="{AED2198E-93D5-4001-81B4-73124B309672}" srcOrd="15" destOrd="0" presId="urn:microsoft.com/office/officeart/2005/8/layout/target3"/>
    <dgm:cxn modelId="{27C69AE1-195C-42FA-85B6-E9EC14B28E8C}" type="presParOf" srcId="{333A1088-737F-45CB-B68E-254E46348037}" destId="{2BE915AB-18AA-4053-B92C-3BFC9ED204BB}" srcOrd="16" destOrd="0" presId="urn:microsoft.com/office/officeart/2005/8/layout/target3"/>
    <dgm:cxn modelId="{1D4D94A8-C8C9-42DD-B51A-3978832773EB}" type="presParOf" srcId="{333A1088-737F-45CB-B68E-254E46348037}" destId="{6BB5E863-4638-4E1D-BFDE-399D028AC4ED}" srcOrd="17" destOrd="0" presId="urn:microsoft.com/office/officeart/2005/8/layout/target3"/>
    <dgm:cxn modelId="{1F8C5A6B-E811-424F-9C5A-43C384D68CAF}" type="presParOf" srcId="{333A1088-737F-45CB-B68E-254E46348037}" destId="{5A5FFA88-C948-4069-8E93-59FA12366E83}" srcOrd="18" destOrd="0" presId="urn:microsoft.com/office/officeart/2005/8/layout/target3"/>
    <dgm:cxn modelId="{2FDCB7AE-04E9-4D73-B37E-84082B7022A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62529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13 </a:t>
          </a:r>
          <a:r>
            <a:rPr lang="cs-CZ" sz="2000" kern="1200" dirty="0" err="1" smtClean="0"/>
            <a:t>Christmas</a:t>
          </a:r>
          <a:r>
            <a:rPr lang="cs-CZ" sz="2000" kern="1200" dirty="0" smtClean="0"/>
            <a:t> – 5. tř.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B1DE9F-BE93-4B57-8C0C-436F2643FD6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7F2CAC-3254-4F66-8B5B-93CEDDC7B0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834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F2CAC-3254-4F66-8B5B-93CEDDC7B0CF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414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836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973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698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718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049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084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673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482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313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100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132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2000" t="-17000" r="-30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9B71C-1B33-4DBF-B883-4FF4686B90B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D633F-2D04-4705-9CBF-26B1635FF1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355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3971671"/>
              </p:ext>
            </p:extLst>
          </p:nvPr>
        </p:nvGraphicFramePr>
        <p:xfrm>
          <a:off x="251520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72514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365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Anotace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Prezentace je určena pro žáky 5. tříd.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Žáci se seznámí s Vánocemi v Británii.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Žáci čtou jednotlivé informace, seznamují se s novou slovní zásobou, případně si upevňují již známou slovní zásobu. Informace je vždy doplněna obrázkem.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Následuje procvičení slovní zásoby – překlad slov do češtiny. Kontrola porozumění  se prověří na cvičení, kdy žáci k tvrzení přiřazují, že je pravdivé nebo nepravdivé. Správná odpověď se zobrazuje.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Následuje procvičení slovní zásoby na hře Piškvorky – překládá se nová slovní zásoba do angličtiny. Správné odpovědi se zobrazují.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Žáci si mohou udělat výpisky do školního sešitu, učitel může zadávat kontrolní otázky a žáci odpovídají podle informací, které viděli  v prezentaci.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379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bg1"/>
                </a:solidFill>
                <a:latin typeface="Britannic Bold" pitchFamily="34" charset="0"/>
              </a:rPr>
              <a:t>Christmas</a:t>
            </a:r>
            <a:r>
              <a:rPr lang="cs-CZ" sz="5400" dirty="0" smtClean="0">
                <a:solidFill>
                  <a:schemeClr val="bg1"/>
                </a:solidFill>
                <a:latin typeface="Britannic Bold" pitchFamily="34" charset="0"/>
              </a:rPr>
              <a:t> – 5. tř.</a:t>
            </a:r>
            <a:endParaRPr lang="cs-CZ" sz="5400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154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a Christian </a:t>
            </a:r>
            <a:r>
              <a:rPr lang="cs-CZ" dirty="0" err="1" smtClean="0">
                <a:solidFill>
                  <a:schemeClr val="bg1"/>
                </a:solidFill>
              </a:rPr>
              <a:t>holiday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36912"/>
            <a:ext cx="5328592" cy="3106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86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3" y="1052736"/>
            <a:ext cx="8069453" cy="39212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err="1" smtClean="0">
                <a:solidFill>
                  <a:schemeClr val="bg1"/>
                </a:solidFill>
              </a:rPr>
              <a:t>People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decorate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their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err="1" smtClean="0">
                <a:solidFill>
                  <a:schemeClr val="bg1"/>
                </a:solidFill>
              </a:rPr>
              <a:t>homes</a:t>
            </a:r>
            <a:r>
              <a:rPr lang="cs-CZ" sz="4000" dirty="0" smtClean="0">
                <a:solidFill>
                  <a:schemeClr val="bg1"/>
                </a:solidFill>
              </a:rPr>
              <a:t>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5028987" cy="2835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0680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send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cards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96952"/>
            <a:ext cx="4538688" cy="2509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0576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72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Children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write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letters</a:t>
            </a:r>
            <a:r>
              <a:rPr lang="cs-CZ" dirty="0" smtClean="0">
                <a:solidFill>
                  <a:schemeClr val="bg1"/>
                </a:solidFill>
              </a:rPr>
              <a:t> to Santa </a:t>
            </a:r>
            <a:r>
              <a:rPr lang="cs-CZ" dirty="0" err="1" smtClean="0">
                <a:solidFill>
                  <a:schemeClr val="bg1"/>
                </a:solidFill>
              </a:rPr>
              <a:t>Claus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65294"/>
            <a:ext cx="525835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0750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96752"/>
            <a:ext cx="7704856" cy="466997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Many </a:t>
            </a: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bake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cookies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012"/>
            <a:ext cx="4705946" cy="2671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566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268760"/>
            <a:ext cx="7056784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err="1" smtClean="0">
                <a:solidFill>
                  <a:schemeClr val="bg1"/>
                </a:solidFill>
              </a:rPr>
              <a:t>People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kiss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each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err="1" smtClean="0">
                <a:solidFill>
                  <a:schemeClr val="bg1"/>
                </a:solidFill>
              </a:rPr>
              <a:t>other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5498406" cy="3149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68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7632848" cy="4309939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carols</a:t>
            </a: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in </a:t>
            </a:r>
            <a:r>
              <a:rPr lang="cs-CZ" dirty="0" err="1" smtClean="0">
                <a:solidFill>
                  <a:schemeClr val="bg1"/>
                </a:solidFill>
              </a:rPr>
              <a:t>old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people´s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houses</a:t>
            </a:r>
            <a:r>
              <a:rPr lang="cs-CZ" dirty="0" smtClean="0">
                <a:solidFill>
                  <a:schemeClr val="bg1"/>
                </a:solidFill>
              </a:rPr>
              <a:t>,  in </a:t>
            </a:r>
            <a:r>
              <a:rPr lang="cs-CZ" dirty="0" err="1" smtClean="0">
                <a:solidFill>
                  <a:schemeClr val="bg1"/>
                </a:solidFill>
              </a:rPr>
              <a:t>hospitals</a:t>
            </a:r>
            <a:r>
              <a:rPr lang="cs-CZ" dirty="0" smtClean="0">
                <a:solidFill>
                  <a:schemeClr val="bg1"/>
                </a:solidFill>
              </a:rPr>
              <a:t> and in </a:t>
            </a:r>
            <a:r>
              <a:rPr lang="cs-CZ" dirty="0" err="1" smtClean="0">
                <a:solidFill>
                  <a:schemeClr val="bg1"/>
                </a:solidFill>
              </a:rPr>
              <a:t>churches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44" y="2636912"/>
            <a:ext cx="5251904" cy="2918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89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decorate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trees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r>
              <a:rPr lang="cs-CZ" sz="4000" dirty="0" smtClean="0">
                <a:solidFill>
                  <a:schemeClr val="bg1"/>
                </a:solidFill>
              </a:rPr>
              <a:t>.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5209431" cy="276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6385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 make </a:t>
            </a:r>
            <a:r>
              <a:rPr lang="cs-CZ" dirty="0" err="1" smtClean="0">
                <a:solidFill>
                  <a:schemeClr val="bg1"/>
                </a:solidFill>
              </a:rPr>
              <a:t>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buy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gifts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their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family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88840"/>
            <a:ext cx="2592288" cy="3229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00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20688"/>
            <a:ext cx="7344816" cy="504056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Children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hang</a:t>
            </a:r>
            <a:r>
              <a:rPr lang="cs-CZ" dirty="0" smtClean="0">
                <a:solidFill>
                  <a:schemeClr val="bg1"/>
                </a:solidFill>
              </a:rPr>
              <a:t> up </a:t>
            </a:r>
            <a:r>
              <a:rPr lang="cs-CZ" dirty="0" err="1" smtClean="0">
                <a:solidFill>
                  <a:schemeClr val="bg1"/>
                </a:solidFill>
              </a:rPr>
              <a:t>stockings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they</a:t>
            </a:r>
            <a:r>
              <a:rPr lang="cs-CZ" dirty="0" smtClean="0">
                <a:solidFill>
                  <a:schemeClr val="bg1"/>
                </a:solidFill>
              </a:rPr>
              <a:t> hope </a:t>
            </a:r>
            <a:r>
              <a:rPr lang="cs-CZ" dirty="0" err="1" smtClean="0">
                <a:solidFill>
                  <a:schemeClr val="bg1"/>
                </a:solidFill>
              </a:rPr>
              <a:t>that</a:t>
            </a:r>
            <a:r>
              <a:rPr lang="cs-CZ" dirty="0" smtClean="0">
                <a:solidFill>
                  <a:schemeClr val="bg1"/>
                </a:solidFill>
              </a:rPr>
              <a:t> Santa </a:t>
            </a:r>
            <a:r>
              <a:rPr lang="cs-CZ" dirty="0" err="1" smtClean="0">
                <a:solidFill>
                  <a:schemeClr val="bg1"/>
                </a:solidFill>
              </a:rPr>
              <a:t>Claus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will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fill</a:t>
            </a:r>
            <a:r>
              <a:rPr lang="cs-CZ" dirty="0" smtClean="0">
                <a:solidFill>
                  <a:schemeClr val="bg1"/>
                </a:solidFill>
              </a:rPr>
              <a:t> up </a:t>
            </a:r>
            <a:r>
              <a:rPr lang="cs-CZ" dirty="0" err="1" smtClean="0">
                <a:solidFill>
                  <a:schemeClr val="bg1"/>
                </a:solidFill>
              </a:rPr>
              <a:t>them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with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toys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4921399" cy="2766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26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96752"/>
            <a:ext cx="7920880" cy="468052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remember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poor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76872"/>
            <a:ext cx="5123129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1434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128792" cy="854968"/>
          </a:xfrm>
        </p:spPr>
        <p:txBody>
          <a:bodyPr>
            <a:normAutofit fontScale="90000"/>
          </a:bodyPr>
          <a:lstStyle/>
          <a:p>
            <a:r>
              <a:rPr lang="cs-CZ" sz="3200" dirty="0" err="1" smtClean="0">
                <a:solidFill>
                  <a:schemeClr val="bg1"/>
                </a:solidFill>
              </a:rPr>
              <a:t>Translate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Christmas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words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into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your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language</a:t>
            </a:r>
            <a:r>
              <a:rPr lang="cs-CZ" sz="3200" dirty="0" smtClean="0">
                <a:solidFill>
                  <a:schemeClr val="bg1"/>
                </a:solidFill>
              </a:rPr>
              <a:t>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       </a:t>
            </a:r>
            <a:r>
              <a:rPr lang="cs-CZ" dirty="0" err="1" smtClean="0">
                <a:solidFill>
                  <a:schemeClr val="bg1"/>
                </a:solidFill>
              </a:rPr>
              <a:t>remember</a:t>
            </a:r>
            <a:r>
              <a:rPr lang="cs-CZ" dirty="0" smtClean="0">
                <a:solidFill>
                  <a:schemeClr val="bg1"/>
                </a:solidFill>
              </a:rPr>
              <a:t>             </a:t>
            </a:r>
            <a:r>
              <a:rPr lang="cs-CZ" dirty="0" err="1" smtClean="0">
                <a:solidFill>
                  <a:schemeClr val="bg1"/>
                </a:solidFill>
              </a:rPr>
              <a:t>hang</a:t>
            </a:r>
            <a:r>
              <a:rPr lang="cs-CZ" dirty="0" smtClean="0">
                <a:solidFill>
                  <a:schemeClr val="bg1"/>
                </a:solidFill>
              </a:rPr>
              <a:t> up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Christian         </a:t>
            </a:r>
            <a:r>
              <a:rPr lang="cs-CZ" dirty="0" err="1" smtClean="0">
                <a:solidFill>
                  <a:schemeClr val="bg1"/>
                </a:solidFill>
              </a:rPr>
              <a:t>poor</a:t>
            </a:r>
            <a:r>
              <a:rPr lang="cs-CZ" dirty="0" smtClean="0">
                <a:solidFill>
                  <a:schemeClr val="bg1"/>
                </a:solidFill>
              </a:rPr>
              <a:t>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stockings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bg1"/>
                </a:solidFill>
              </a:rPr>
              <a:t>d</a:t>
            </a:r>
            <a:r>
              <a:rPr lang="cs-CZ" dirty="0" err="1" smtClean="0">
                <a:solidFill>
                  <a:schemeClr val="bg1"/>
                </a:solidFill>
              </a:rPr>
              <a:t>ecorate</a:t>
            </a:r>
            <a:r>
              <a:rPr lang="cs-CZ" dirty="0" smtClean="0">
                <a:solidFill>
                  <a:schemeClr val="bg1"/>
                </a:solidFill>
              </a:rPr>
              <a:t>         </a:t>
            </a:r>
            <a:r>
              <a:rPr lang="cs-CZ" dirty="0" err="1" smtClean="0">
                <a:solidFill>
                  <a:schemeClr val="bg1"/>
                </a:solidFill>
              </a:rPr>
              <a:t>cookies</a:t>
            </a:r>
            <a:r>
              <a:rPr lang="cs-CZ" dirty="0" smtClean="0">
                <a:solidFill>
                  <a:schemeClr val="bg1"/>
                </a:solidFill>
              </a:rPr>
              <a:t>                   hope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bg1"/>
                </a:solidFill>
              </a:rPr>
              <a:t>h</a:t>
            </a:r>
            <a:r>
              <a:rPr lang="cs-CZ" dirty="0" err="1" smtClean="0">
                <a:solidFill>
                  <a:schemeClr val="bg1"/>
                </a:solidFill>
              </a:rPr>
              <a:t>omes</a:t>
            </a:r>
            <a:r>
              <a:rPr lang="cs-CZ" dirty="0" smtClean="0">
                <a:solidFill>
                  <a:schemeClr val="bg1"/>
                </a:solidFill>
              </a:rPr>
              <a:t>             Santa </a:t>
            </a:r>
            <a:r>
              <a:rPr lang="cs-CZ" dirty="0" err="1" smtClean="0">
                <a:solidFill>
                  <a:schemeClr val="bg1"/>
                </a:solidFill>
              </a:rPr>
              <a:t>Claus</a:t>
            </a:r>
            <a:r>
              <a:rPr lang="cs-CZ" dirty="0" smtClean="0">
                <a:solidFill>
                  <a:schemeClr val="bg1"/>
                </a:solidFill>
              </a:rPr>
              <a:t>            </a:t>
            </a:r>
            <a:r>
              <a:rPr lang="cs-CZ" dirty="0" err="1" smtClean="0">
                <a:solidFill>
                  <a:schemeClr val="bg1"/>
                </a:solidFill>
              </a:rPr>
              <a:t>fill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bg1"/>
                </a:solidFill>
              </a:rPr>
              <a:t>t</a:t>
            </a:r>
            <a:r>
              <a:rPr lang="cs-CZ" dirty="0" err="1" smtClean="0">
                <a:solidFill>
                  <a:schemeClr val="bg1"/>
                </a:solidFill>
              </a:rPr>
              <a:t>ree</a:t>
            </a:r>
            <a:r>
              <a:rPr lang="cs-CZ" dirty="0" smtClean="0">
                <a:solidFill>
                  <a:schemeClr val="bg1"/>
                </a:solidFill>
              </a:rPr>
              <a:t>                  </a:t>
            </a:r>
            <a:r>
              <a:rPr lang="cs-CZ" dirty="0" err="1" smtClean="0">
                <a:solidFill>
                  <a:schemeClr val="bg1"/>
                </a:solidFill>
              </a:rPr>
              <a:t>sing</a:t>
            </a:r>
            <a:r>
              <a:rPr lang="cs-CZ" dirty="0" smtClean="0">
                <a:solidFill>
                  <a:schemeClr val="bg1"/>
                </a:solidFill>
              </a:rPr>
              <a:t>                         </a:t>
            </a:r>
            <a:r>
              <a:rPr lang="cs-CZ" dirty="0" err="1" smtClean="0">
                <a:solidFill>
                  <a:schemeClr val="bg1"/>
                </a:solidFill>
              </a:rPr>
              <a:t>toys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>
                <a:solidFill>
                  <a:schemeClr val="bg1"/>
                </a:solidFill>
              </a:rPr>
              <a:t>g</a:t>
            </a:r>
            <a:r>
              <a:rPr lang="cs-CZ" dirty="0" err="1" smtClean="0">
                <a:solidFill>
                  <a:schemeClr val="bg1"/>
                </a:solidFill>
              </a:rPr>
              <a:t>ifts</a:t>
            </a:r>
            <a:r>
              <a:rPr lang="cs-CZ" dirty="0" smtClean="0">
                <a:solidFill>
                  <a:schemeClr val="bg1"/>
                </a:solidFill>
              </a:rPr>
              <a:t>                  </a:t>
            </a: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carols</a:t>
            </a:r>
            <a:r>
              <a:rPr lang="cs-CZ" dirty="0" smtClean="0">
                <a:solidFill>
                  <a:schemeClr val="bg1"/>
                </a:solidFill>
              </a:rPr>
              <a:t>    </a:t>
            </a:r>
          </a:p>
          <a:p>
            <a:pPr marL="0" indent="0">
              <a:buNone/>
            </a:pPr>
            <a:r>
              <a:rPr lang="cs-CZ" dirty="0" err="1">
                <a:solidFill>
                  <a:schemeClr val="bg1"/>
                </a:solidFill>
              </a:rPr>
              <a:t>c</a:t>
            </a:r>
            <a:r>
              <a:rPr lang="cs-CZ" dirty="0" err="1" smtClean="0">
                <a:solidFill>
                  <a:schemeClr val="bg1"/>
                </a:solidFill>
              </a:rPr>
              <a:t>ards</a:t>
            </a:r>
            <a:r>
              <a:rPr lang="cs-CZ" dirty="0" smtClean="0">
                <a:solidFill>
                  <a:schemeClr val="bg1"/>
                </a:solidFill>
              </a:rPr>
              <a:t>                </a:t>
            </a:r>
            <a:r>
              <a:rPr lang="cs-CZ" dirty="0" err="1" smtClean="0">
                <a:solidFill>
                  <a:schemeClr val="bg1"/>
                </a:solidFill>
              </a:rPr>
              <a:t>hospital</a:t>
            </a:r>
            <a:r>
              <a:rPr lang="cs-CZ" dirty="0" smtClean="0">
                <a:solidFill>
                  <a:schemeClr val="bg1"/>
                </a:solidFill>
              </a:rPr>
              <a:t>              </a:t>
            </a:r>
            <a:r>
              <a:rPr lang="cs-CZ" dirty="0" err="1" smtClean="0">
                <a:solidFill>
                  <a:schemeClr val="bg1"/>
                </a:solidFill>
              </a:rPr>
              <a:t>each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other</a:t>
            </a:r>
            <a:r>
              <a:rPr lang="cs-CZ" dirty="0" smtClean="0">
                <a:solidFill>
                  <a:schemeClr val="bg1"/>
                </a:solidFill>
              </a:rPr>
              <a:t>           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3214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4969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Are these </a:t>
            </a:r>
            <a:r>
              <a:rPr lang="cs-CZ" sz="3600" dirty="0" err="1" smtClean="0">
                <a:solidFill>
                  <a:schemeClr val="bg1"/>
                </a:solidFill>
              </a:rPr>
              <a:t>statements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true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or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false</a:t>
            </a:r>
            <a:r>
              <a:rPr lang="cs-CZ" sz="36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86234"/>
            <a:ext cx="7380312" cy="4669979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decorate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their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houses</a:t>
            </a:r>
            <a:r>
              <a:rPr lang="cs-CZ" dirty="0" smtClean="0">
                <a:solidFill>
                  <a:schemeClr val="bg1"/>
                </a:solidFill>
              </a:rPr>
              <a:t>. 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time</a:t>
            </a:r>
            <a:r>
              <a:rPr lang="cs-CZ" dirty="0" smtClean="0">
                <a:solidFill>
                  <a:schemeClr val="bg1"/>
                </a:solidFill>
              </a:rPr>
              <a:t> to </a:t>
            </a:r>
            <a:r>
              <a:rPr lang="cs-CZ" dirty="0" err="1" smtClean="0">
                <a:solidFill>
                  <a:schemeClr val="bg1"/>
                </a:solidFill>
              </a:rPr>
              <a:t>remember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poor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people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Children</a:t>
            </a:r>
            <a:r>
              <a:rPr lang="cs-CZ" dirty="0" smtClean="0">
                <a:solidFill>
                  <a:schemeClr val="bg1"/>
                </a:solidFill>
              </a:rPr>
              <a:t> go to </a:t>
            </a:r>
            <a:r>
              <a:rPr lang="cs-CZ" dirty="0" err="1" smtClean="0">
                <a:solidFill>
                  <a:schemeClr val="bg1"/>
                </a:solidFill>
              </a:rPr>
              <a:t>school</a:t>
            </a:r>
            <a:r>
              <a:rPr lang="cs-CZ" dirty="0" smtClean="0">
                <a:solidFill>
                  <a:schemeClr val="bg1"/>
                </a:solidFill>
              </a:rPr>
              <a:t> on </a:t>
            </a:r>
            <a:r>
              <a:rPr lang="cs-CZ" dirty="0" err="1" smtClean="0">
                <a:solidFill>
                  <a:schemeClr val="bg1"/>
                </a:solidFill>
              </a:rPr>
              <a:t>Christmas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Eve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err="1" smtClean="0">
                <a:solidFill>
                  <a:schemeClr val="bg1"/>
                </a:solidFill>
              </a:rPr>
              <a:t>Children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hang</a:t>
            </a:r>
            <a:r>
              <a:rPr lang="cs-CZ" dirty="0" smtClean="0">
                <a:solidFill>
                  <a:schemeClr val="bg1"/>
                </a:solidFill>
              </a:rPr>
              <a:t> up </a:t>
            </a:r>
            <a:r>
              <a:rPr lang="cs-CZ" dirty="0" err="1" smtClean="0">
                <a:solidFill>
                  <a:schemeClr val="bg1"/>
                </a:solidFill>
              </a:rPr>
              <a:t>their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socks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236297" y="1556792"/>
            <a:ext cx="2880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414569" y="2780928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748463" y="4021224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F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60762" y="522920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F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623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53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bg1"/>
                </a:solidFill>
              </a:rPr>
              <a:t>Tic</a:t>
            </a:r>
            <a:r>
              <a:rPr lang="cs-CZ" sz="3600" dirty="0" smtClean="0">
                <a:solidFill>
                  <a:schemeClr val="bg1"/>
                </a:solidFill>
              </a:rPr>
              <a:t> – </a:t>
            </a:r>
            <a:r>
              <a:rPr lang="cs-CZ" sz="3600" dirty="0" err="1" smtClean="0">
                <a:solidFill>
                  <a:schemeClr val="bg1"/>
                </a:solidFill>
              </a:rPr>
              <a:t>tac</a:t>
            </a:r>
            <a:r>
              <a:rPr lang="cs-CZ" sz="3600" dirty="0" smtClean="0">
                <a:solidFill>
                  <a:schemeClr val="bg1"/>
                </a:solidFill>
              </a:rPr>
              <a:t> - </a:t>
            </a:r>
            <a:r>
              <a:rPr lang="cs-CZ" sz="3600" dirty="0" err="1" smtClean="0">
                <a:solidFill>
                  <a:schemeClr val="bg1"/>
                </a:solidFill>
              </a:rPr>
              <a:t>toe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2716" y="2062501"/>
            <a:ext cx="7509520" cy="4237931"/>
          </a:xfrm>
        </p:spPr>
        <p:txBody>
          <a:bodyPr/>
          <a:lstStyle/>
          <a:p>
            <a:pPr marL="457200" lvl="1" indent="0">
              <a:buNone/>
            </a:pPr>
            <a:r>
              <a:rPr lang="cs-CZ" dirty="0" smtClean="0"/>
              <a:t>   </a:t>
            </a:r>
            <a:r>
              <a:rPr lang="cs-CZ" sz="3200" dirty="0" smtClean="0">
                <a:solidFill>
                  <a:schemeClr val="bg1"/>
                </a:solidFill>
              </a:rPr>
              <a:t>cukroví              koledy              kostely   </a:t>
            </a:r>
          </a:p>
          <a:p>
            <a:pPr marL="457200" lvl="1" indent="0">
              <a:buNone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</a:p>
          <a:p>
            <a:pPr marL="457200" lvl="1" indent="0">
              <a:buNone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dárky                 pohlednice     nemocnice</a:t>
            </a:r>
          </a:p>
          <a:p>
            <a:pPr marL="457200" lvl="1" indent="0">
              <a:buNone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endParaRPr lang="cs-CZ" sz="3200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   punčochy          stromeček       políbit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2348880"/>
            <a:ext cx="1431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cookies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2380238"/>
            <a:ext cx="1158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carols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5006" y="2389319"/>
            <a:ext cx="16806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churches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65214" y="3645024"/>
            <a:ext cx="8963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gifts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301" y="3645024"/>
            <a:ext cx="1065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cards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02640" y="3596692"/>
            <a:ext cx="1673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hospitals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5589240"/>
            <a:ext cx="1714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stockings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73624" y="5517232"/>
            <a:ext cx="8669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tree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5589240"/>
            <a:ext cx="878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k</a:t>
            </a:r>
            <a:r>
              <a:rPr lang="cs-CZ" sz="3200" dirty="0" err="1" smtClean="0"/>
              <a:t>iss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4746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5112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Citace: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251520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Text: vlastní zdroje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Obrázek pozadí: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Vzorek </a:t>
            </a:r>
            <a:r>
              <a:rPr lang="cs-CZ" sz="1600" dirty="0">
                <a:solidFill>
                  <a:schemeClr val="bg1"/>
                </a:solidFill>
              </a:rPr>
              <a:t>vánoční ozdoby.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2012 [cit. </a:t>
            </a:r>
            <a:r>
              <a:rPr lang="cs-CZ" sz="1600" dirty="0" smtClean="0">
                <a:solidFill>
                  <a:schemeClr val="bg1"/>
                </a:solidFill>
              </a:rPr>
              <a:t>2012-01-01].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http://office.microsoft.com/cs-cz/images/results.aspx?qu=v%C3%A1no%C4%8Dn%C3%AD%20%C4%8Das#ai:MC900440309|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Obrázky: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Jesličky.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2O12 [cit. </a:t>
            </a:r>
            <a:r>
              <a:rPr lang="cs-CZ" sz="1600" dirty="0" smtClean="0">
                <a:solidFill>
                  <a:schemeClr val="bg1"/>
                </a:solidFill>
              </a:rPr>
              <a:t>2012-01-01].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http://office.microsoft.com/cs-cz/images/results.aspx?qu=jesli%C4%8Dky&amp;ctt=1#ai:MC900183166|mt:1| 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Vánoční </a:t>
            </a:r>
            <a:r>
              <a:rPr lang="cs-CZ" sz="1600" dirty="0">
                <a:solidFill>
                  <a:schemeClr val="bg1"/>
                </a:solidFill>
              </a:rPr>
              <a:t>ozdoby.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2012 [cit. </a:t>
            </a:r>
            <a:r>
              <a:rPr lang="cs-CZ" sz="1600" dirty="0" smtClean="0">
                <a:solidFill>
                  <a:schemeClr val="bg1"/>
                </a:solidFill>
              </a:rPr>
              <a:t>2012-01-01].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http://office.microsoft.com/cs-cz/images/results.aspx?qu=v%C3%A1no%C4%8Dn%C3%AD%20ozdoby&amp;ctt=1#ai:MC900281808</a:t>
            </a:r>
            <a:r>
              <a:rPr lang="cs-CZ" sz="1600" dirty="0" smtClean="0">
                <a:solidFill>
                  <a:schemeClr val="bg1"/>
                </a:solidFill>
              </a:rPr>
              <a:t>|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mt:1</a:t>
            </a:r>
            <a:r>
              <a:rPr lang="cs-CZ" sz="1600" dirty="0">
                <a:solidFill>
                  <a:schemeClr val="bg1"/>
                </a:solidFill>
              </a:rPr>
              <a:t>|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Pohlednice.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2012 [cit. </a:t>
            </a:r>
            <a:r>
              <a:rPr lang="cs-CZ" sz="1600" dirty="0" smtClean="0">
                <a:solidFill>
                  <a:schemeClr val="bg1"/>
                </a:solidFill>
              </a:rPr>
              <a:t>2012-01-01].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http://office.microsoft.com/cs-cz/images/results.aspx?qu=pohlednice&amp;ex=1&amp;ctt=1#ai:MC900250849|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bg1"/>
                </a:solidFill>
              </a:rPr>
              <a:t>Dopis Santa </a:t>
            </a:r>
            <a:r>
              <a:rPr lang="cs-CZ" sz="1600" dirty="0" err="1">
                <a:solidFill>
                  <a:schemeClr val="bg1"/>
                </a:solidFill>
              </a:rPr>
              <a:t>Clausovi</a:t>
            </a:r>
            <a:r>
              <a:rPr lang="cs-CZ" sz="1600" dirty="0">
                <a:solidFill>
                  <a:schemeClr val="bg1"/>
                </a:solidFill>
              </a:rPr>
              <a:t>. </a:t>
            </a:r>
            <a:r>
              <a:rPr lang="cs-CZ" sz="1600" i="1" dirty="0">
                <a:solidFill>
                  <a:schemeClr val="bg1"/>
                </a:solidFill>
              </a:rPr>
              <a:t>Office.com</a:t>
            </a:r>
            <a:r>
              <a:rPr lang="cs-CZ" sz="1600" dirty="0">
                <a:solidFill>
                  <a:schemeClr val="bg1"/>
                </a:solidFill>
              </a:rPr>
              <a:t> [online]. 2012 [cit. </a:t>
            </a:r>
            <a:r>
              <a:rPr lang="cs-CZ" sz="1600" dirty="0" smtClean="0">
                <a:solidFill>
                  <a:schemeClr val="bg1"/>
                </a:solidFill>
              </a:rPr>
              <a:t>2012-01-01]. </a:t>
            </a:r>
            <a:r>
              <a:rPr lang="cs-CZ" sz="1600" dirty="0">
                <a:solidFill>
                  <a:schemeClr val="bg1"/>
                </a:solidFill>
              </a:rPr>
              <a:t>Dostupné z: http://office.microsoft.com/cs-cz/images/results.aspx?qu=dopis%20santa%20clausovi&amp;ctt=1#ai:MC900250855|mt:1| </a:t>
            </a:r>
          </a:p>
        </p:txBody>
      </p:sp>
    </p:spTree>
    <p:extLst>
      <p:ext uri="{BB962C8B-B14F-4D97-AF65-F5344CB8AC3E}">
        <p14:creationId xmlns:p14="http://schemas.microsoft.com/office/powerpoint/2010/main" val="126618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Citace: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Obrázky: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Vánoční cukroví.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2012-01-01].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http://office.microsoft.com/cs-cz/images/results.aspx?qu=v%C3%A1no%C4%8Dn%C3%AD%20cukrov%C3%AD&amp;ctt=1#ai:MC900183076|mt:1|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Polibek. </a:t>
            </a:r>
            <a:r>
              <a:rPr lang="cs-CZ" sz="1800" i="1" dirty="0">
                <a:solidFill>
                  <a:schemeClr val="bg1"/>
                </a:solidFill>
              </a:rPr>
              <a:t>Office </a:t>
            </a:r>
            <a:r>
              <a:rPr lang="cs-CZ" sz="1800" i="1" dirty="0" err="1">
                <a:solidFill>
                  <a:schemeClr val="bg1"/>
                </a:solidFill>
              </a:rPr>
              <a:t>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2012-01-01].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http://office.microsoft.com/cs-cz/images/results.aspx?qu=polibek&amp;ctt=1#ai:MC900396816|mt:1|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Vánoční koledy.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2012-01-01].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http://office.microsoft.com/cs-cz/images/results.aspx?qu=v%C3%A1no%C4%8Dn%C3%AD%20koledy&amp;ctt=1#ai:MC900410823|mt:1|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Vánoční stromeček.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2012-01-01].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http://office.microsoft.com/cs-cz/images/results.aspx?qu=v%C3%A1no%C4%8Dn%C3%AD%20strome%C4%8Dek&amp;ctt=1#ai:MC900383196|mt:1</a:t>
            </a:r>
            <a:r>
              <a:rPr lang="cs-CZ" sz="1800" dirty="0" smtClean="0">
                <a:solidFill>
                  <a:schemeClr val="bg1"/>
                </a:solidFill>
              </a:rPr>
              <a:t>|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10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Citace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Obrázky: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Vánoční dárky.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2012-01-01].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http://office.microsoft.com/cs-cz/images/results.aspx?qu=v%C3%A1no%C4%8Dn%C3%AD%20d%C3%A1rky&amp;ctt=1#ai:MC900396452|mt:1|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Vánoční punčochy.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2012-01-01].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http://office.microsoft.com/cs-cz/images/results.aspx?qu=v%C3%A1no%C4%8Dn%C3%AD%20pun%C4%8Dochy&amp;ctt=1#ai:MC900300978|mt:1| 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bg1"/>
                </a:solidFill>
              </a:rPr>
              <a:t>Charita. </a:t>
            </a:r>
            <a:r>
              <a:rPr lang="cs-CZ" sz="2000" i="1" dirty="0">
                <a:solidFill>
                  <a:schemeClr val="bg1"/>
                </a:solidFill>
              </a:rPr>
              <a:t>Office.com</a:t>
            </a:r>
            <a:r>
              <a:rPr lang="cs-CZ" sz="2000" dirty="0">
                <a:solidFill>
                  <a:schemeClr val="bg1"/>
                </a:solidFill>
              </a:rPr>
              <a:t> [online]. 2012 [cit. </a:t>
            </a:r>
            <a:r>
              <a:rPr lang="cs-CZ" sz="2000" dirty="0" smtClean="0">
                <a:solidFill>
                  <a:schemeClr val="bg1"/>
                </a:solidFill>
              </a:rPr>
              <a:t>2012-01-01]. </a:t>
            </a:r>
            <a:r>
              <a:rPr lang="cs-CZ" sz="2000" dirty="0">
                <a:solidFill>
                  <a:schemeClr val="bg1"/>
                </a:solidFill>
              </a:rPr>
              <a:t>Dostupné z: http://office.microsoft.com/cs-cz/images/results.aspx?qu=charita&amp;ex=1&amp;ctt=1#ai:MC900250754|mt:1| </a:t>
            </a: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88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905</TotalTime>
  <Words>619</Words>
  <Application>Microsoft Office PowerPoint</Application>
  <PresentationFormat>Předvádění na obrazovce (4:3)</PresentationFormat>
  <Paragraphs>92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</vt:lpstr>
      <vt:lpstr>Christmas – 5. tř.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Translate Christmas words into your language:</vt:lpstr>
      <vt:lpstr>Are these statements true or false?</vt:lpstr>
      <vt:lpstr>Tic – tac - toe</vt:lpstr>
      <vt:lpstr>Citace:</vt:lpstr>
      <vt:lpstr>Citace: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Hanka-mamka</dc:creator>
  <cp:lastModifiedBy>KLETECKOVAH</cp:lastModifiedBy>
  <cp:revision>60</cp:revision>
  <dcterms:created xsi:type="dcterms:W3CDTF">2011-12-28T07:46:24Z</dcterms:created>
  <dcterms:modified xsi:type="dcterms:W3CDTF">2012-02-29T17:03:06Z</dcterms:modified>
</cp:coreProperties>
</file>