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7849" autoAdjust="0"/>
  </p:normalViewPr>
  <p:slideViewPr>
    <p:cSldViewPr>
      <p:cViewPr varScale="1">
        <p:scale>
          <a:sx n="49" d="100"/>
          <a:sy n="49" d="100"/>
        </p:scale>
        <p:origin x="-172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C393C-0994-4A57-9439-B208042FD67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956"/>
            <a:ext cx="5486400" cy="4476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CFDA3-E3AF-40A0-8101-15A274CD18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865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EBFE7-E175-4C52-AFC9-64B367749869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476374" y="274638"/>
            <a:ext cx="6263977" cy="9221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200" dirty="0" smtClean="0"/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200" dirty="0" smtClean="0"/>
          </a:p>
          <a:p>
            <a:r>
              <a:rPr lang="cs-CZ" sz="2200" dirty="0" smtClean="0"/>
              <a:t>OP  </a:t>
            </a:r>
            <a:r>
              <a:rPr lang="cs-CZ" sz="2200" dirty="0"/>
              <a:t>VK oblast podpory 1.4 s názvem Zlepšení podmínek </a:t>
            </a:r>
          </a:p>
          <a:p>
            <a:r>
              <a:rPr lang="cs-CZ" sz="2200" dirty="0"/>
              <a:t>    pro vzdělávání na základních školách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1377936"/>
            <a:ext cx="69127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err="1"/>
              <a:t>Mgr.Iva</a:t>
            </a:r>
            <a:r>
              <a:rPr lang="cs-CZ" dirty="0"/>
              <a:t> Štancíková</a:t>
            </a:r>
            <a:br>
              <a:rPr lang="cs-CZ" dirty="0"/>
            </a:br>
            <a:r>
              <a:rPr lang="cs-CZ" dirty="0"/>
              <a:t>Matematika a její </a:t>
            </a:r>
            <a:r>
              <a:rPr lang="cs-CZ" dirty="0" smtClean="0"/>
              <a:t>aplikace</a:t>
            </a:r>
          </a:p>
          <a:p>
            <a:endParaRPr lang="cs-CZ" dirty="0"/>
          </a:p>
          <a:p>
            <a:r>
              <a:rPr lang="cs-CZ" dirty="0"/>
              <a:t>Počítání s </a:t>
            </a:r>
            <a:r>
              <a:rPr lang="cs-CZ" dirty="0" smtClean="0"/>
              <a:t>neznámou 1.ročník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VY_32_INOVACE_08_pocitani_s_neznámou</a:t>
            </a:r>
            <a:endParaRPr lang="cs-CZ" dirty="0"/>
          </a:p>
        </p:txBody>
      </p:sp>
      <p:pic>
        <p:nvPicPr>
          <p:cNvPr id="7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88641"/>
            <a:ext cx="6478588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MOTÝLŮ ZŮSTANE ?</a:t>
            </a:r>
            <a:endParaRPr lang="cs-CZ" dirty="0"/>
          </a:p>
        </p:txBody>
      </p:sp>
      <p:pic>
        <p:nvPicPr>
          <p:cNvPr id="1056" name="Picture 3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4006031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05064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0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2024287" cy="1345864"/>
          </a:xfrm>
          <a:prstGeom prst="rect">
            <a:avLst/>
          </a:prstGeom>
          <a:noFill/>
        </p:spPr>
      </p:pic>
      <p:pic>
        <p:nvPicPr>
          <p:cNvPr id="1061" name="Picture 37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708920"/>
            <a:ext cx="2349205" cy="1561888"/>
          </a:xfrm>
          <a:prstGeom prst="rect">
            <a:avLst/>
          </a:prstGeom>
          <a:noFill/>
        </p:spPr>
      </p:pic>
      <p:pic>
        <p:nvPicPr>
          <p:cNvPr id="43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492896"/>
            <a:ext cx="2024287" cy="1345864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1403648" y="1484784"/>
            <a:ext cx="32688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 4   –   1   =   3</a:t>
            </a:r>
            <a:endParaRPr lang="cs-CZ" sz="4400" dirty="0"/>
          </a:p>
        </p:txBody>
      </p:sp>
      <p:pic>
        <p:nvPicPr>
          <p:cNvPr id="46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852936"/>
            <a:ext cx="2024287" cy="1345864"/>
          </a:xfrm>
          <a:prstGeom prst="rect">
            <a:avLst/>
          </a:prstGeom>
          <a:noFill/>
        </p:spPr>
      </p:pic>
      <p:sp>
        <p:nvSpPr>
          <p:cNvPr id="47" name="Elipsa 46"/>
          <p:cNvSpPr/>
          <p:nvPr/>
        </p:nvSpPr>
        <p:spPr>
          <a:xfrm>
            <a:off x="2699792" y="1412776"/>
            <a:ext cx="72008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5472608" cy="1354162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POČÍTEJ DO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5400" dirty="0" smtClean="0"/>
              <a:t>     2  +   </a:t>
            </a:r>
            <a:r>
              <a:rPr lang="cs-CZ" sz="5400" dirty="0" err="1" smtClean="0"/>
              <a:t>2</a:t>
            </a:r>
            <a:r>
              <a:rPr lang="cs-CZ" sz="5400" dirty="0" smtClean="0"/>
              <a:t>    =  4</a:t>
            </a:r>
          </a:p>
          <a:p>
            <a:pPr>
              <a:buNone/>
            </a:pPr>
            <a:r>
              <a:rPr lang="cs-CZ" sz="5400" dirty="0" smtClean="0"/>
              <a:t> </a:t>
            </a:r>
          </a:p>
          <a:p>
            <a:r>
              <a:rPr lang="cs-CZ" sz="5400" dirty="0" smtClean="0"/>
              <a:t>     1 +    3     =  4</a:t>
            </a:r>
            <a:endParaRPr lang="cs-CZ" sz="5400" dirty="0"/>
          </a:p>
        </p:txBody>
      </p:sp>
      <p:sp>
        <p:nvSpPr>
          <p:cNvPr id="5" name="Elipsa 4"/>
          <p:cNvSpPr/>
          <p:nvPr/>
        </p:nvSpPr>
        <p:spPr>
          <a:xfrm>
            <a:off x="2699792" y="1916832"/>
            <a:ext cx="1152128" cy="14401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55776" y="3861048"/>
            <a:ext cx="1152128" cy="14401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2050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933056"/>
            <a:ext cx="1872208" cy="1872208"/>
          </a:xfrm>
          <a:prstGeom prst="rect">
            <a:avLst/>
          </a:prstGeom>
          <a:noFill/>
        </p:spPr>
      </p:pic>
      <p:pic>
        <p:nvPicPr>
          <p:cNvPr id="2051" name="Picture 3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0800" y="404664"/>
            <a:ext cx="1915616" cy="1915616"/>
          </a:xfrm>
          <a:prstGeom prst="rect">
            <a:avLst/>
          </a:prstGeom>
          <a:noFill/>
        </p:spPr>
      </p:pic>
      <p:pic>
        <p:nvPicPr>
          <p:cNvPr id="9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985792"/>
            <a:ext cx="1872208" cy="1872208"/>
          </a:xfrm>
          <a:prstGeom prst="rect">
            <a:avLst/>
          </a:prstGeom>
          <a:noFill/>
        </p:spPr>
      </p:pic>
      <p:pic>
        <p:nvPicPr>
          <p:cNvPr id="10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985792"/>
            <a:ext cx="1872208" cy="1872208"/>
          </a:xfrm>
          <a:prstGeom prst="rect">
            <a:avLst/>
          </a:prstGeom>
          <a:noFill/>
        </p:spPr>
      </p:pic>
      <p:pic>
        <p:nvPicPr>
          <p:cNvPr id="11" name="Picture 3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44824"/>
            <a:ext cx="1915616" cy="1915616"/>
          </a:xfrm>
          <a:prstGeom prst="rect">
            <a:avLst/>
          </a:prstGeom>
          <a:noFill/>
        </p:spPr>
      </p:pic>
      <p:pic>
        <p:nvPicPr>
          <p:cNvPr id="2052" name="Picture 4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96552" y="4437112"/>
            <a:ext cx="1778033" cy="17189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KOLIK MOTÝLŮ PŘILETÍ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2   +    3    = 5   </a:t>
            </a:r>
          </a:p>
          <a:p>
            <a:endParaRPr lang="cs-CZ" sz="4400" dirty="0"/>
          </a:p>
          <a:p>
            <a:endParaRPr lang="cs-CZ" sz="4400" dirty="0"/>
          </a:p>
        </p:txBody>
      </p:sp>
      <p:pic>
        <p:nvPicPr>
          <p:cNvPr id="4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08920"/>
            <a:ext cx="2024287" cy="1345864"/>
          </a:xfrm>
          <a:prstGeom prst="rect">
            <a:avLst/>
          </a:prstGeom>
          <a:noFill/>
        </p:spPr>
      </p:pic>
      <p:pic>
        <p:nvPicPr>
          <p:cNvPr id="5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80928"/>
            <a:ext cx="2024287" cy="1345864"/>
          </a:xfrm>
          <a:prstGeom prst="rect">
            <a:avLst/>
          </a:prstGeom>
          <a:noFill/>
        </p:spPr>
      </p:pic>
      <p:pic>
        <p:nvPicPr>
          <p:cNvPr id="7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365104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933056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63691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293096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Elipsa 11"/>
          <p:cNvSpPr/>
          <p:nvPr/>
        </p:nvSpPr>
        <p:spPr>
          <a:xfrm>
            <a:off x="2051720" y="15567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 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POČÍTEJ DO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 4 +  1      =  5</a:t>
            </a:r>
            <a:endParaRPr lang="cs-CZ" sz="4400" dirty="0"/>
          </a:p>
        </p:txBody>
      </p:sp>
      <p:pic>
        <p:nvPicPr>
          <p:cNvPr id="3078" name="Picture 6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340768"/>
            <a:ext cx="1759730" cy="1535217"/>
          </a:xfrm>
          <a:prstGeom prst="rect">
            <a:avLst/>
          </a:prstGeom>
          <a:noFill/>
        </p:spPr>
      </p:pic>
      <p:pic>
        <p:nvPicPr>
          <p:cNvPr id="3079" name="Picture 7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883037"/>
            <a:ext cx="2263786" cy="1974963"/>
          </a:xfrm>
          <a:prstGeom prst="rect">
            <a:avLst/>
          </a:prstGeom>
          <a:noFill/>
        </p:spPr>
      </p:pic>
      <p:pic>
        <p:nvPicPr>
          <p:cNvPr id="3080" name="Picture 8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365104"/>
            <a:ext cx="2313231" cy="2018100"/>
          </a:xfrm>
          <a:prstGeom prst="rect">
            <a:avLst/>
          </a:prstGeom>
          <a:noFill/>
        </p:spPr>
      </p:pic>
      <p:pic>
        <p:nvPicPr>
          <p:cNvPr id="3081" name="Picture 9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97836" y="3573017"/>
            <a:ext cx="2418580" cy="2109580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1691680" y="234888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CHYTEJ MOTÝLY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4400" dirty="0" smtClean="0"/>
              <a:t>1 +   3  =  4           3 +        =  4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1  +   4  = 5</a:t>
            </a:r>
            <a:r>
              <a:rPr lang="cs-CZ" sz="4400" dirty="0" smtClean="0"/>
              <a:t>           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2  +       =  5</a:t>
            </a:r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3 +  2    = 5            </a:t>
            </a:r>
            <a:r>
              <a:rPr lang="cs-CZ" sz="4400" dirty="0" err="1" smtClean="0"/>
              <a:t>5</a:t>
            </a:r>
            <a:r>
              <a:rPr lang="cs-CZ" sz="4400" dirty="0" smtClean="0"/>
              <a:t>  +       =  </a:t>
            </a:r>
            <a:r>
              <a:rPr lang="cs-CZ" sz="4400" dirty="0" err="1" smtClean="0"/>
              <a:t>5</a:t>
            </a:r>
            <a:endParaRPr lang="cs-CZ" sz="4400" dirty="0"/>
          </a:p>
        </p:txBody>
      </p:sp>
      <p:pic>
        <p:nvPicPr>
          <p:cNvPr id="4099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28800"/>
            <a:ext cx="1490001" cy="1440523"/>
          </a:xfrm>
          <a:prstGeom prst="rect">
            <a:avLst/>
          </a:prstGeom>
          <a:noFill/>
        </p:spPr>
      </p:pic>
      <p:pic>
        <p:nvPicPr>
          <p:cNvPr id="12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140968"/>
            <a:ext cx="1490001" cy="1440523"/>
          </a:xfrm>
          <a:prstGeom prst="rect">
            <a:avLst/>
          </a:prstGeom>
          <a:noFill/>
        </p:spPr>
      </p:pic>
      <p:pic>
        <p:nvPicPr>
          <p:cNvPr id="13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437112"/>
            <a:ext cx="1490001" cy="14405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pic>
        <p:nvPicPr>
          <p:cNvPr id="5122" name="Picture 2" descr="C:\Users\Iva Stančíková\AppData\Local\Microsoft\Windows\Temporary Internet Files\Content.IE5\IRZC7ZUV\MC9003344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77071"/>
            <a:ext cx="1944216" cy="187965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91680" y="1988840"/>
            <a:ext cx="298350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2"/>
            </a:pPr>
            <a:r>
              <a:rPr lang="cs-CZ" sz="4400" dirty="0" smtClean="0"/>
              <a:t>+       =  4</a:t>
            </a:r>
          </a:p>
          <a:p>
            <a:pPr marL="742950" indent="-742950">
              <a:buAutoNum type="arabicPlain" startAt="3"/>
            </a:pPr>
            <a:r>
              <a:rPr lang="cs-CZ" sz="4400" dirty="0" smtClean="0"/>
              <a:t>+       =  5</a:t>
            </a:r>
          </a:p>
          <a:p>
            <a:pPr marL="742950" indent="-742950"/>
            <a:r>
              <a:rPr lang="cs-CZ" sz="4400" dirty="0" smtClean="0"/>
              <a:t>1    +       =  3</a:t>
            </a:r>
          </a:p>
          <a:p>
            <a:pPr marL="742950" indent="-742950">
              <a:buAutoNum type="arabicPlain"/>
            </a:pPr>
            <a:r>
              <a:rPr lang="cs-CZ" sz="4400" dirty="0" smtClean="0"/>
              <a:t>+       =  5</a:t>
            </a:r>
          </a:p>
          <a:p>
            <a:pPr marL="742950" indent="-742950"/>
            <a:r>
              <a:rPr lang="cs-CZ" sz="4400" dirty="0" smtClean="0"/>
              <a:t>5    +      =   </a:t>
            </a:r>
            <a:r>
              <a:rPr lang="cs-CZ" sz="4400" dirty="0" err="1" smtClean="0"/>
              <a:t>5</a:t>
            </a:r>
            <a:endParaRPr lang="cs-CZ" sz="4400" dirty="0"/>
          </a:p>
          <a:p>
            <a:pPr marL="742950" indent="-742950"/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sz="5000" dirty="0"/>
              <a:t>Autor: </a:t>
            </a:r>
            <a:r>
              <a:rPr lang="cs-CZ" sz="5000" dirty="0" err="1"/>
              <a:t>Mgr.Iva</a:t>
            </a:r>
            <a:r>
              <a:rPr lang="cs-CZ" sz="5000" dirty="0"/>
              <a:t> Štancíková, ZŠ a MŠ Klášter Hradiště nad Jizerou, </a:t>
            </a:r>
            <a:endParaRPr lang="cs-CZ" sz="5000" dirty="0" smtClean="0"/>
          </a:p>
          <a:p>
            <a:r>
              <a:rPr lang="cs-CZ" sz="5000" dirty="0" smtClean="0"/>
              <a:t>Klášter </a:t>
            </a:r>
            <a:r>
              <a:rPr lang="cs-CZ" sz="5000" dirty="0"/>
              <a:t>Hradiště nad Jizerou </a:t>
            </a:r>
            <a:r>
              <a:rPr lang="cs-CZ" sz="5000" dirty="0" smtClean="0"/>
              <a:t>81</a:t>
            </a:r>
          </a:p>
          <a:p>
            <a:endParaRPr lang="cs-CZ" sz="5000" dirty="0"/>
          </a:p>
          <a:p>
            <a:r>
              <a:rPr lang="cs-CZ" sz="5000" dirty="0"/>
              <a:t>Období vytvoření DUM: 1.pololetí </a:t>
            </a:r>
            <a:r>
              <a:rPr lang="cs-CZ" sz="5000" dirty="0" err="1"/>
              <a:t>šk.roku</a:t>
            </a:r>
            <a:r>
              <a:rPr lang="cs-CZ" sz="5000" dirty="0"/>
              <a:t> 2011/2012</a:t>
            </a:r>
          </a:p>
          <a:p>
            <a:r>
              <a:rPr lang="cs-CZ" sz="5000" dirty="0"/>
              <a:t>Ročník: </a:t>
            </a:r>
            <a:r>
              <a:rPr lang="cs-CZ" sz="5000" dirty="0" smtClean="0"/>
              <a:t>první</a:t>
            </a:r>
          </a:p>
          <a:p>
            <a:pPr marL="0" indent="0">
              <a:buNone/>
            </a:pPr>
            <a:endParaRPr lang="cs-CZ" sz="5000" dirty="0"/>
          </a:p>
          <a:p>
            <a:r>
              <a:rPr lang="cs-CZ" sz="5000" dirty="0"/>
              <a:t>Vzdělávací oblast: Matematika a její </a:t>
            </a:r>
            <a:r>
              <a:rPr lang="cs-CZ" sz="5000" dirty="0" smtClean="0"/>
              <a:t>aplikace</a:t>
            </a:r>
          </a:p>
          <a:p>
            <a:endParaRPr lang="cs-CZ" sz="5000" dirty="0"/>
          </a:p>
          <a:p>
            <a:r>
              <a:rPr lang="cs-CZ" sz="5000" dirty="0"/>
              <a:t>Vzdělávací obor: </a:t>
            </a:r>
            <a:r>
              <a:rPr lang="cs-CZ" sz="5000" dirty="0" smtClean="0"/>
              <a:t>Matematika</a:t>
            </a:r>
          </a:p>
          <a:p>
            <a:endParaRPr lang="cs-CZ" sz="5000" dirty="0"/>
          </a:p>
          <a:p>
            <a:r>
              <a:rPr lang="cs-CZ" sz="5000" dirty="0"/>
              <a:t>Tematický okruh: </a:t>
            </a:r>
            <a:r>
              <a:rPr lang="cs-CZ" sz="5000" dirty="0" smtClean="0"/>
              <a:t>počítání do </a:t>
            </a:r>
            <a:r>
              <a:rPr lang="cs-CZ" sz="5000" dirty="0"/>
              <a:t>5</a:t>
            </a:r>
            <a:r>
              <a:rPr lang="cs-CZ" sz="5000" dirty="0" smtClean="0"/>
              <a:t> </a:t>
            </a:r>
            <a:r>
              <a:rPr lang="cs-CZ" sz="5000" dirty="0" smtClean="0"/>
              <a:t>s neznámou</a:t>
            </a:r>
          </a:p>
          <a:p>
            <a:endParaRPr lang="cs-CZ" sz="5000" dirty="0"/>
          </a:p>
          <a:p>
            <a:r>
              <a:rPr lang="cs-CZ" sz="5000" dirty="0"/>
              <a:t>Téma: </a:t>
            </a:r>
            <a:r>
              <a:rPr lang="cs-CZ" sz="5000" dirty="0" smtClean="0"/>
              <a:t> počítání s neznámou</a:t>
            </a:r>
          </a:p>
          <a:p>
            <a:endParaRPr lang="cs-CZ" sz="5000" dirty="0"/>
          </a:p>
          <a:p>
            <a:r>
              <a:rPr lang="cs-CZ" sz="5000" dirty="0"/>
              <a:t>DUM byl vytvořen jako materiál </a:t>
            </a:r>
            <a:r>
              <a:rPr lang="cs-CZ" sz="5000" dirty="0" smtClean="0"/>
              <a:t>pro výklad a  </a:t>
            </a:r>
            <a:r>
              <a:rPr lang="cs-CZ" sz="5000" dirty="0"/>
              <a:t>procvičování  </a:t>
            </a:r>
            <a:r>
              <a:rPr lang="cs-CZ" sz="5000" dirty="0" smtClean="0"/>
              <a:t>učiva</a:t>
            </a:r>
            <a:endParaRPr lang="cs-CZ" sz="5000" dirty="0"/>
          </a:p>
          <a:p>
            <a:r>
              <a:rPr lang="cs-CZ" sz="5000" dirty="0"/>
              <a:t>Je určen k prezentaci pomocí datového projektoru.</a:t>
            </a:r>
          </a:p>
          <a:p>
            <a:r>
              <a:rPr lang="cs-CZ" sz="5000" dirty="0"/>
              <a:t>Lze ho využít pro procvičování ve skupinové práci pomocí pracovního listu.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38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MS Office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2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114</Words>
  <Application>Microsoft Office PowerPoint</Application>
  <PresentationFormat>Předvádění na obrazovce (4:3)</PresentationFormat>
  <Paragraphs>67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KOLIK MOTÝLŮ ZŮSTANE ?</vt:lpstr>
      <vt:lpstr>POČÍTEJ DO 4</vt:lpstr>
      <vt:lpstr>KOLIK MOTÝLŮ PŘILETÍ ?</vt:lpstr>
      <vt:lpstr>POČÍTEJ DO 5</vt:lpstr>
      <vt:lpstr>CHYTEJ MOTÝLY</vt:lpstr>
      <vt:lpstr>PRACOVNÍ LIST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Tabule</cp:lastModifiedBy>
  <cp:revision>13</cp:revision>
  <cp:lastPrinted>2012-02-29T12:24:31Z</cp:lastPrinted>
  <dcterms:created xsi:type="dcterms:W3CDTF">2012-01-29T15:43:12Z</dcterms:created>
  <dcterms:modified xsi:type="dcterms:W3CDTF">2012-03-01T13:32:38Z</dcterms:modified>
</cp:coreProperties>
</file>