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991F1A33-C679-4133-866E-F97944B43524}">
          <p14:sldIdLst>
            <p14:sldId id="256"/>
            <p14:sldId id="259"/>
            <p14:sldId id="258"/>
            <p14:sldId id="257"/>
            <p14:sldId id="260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86A429-DFAC-4211-843F-B8B83E2DF82F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D304E5C3-E7F9-4F4F-883B-17A65607194A}" type="pres">
      <dgm:prSet presAssocID="{8D86A429-DFAC-4211-843F-B8B83E2DF82F}" presName="linearFlow" presStyleCnt="0">
        <dgm:presLayoutVars>
          <dgm:dir/>
          <dgm:resizeHandles val="exact"/>
        </dgm:presLayoutVars>
      </dgm:prSet>
      <dgm:spPr/>
    </dgm:pt>
  </dgm:ptLst>
  <dgm:cxnLst>
    <dgm:cxn modelId="{6BC54CFB-390F-4D8D-B2BA-E4715495FCAE}" type="presOf" srcId="{8D86A429-DFAC-4211-843F-B8B83E2DF82F}" destId="{D304E5C3-E7F9-4F4F-883B-17A65607194A}" srcOrd="0" destOrd="0" presId="urn:microsoft.com/office/officeart/2005/8/layout/equati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err="1"/>
              <a:t>Mgr.Iva</a:t>
            </a:r>
            <a:r>
              <a:rPr lang="cs-CZ" sz="2200" dirty="0"/>
              <a:t> </a:t>
            </a:r>
            <a:r>
              <a:rPr lang="cs-CZ" sz="2200" dirty="0" smtClean="0"/>
              <a:t>Štancíková</a:t>
            </a:r>
            <a:br>
              <a:rPr lang="cs-CZ" sz="2200" dirty="0" smtClean="0"/>
            </a:br>
            <a:r>
              <a:rPr lang="cs-CZ" sz="2200" dirty="0" smtClean="0"/>
              <a:t>Ročník 2.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 smtClean="0"/>
              <a:t>Počítání do 100 s přechodem</a:t>
            </a:r>
            <a:r>
              <a:rPr lang="cs-CZ" sz="2200" dirty="0"/>
              <a:t/>
            </a:r>
            <a:br>
              <a:rPr lang="cs-CZ" sz="2200" dirty="0"/>
            </a:br>
            <a:r>
              <a:rPr lang="cs-CZ" sz="2200" dirty="0"/>
              <a:t>Matematika a její aplikace</a:t>
            </a:r>
            <a:br>
              <a:rPr lang="cs-CZ" sz="2200" dirty="0"/>
            </a:br>
            <a:r>
              <a:rPr lang="cs-CZ" sz="2200" dirty="0" smtClean="0"/>
              <a:t>VY_32_INOVACE_06_pocitani_do_100_s_prechodem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600" dirty="0"/>
              <a:t>OP  VK oblast podpory 1.4 s názvem Zlepšení podmínek </a:t>
            </a:r>
          </a:p>
          <a:p>
            <a:r>
              <a:rPr lang="cs-CZ" sz="2600" dirty="0"/>
              <a:t>    pro vzdělávání na základních školách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1331640" y="260648"/>
            <a:ext cx="6191918" cy="13786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94956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sčítáme dopište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5</a:t>
            </a:r>
            <a:r>
              <a:rPr lang="cs-CZ" dirty="0"/>
              <a:t>5 </a:t>
            </a:r>
            <a:r>
              <a:rPr lang="cs-CZ" dirty="0" smtClean="0"/>
              <a:t>+ </a:t>
            </a:r>
            <a:r>
              <a:rPr lang="cs-CZ" dirty="0"/>
              <a:t>8   rozděl na : </a:t>
            </a:r>
            <a:r>
              <a:rPr lang="cs-CZ" dirty="0" smtClean="0">
                <a:solidFill>
                  <a:srgbClr val="FF0000"/>
                </a:solidFill>
              </a:rPr>
              <a:t>50</a:t>
            </a:r>
            <a:r>
              <a:rPr lang="cs-CZ" dirty="0" smtClean="0"/>
              <a:t>,5 + </a:t>
            </a:r>
            <a:r>
              <a:rPr lang="cs-CZ" dirty="0"/>
              <a:t>8 = </a:t>
            </a:r>
            <a:r>
              <a:rPr lang="cs-CZ" dirty="0" smtClean="0"/>
              <a:t>13 výsledek</a:t>
            </a:r>
            <a:r>
              <a:rPr lang="cs-CZ" dirty="0"/>
              <a:t>: 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3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6 + </a:t>
            </a:r>
            <a:r>
              <a:rPr lang="cs-CZ" dirty="0"/>
              <a:t>5  rozděl na :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20</a:t>
            </a:r>
            <a:r>
              <a:rPr lang="cs-CZ" dirty="0" smtClean="0"/>
              <a:t>,6 + 5 </a:t>
            </a:r>
            <a:r>
              <a:rPr lang="cs-CZ" dirty="0"/>
              <a:t>= </a:t>
            </a:r>
            <a:r>
              <a:rPr lang="cs-CZ" dirty="0" smtClean="0"/>
              <a:t>11výsledek</a:t>
            </a:r>
            <a:r>
              <a:rPr lang="cs-CZ" dirty="0"/>
              <a:t>: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1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3</a:t>
            </a:r>
            <a:r>
              <a:rPr lang="cs-CZ" dirty="0" smtClean="0"/>
              <a:t>4 + 7  </a:t>
            </a:r>
            <a:r>
              <a:rPr lang="cs-CZ" dirty="0"/>
              <a:t>rozděl na :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30</a:t>
            </a:r>
            <a:r>
              <a:rPr lang="cs-CZ" dirty="0" smtClean="0"/>
              <a:t>,4 + </a:t>
            </a:r>
            <a:r>
              <a:rPr lang="cs-CZ" dirty="0"/>
              <a:t>7 </a:t>
            </a:r>
            <a:r>
              <a:rPr lang="cs-CZ" dirty="0" smtClean="0"/>
              <a:t>= 11 výsledek: 41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6</a:t>
            </a:r>
            <a:r>
              <a:rPr lang="cs-CZ" dirty="0"/>
              <a:t>6 </a:t>
            </a:r>
            <a:r>
              <a:rPr lang="cs-CZ" dirty="0" smtClean="0"/>
              <a:t>+ 8  </a:t>
            </a:r>
            <a:r>
              <a:rPr lang="cs-CZ" dirty="0"/>
              <a:t>rozděl na :  </a:t>
            </a:r>
            <a:r>
              <a:rPr lang="cs-CZ" dirty="0" smtClean="0">
                <a:solidFill>
                  <a:srgbClr val="FF0000"/>
                </a:solidFill>
              </a:rPr>
              <a:t>60</a:t>
            </a:r>
            <a:r>
              <a:rPr lang="cs-CZ" dirty="0" smtClean="0"/>
              <a:t>,6 + </a:t>
            </a:r>
            <a:r>
              <a:rPr lang="cs-CZ" dirty="0"/>
              <a:t>8 = </a:t>
            </a:r>
            <a:r>
              <a:rPr lang="cs-CZ" dirty="0" smtClean="0"/>
              <a:t>14 výsledek:74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9</a:t>
            </a:r>
            <a:r>
              <a:rPr lang="cs-CZ" dirty="0" smtClean="0"/>
              <a:t>3 + 8  </a:t>
            </a:r>
            <a:r>
              <a:rPr lang="cs-CZ" dirty="0"/>
              <a:t>rozděl na :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90</a:t>
            </a:r>
            <a:r>
              <a:rPr lang="cs-CZ" dirty="0" smtClean="0"/>
              <a:t>,3 + 8 =  11výsledek:101</a:t>
            </a:r>
            <a:r>
              <a:rPr lang="cs-CZ" dirty="0" smtClean="0">
                <a:solidFill>
                  <a:srgbClr val="FF0000"/>
                </a:solidFill>
              </a:rPr>
              <a:t>          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420888"/>
            <a:ext cx="1481307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2371" y="3576464"/>
            <a:ext cx="1433264" cy="1433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2913" y="3068960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6400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</a:t>
            </a:r>
            <a:r>
              <a:rPr lang="cs-CZ" dirty="0" err="1" smtClean="0"/>
              <a:t>odčítáme,dopište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5</a:t>
            </a:r>
            <a:r>
              <a:rPr lang="cs-CZ" dirty="0" smtClean="0"/>
              <a:t>5 – 8   rozděl na : </a:t>
            </a:r>
            <a:r>
              <a:rPr lang="cs-CZ" dirty="0" smtClean="0">
                <a:solidFill>
                  <a:srgbClr val="FF0000"/>
                </a:solidFill>
              </a:rPr>
              <a:t>40</a:t>
            </a:r>
            <a:r>
              <a:rPr lang="cs-CZ" dirty="0" smtClean="0"/>
              <a:t>,15 - 8 = 7 výsledek: 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7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2</a:t>
            </a:r>
            <a:r>
              <a:rPr lang="cs-CZ" dirty="0" smtClean="0"/>
              <a:t>1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dirty="0"/>
              <a:t>5 </a:t>
            </a:r>
            <a:r>
              <a:rPr lang="cs-CZ" dirty="0" smtClean="0"/>
              <a:t> rozděl </a:t>
            </a:r>
            <a:r>
              <a:rPr lang="cs-CZ" dirty="0"/>
              <a:t>na :  </a:t>
            </a:r>
            <a:r>
              <a:rPr lang="cs-CZ" dirty="0" smtClean="0">
                <a:solidFill>
                  <a:srgbClr val="FF0000"/>
                </a:solidFill>
              </a:rPr>
              <a:t>10</a:t>
            </a:r>
            <a:r>
              <a:rPr lang="cs-CZ" dirty="0" smtClean="0"/>
              <a:t>,11 - 5 = 6 výsledek: </a:t>
            </a:r>
            <a:r>
              <a:rPr lang="cs-CZ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6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3</a:t>
            </a:r>
            <a:r>
              <a:rPr lang="cs-CZ" dirty="0" smtClean="0"/>
              <a:t>4 -  7  rozděl </a:t>
            </a:r>
            <a:r>
              <a:rPr lang="cs-CZ" dirty="0"/>
              <a:t>na 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 20</a:t>
            </a:r>
            <a:r>
              <a:rPr lang="cs-CZ" dirty="0" smtClean="0"/>
              <a:t>, 14 – 7 =7 výsledek:27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6</a:t>
            </a:r>
            <a:r>
              <a:rPr lang="cs-CZ" dirty="0" smtClean="0"/>
              <a:t>6 -  </a:t>
            </a:r>
            <a:r>
              <a:rPr lang="cs-CZ" dirty="0"/>
              <a:t>8 </a:t>
            </a:r>
            <a:r>
              <a:rPr lang="cs-CZ" dirty="0" smtClean="0"/>
              <a:t> rozděl </a:t>
            </a:r>
            <a:r>
              <a:rPr lang="cs-CZ" dirty="0"/>
              <a:t>na :  </a:t>
            </a:r>
            <a:r>
              <a:rPr lang="cs-CZ" dirty="0" smtClean="0">
                <a:solidFill>
                  <a:srgbClr val="FF0000"/>
                </a:solidFill>
              </a:rPr>
              <a:t>50</a:t>
            </a:r>
            <a:r>
              <a:rPr lang="cs-CZ" dirty="0" smtClean="0"/>
              <a:t>, 16 – 8 =8 výsledek:58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9</a:t>
            </a:r>
            <a:r>
              <a:rPr lang="cs-CZ" dirty="0" smtClean="0"/>
              <a:t>3 -  7  </a:t>
            </a:r>
            <a:r>
              <a:rPr lang="cs-CZ" dirty="0"/>
              <a:t>rozděl na :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80</a:t>
            </a:r>
            <a:r>
              <a:rPr lang="cs-CZ" dirty="0" smtClean="0"/>
              <a:t>, 13 – 7 =6 výsledek:86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3068960"/>
            <a:ext cx="1004936" cy="10049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6756" y="3571428"/>
            <a:ext cx="1296144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053" y="4224264"/>
            <a:ext cx="1286616" cy="1286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74512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 správný tvar a najdi výsledek</a:t>
            </a:r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892962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ovnoramenný trojúhelník 3"/>
          <p:cNvSpPr/>
          <p:nvPr/>
        </p:nvSpPr>
        <p:spPr>
          <a:xfrm>
            <a:off x="2843808" y="1675656"/>
            <a:ext cx="843289" cy="914400"/>
          </a:xfrm>
          <a:prstGeom prst="triangle">
            <a:avLst>
              <a:gd name="adj" fmla="val 37486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3904512" y="1675656"/>
            <a:ext cx="1269848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Pravoúhlý trojúhelník 6"/>
          <p:cNvSpPr/>
          <p:nvPr/>
        </p:nvSpPr>
        <p:spPr>
          <a:xfrm>
            <a:off x="683568" y="1340768"/>
            <a:ext cx="914400" cy="1182941"/>
          </a:xfrm>
          <a:prstGeom prst="rtTriangl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64088" y="1648908"/>
            <a:ext cx="91440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18408" y="1685962"/>
            <a:ext cx="1368152" cy="9144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Vývojový diagram: postup 9"/>
          <p:cNvSpPr/>
          <p:nvPr/>
        </p:nvSpPr>
        <p:spPr>
          <a:xfrm>
            <a:off x="1785392" y="1836838"/>
            <a:ext cx="914400" cy="612648"/>
          </a:xfrm>
          <a:prstGeom prst="flowChartProcess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223588" y="3201696"/>
            <a:ext cx="2351112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88+4 = </a:t>
            </a:r>
            <a:endParaRPr lang="cs-CZ" dirty="0" smtClean="0"/>
          </a:p>
          <a:p>
            <a:endParaRPr lang="cs-CZ" dirty="0" smtClean="0"/>
          </a:p>
          <a:p>
            <a:r>
              <a:rPr lang="cs-CZ" sz="3600" dirty="0" smtClean="0"/>
              <a:t>89+7=</a:t>
            </a:r>
          </a:p>
          <a:p>
            <a:endParaRPr lang="cs-CZ" sz="3600" dirty="0"/>
          </a:p>
          <a:p>
            <a:r>
              <a:rPr lang="cs-CZ" sz="3600" dirty="0" smtClean="0"/>
              <a:t>59+6=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1580" y="1988840"/>
            <a:ext cx="698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96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2106108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92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4008" y="3201696"/>
            <a:ext cx="331236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53 – 6 =</a:t>
            </a:r>
          </a:p>
          <a:p>
            <a:endParaRPr lang="cs-CZ" sz="3200" dirty="0"/>
          </a:p>
          <a:p>
            <a:r>
              <a:rPr lang="cs-CZ" sz="3200" dirty="0" smtClean="0"/>
              <a:t>77 – 8 =</a:t>
            </a:r>
          </a:p>
          <a:p>
            <a:endParaRPr lang="cs-CZ" sz="3200" dirty="0"/>
          </a:p>
          <a:p>
            <a:r>
              <a:rPr lang="cs-CZ" sz="3200" dirty="0" smtClean="0"/>
              <a:t>54 – 5 = </a:t>
            </a:r>
            <a:endParaRPr lang="cs-CZ" sz="3200" dirty="0"/>
          </a:p>
          <a:p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64088" y="1881118"/>
            <a:ext cx="673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47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2132856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49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44930" y="1932437"/>
            <a:ext cx="913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65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198884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69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930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2750"/>
                                  </p:stCondLst>
                                  <p:childTnLst>
                                    <p:animMotion origin="layout" path="M -1.38889E-6 1.11111E-6 C 0.0033 0.01805 -0.00104 -0.0007 0.00643 0.01736 C 0.00782 0.0206 0.00868 0.0243 0.00955 0.02801 C 0.01025 0.03079 0.01025 0.03403 0.01129 0.03657 C 0.01754 0.05324 0.01945 0.04699 0.02414 0.06667 C 0.02605 0.0743 0.02552 0.07384 0.029 0.08171 C 0.0316 0.0875 0.03698 0.09907 0.03698 0.09907 C 0.03941 0.11088 0.04445 0.12755 0.05157 0.13565 C 0.05452 0.13912 0.06129 0.14421 0.06129 0.14421 C 0.06441 0.15046 0.0658 0.15648 0.06771 0.16342 C 0.06476 0.1743 0.06372 0.18102 0.05469 0.18495 C 0.0408 0.19815 0.05886 0.17986 0.04671 0.19583 C 0.04132 0.20278 0.04184 0.19676 0.04184 0.20231 " pathEditMode="relative" ptsTypes="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1.38889E-6 7.40741E-7 C 0.00104 0.01111 0.00104 0.02199 0.00486 0.03218 C 0.01302 0.0544 0.02812 0.07431 0.04045 0.09236 C 0.05156 0.1088 0.0585 0.12824 0.06771 0.14607 C 0.07482 0.15949 0.08489 0.16922 0.09201 0.18264 C 0.09809 0.19445 0.10573 0.20486 0.11128 0.21713 C 0.11805 0.23172 0.12187 0.24514 0.13229 0.25579 C 0.14357 0.28079 0.15903 0.30301 0.17899 0.31597 C 0.18611 0.32547 0.18958 0.3375 0.19201 0.35047 C 0.19097 0.35834 0.19028 0.36644 0.18871 0.37408 C 0.18715 0.38125 0.18055 0.38727 0.17743 0.39352 C 0.1559 0.3838 0.17639 0.39537 0.16302 0.38264 C 0.15955 0.3794 0.15521 0.37732 0.15173 0.37408 C 0.14635 0.38125 0.14861 0.37847 0.14514 0.38264 " pathEditMode="relative" ptsTypes="fffffffffffff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3.61111E-6 -1.11111E-6 C -0.00399 0.01296 -0.01007 0.01875 -0.0177 0.02801 C -0.03055 0.04352 -0.02222 0.03935 -0.03385 0.04306 C -0.04045 0.04861 -0.04583 0.04931 -0.05329 0.05162 C -0.06336 0.05486 -0.07187 0.05995 -0.08229 0.06227 C -0.096 0.06875 -0.11007 0.06644 -0.1243 0.06458 C -0.15486 0.0537 -0.18402 0.05509 -0.21614 0.0537 C -0.22691 0.05093 -0.2375 0.04745 -0.24843 0.04514 C -0.30295 0.04792 -0.27691 0.04259 -0.30486 0.05602 C -0.30989 0.0625 -0.31232 0.06945 -0.31614 0.07732 C -0.31666 0.0794 -0.31701 0.08171 -0.3177 0.0838 C -0.31857 0.08611 -0.32031 0.08796 -0.321 0.09028 C -0.32257 0.09514 -0.32291 0.10046 -0.3243 0.10533 C -0.32569 0.12292 -0.32777 0.13935 -0.32899 0.15695 C -0.3276 0.2007 -0.32448 0.23241 -0.32743 0.27732 C -0.32777 0.28357 -0.32951 0.28982 -0.33229 0.29468 C -0.33507 0.29954 -0.34201 0.30764 -0.34201 0.30787 C -0.34496 0.31968 -0.34149 0.30903 -0.35 0.32269 C -0.36684 0.35023 -0.35034 0.32732 -0.36458 0.3463 C -0.36597 0.35185 -0.36909 0.36945 -0.3743 0.37199 C -0.37586 0.37269 -0.37743 0.37338 -0.37899 0.37431 C -0.38073 0.37546 -0.38211 0.37755 -0.38385 0.37847 C -0.39913 0.38681 -0.39895 0.38495 -0.41614 0.38704 C -0.4276 0.39236 -0.41371 0.38611 -0.42743 0.39144 C -0.43073 0.39259 -0.43715 0.3956 -0.43715 0.39583 C -0.44236 0.40023 -0.44514 0.40208 -0.44843 0.41065 C -0.45243 0.4213 -0.44913 0.42917 -0.45642 0.43866 C -0.45816 0.44097 -0.46076 0.44167 -0.46302 0.44306 C -0.4651 0.44745 -0.46579 0.45787 -0.46944 0.45602 C -0.47604 0.45278 -0.48281 0.44815 -0.48871 0.44306 C -0.49045 0.43611 -0.49323 0.42593 -0.5 0.42593 " pathEditMode="relative" rAng="0" ptsTypes="ffffffffffffffffffffffffffffff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00" y="22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-5.55556E-6 2.96296E-6 C 0.00347 0.00879 0.0052 0.01389 0.01128 0.01944 C 0.01527 0.03634 0.0092 0.01713 0.0177 0.02801 C 0.01892 0.02963 0.01874 0.03241 0.01944 0.03449 C 0.02343 0.04491 0.02308 0.04097 0.03385 0.04305 C 0.04201 0.04653 0.04722 0.04815 0.05642 0.04954 C 0.05798 0.05023 0.05954 0.05116 0.06128 0.05162 C 0.06562 0.05254 0.07013 0.05231 0.0743 0.0537 C 0.07656 0.0544 0.07847 0.05694 0.08072 0.0581 C 0.08281 0.05903 0.08506 0.05949 0.08715 0.06018 C 0.10121 0.07291 0.11701 0.0794 0.13385 0.08379 C 0.14635 0.09051 0.15781 0.09907 0.171 0.10324 C 0.17881 0.11041 0.18749 0.10995 0.19687 0.1118 C 0.21336 0.11528 0.2309 0.11504 0.24687 0.12268 C 0.26631 0.12014 0.27013 0.11829 0.29027 0.12037 C 0.3026 0.12384 0.31683 0.1287 0.32742 0.13773 C 0.33194 0.14166 0.34201 0.14629 0.34201 0.14629 C 0.34565 0.15 0.34999 0.15254 0.35329 0.15694 C 0.35624 0.16088 0.35833 0.16597 0.36128 0.16991 C 0.37708 0.22222 0.37378 0.31829 0.34687 0.37199 C 0.34444 0.38403 0.33819 0.39074 0.33229 0.4 C 0.32725 0.40787 0.33038 0.40555 0.32586 0.41504 C 0.32343 0.42037 0.32031 0.425 0.3177 0.43009 C 0.31492 0.44143 0.31475 0.45139 0.30815 0.46018 " pathEditMode="relative" ptsTypes="fffffffffffffffffffffff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animMotion origin="layout" path="M 0.04653 0.03842 C 0.05903 0.04907 0.04445 0.03541 0.05452 0.04907 C 0.06354 0.06134 0.07327 0.07291 0.08195 0.08564 C 0.10504 0.11898 0.08629 0.09189 0.10139 0.10926 C 0.11962 0.13009 0.09427 0.10231 0.10938 0.12222 C 0.12257 0.13958 0.14097 0.15555 0.15139 0.17592 C 0.14618 0.19537 0.13021 0.1956 0.11754 0.20185 C 0.11528 0.20301 0.11337 0.20578 0.11094 0.20601 C 0.09167 0.20787 0.07222 0.20763 0.05295 0.20833 C 0.05018 0.21088 0.04549 0.21365 0.04479 0.21898 C 0.04445 0.22129 0.04618 0.22314 0.04653 0.22546 C 0.04688 0.22824 0.04653 0.23125 0.04653 0.23402 " pathEditMode="relative" rAng="0" ptsTypes="fffffff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39" y="9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2750"/>
                                  </p:stCondLst>
                                  <p:childTnLst>
                                    <p:animMotion origin="layout" path="M 6.66667E-6 2.22222E-6 C 0.00938 0.00208 0.01685 0.00694 0.0257 0.01065 C 0.03664 0.02523 0.03108 0.02176 0.04029 0.02569 C 0.04254 0.03518 0.04376 0.04143 0.05001 0.04722 C 0.05574 0.06667 0.06685 0.07662 0.0757 0.09236 C 0.07952 0.09907 0.08143 0.10741 0.08542 0.11389 C 0.10522 0.14653 0.08004 0.10671 0.09827 0.13102 C 0.10556 0.14074 0.10956 0.15463 0.11615 0.16551 C 0.11824 0.17407 0.11876 0.18148 0.12258 0.18912 C 0.1264 0.20486 0.12726 0.20208 0.13386 0.21505 C 0.13595 0.22361 0.13803 0.22708 0.14358 0.23217 C 0.15105 0.24768 0.14133 0.22986 0.15313 0.24282 C 0.1547 0.24444 0.15487 0.24768 0.15643 0.2493 C 0.15834 0.25139 0.16077 0.25231 0.16285 0.2537 C 0.1639 0.25579 0.16459 0.25856 0.16615 0.26018 C 0.16737 0.26157 0.16963 0.26065 0.17084 0.26227 C 0.17796 0.27176 0.1816 0.28495 0.18872 0.29444 C 0.20383 0.35694 0.26945 0.33472 0.30313 0.33542 C 0.30973 0.33819 0.31424 0.33981 0.32084 0.34606 C 0.32466 0.34977 0.3323 0.35694 0.3323 0.35694 C 0.32553 0.37477 0.3172 0.37477 0.30487 0.38264 C 0.27119 0.38148 0.25643 0.38171 0.229 0.37616 C 0.21772 0.3713 0.2224 0.37361 0.21442 0.36967 C 0.20435 0.35972 0.21042 0.36458 0.19515 0.35694 C 0.18942 0.35393 0.1849 0.34884 0.179 0.34606 C 0.17345 0.34861 0.17535 0.34676 0.17258 0.35046 " pathEditMode="relative" ptsTypes="fffffffffffffffffffffffff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Klášter 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Ročník: </a:t>
            </a:r>
            <a:r>
              <a:rPr lang="cs-CZ" dirty="0" smtClean="0"/>
              <a:t>druhý</a:t>
            </a:r>
            <a:endParaRPr lang="cs-CZ" dirty="0"/>
          </a:p>
          <a:p>
            <a:r>
              <a:rPr lang="cs-CZ" dirty="0"/>
              <a:t>Vzdělávací oblast: Matematika a její aplikace</a:t>
            </a:r>
          </a:p>
          <a:p>
            <a:r>
              <a:rPr lang="cs-CZ" dirty="0"/>
              <a:t>Vzdělávací obor: Matematika</a:t>
            </a:r>
          </a:p>
          <a:p>
            <a:r>
              <a:rPr lang="cs-CZ" dirty="0"/>
              <a:t>Tematický okruh: </a:t>
            </a:r>
            <a:r>
              <a:rPr lang="cs-CZ" dirty="0" smtClean="0"/>
              <a:t>Počítání do 100 s přechodem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počítání s přechodem do 100</a:t>
            </a:r>
            <a:endParaRPr lang="cs-CZ" dirty="0"/>
          </a:p>
          <a:p>
            <a:r>
              <a:rPr lang="cs-CZ" dirty="0"/>
              <a:t>DUM byl vytvořen jako materiál pro procvičování </a:t>
            </a:r>
            <a:r>
              <a:rPr lang="cs-CZ" dirty="0" smtClean="0"/>
              <a:t>a výklad.</a:t>
            </a:r>
            <a:endParaRPr lang="cs-CZ" dirty="0"/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procvičování </a:t>
            </a:r>
            <a:r>
              <a:rPr lang="cs-CZ" dirty="0" smtClean="0"/>
              <a:t>pomocí </a:t>
            </a:r>
            <a:r>
              <a:rPr lang="cs-CZ" dirty="0"/>
              <a:t>pracovního listu.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815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Použité zdroje: Použité obrázky pocházejí z </a:t>
            </a:r>
            <a:r>
              <a:rPr lang="cs-CZ"/>
              <a:t>databáze </a:t>
            </a:r>
            <a:r>
              <a:rPr lang="cs-CZ" smtClean="0"/>
              <a:t>obrázků</a:t>
            </a:r>
            <a:r>
              <a:rPr lang="cs-CZ" dirty="0"/>
              <a:t> MS Office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76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200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Mgr.Iva Štancíková Ročník 2. Počítání do 100 s přechodem Matematika a její aplikace VY_32_INOVACE_06_pocitani_do_100_s_prechodem </vt:lpstr>
      <vt:lpstr>Jak sčítáme dopište</vt:lpstr>
      <vt:lpstr>Jak odčítáme,dopište</vt:lpstr>
      <vt:lpstr>Pojmenuj správný tvar a najdi výsledek</vt:lpstr>
      <vt:lpstr>Základní údaje o DUM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Mgr.Iva Štancíková Počítání do 100 s přechodem Matematika a její aplikace VY_32_INOVACE_pocitanido100sprechodem_ll.</dc:title>
  <dc:creator>Tabule</dc:creator>
  <cp:lastModifiedBy>Tabule</cp:lastModifiedBy>
  <cp:revision>12</cp:revision>
  <dcterms:created xsi:type="dcterms:W3CDTF">2011-08-13T15:45:10Z</dcterms:created>
  <dcterms:modified xsi:type="dcterms:W3CDTF">2012-03-01T16:00:30Z</dcterms:modified>
</cp:coreProperties>
</file>