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NÁZEV:VY_32_INOVACE_3.2.4 2 K 12 New </a:t>
          </a:r>
          <a:r>
            <a:rPr lang="cs-CZ" sz="1600" dirty="0" err="1" smtClean="0"/>
            <a:t>Year´s</a:t>
          </a:r>
          <a:r>
            <a:rPr lang="cs-CZ" sz="1600" dirty="0" smtClean="0"/>
            <a:t> </a:t>
          </a:r>
          <a:r>
            <a:rPr lang="cs-CZ" sz="1600" dirty="0" err="1" smtClean="0"/>
            <a:t>Resolutions</a:t>
          </a:r>
          <a:r>
            <a:rPr lang="cs-CZ" sz="1600" dirty="0" smtClean="0"/>
            <a:t> – 7. </a:t>
          </a:r>
          <a:r>
            <a:rPr lang="cs-CZ" sz="1600" smtClean="0"/>
            <a:t>tř.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6087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E7B5E9E-A822-4B2F-A376-D2CB2C844999}" type="presOf" srcId="{B651F6E3-6281-48DB-9319-2AEAFDAE7572}" destId="{6BB5E863-4638-4E1D-BFDE-399D028AC4ED}" srcOrd="1" destOrd="0" presId="urn:microsoft.com/office/officeart/2005/8/layout/target3"/>
    <dgm:cxn modelId="{603ED389-F003-4A82-BEDE-75CE7949F3B7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AA75AFB-6331-47AF-979C-C2DBE475BB6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1CE484-004D-455B-B838-DE42F70C27C6}" type="presOf" srcId="{B651F6E3-6281-48DB-9319-2AEAFDAE7572}" destId="{619D679B-A015-4ECF-8348-D1034C574F40}" srcOrd="0" destOrd="0" presId="urn:microsoft.com/office/officeart/2005/8/layout/target3"/>
    <dgm:cxn modelId="{1633BECC-79D1-4D53-9B7A-22E8AA3D17D9}" type="presOf" srcId="{D1B46980-6531-4606-95E6-44980827E919}" destId="{2BE915AB-18AA-4053-B92C-3BFC9ED204BB}" srcOrd="1" destOrd="0" presId="urn:microsoft.com/office/officeart/2005/8/layout/target3"/>
    <dgm:cxn modelId="{B7C9D67E-97A3-45C4-8612-AFB8D99B7450}" type="presOf" srcId="{D8197B8C-B260-4A16-BDF4-0947B075E274}" destId="{25B08C86-7E15-44DC-BE7F-FFB55DD49D12}" srcOrd="0" destOrd="0" presId="urn:microsoft.com/office/officeart/2005/8/layout/target3"/>
    <dgm:cxn modelId="{E57B1148-B1C8-4FF7-8263-957CA53547EA}" type="presOf" srcId="{D1D4F407-5343-4D3F-B5B9-D407B03CAEB4}" destId="{AED2198E-93D5-4001-81B4-73124B309672}" srcOrd="1" destOrd="0" presId="urn:microsoft.com/office/officeart/2005/8/layout/target3"/>
    <dgm:cxn modelId="{6EAF3B4A-4F4F-4E4F-BC4E-A2B1C21ADDC2}" type="presOf" srcId="{D1D4F407-5343-4D3F-B5B9-D407B03CAEB4}" destId="{D005CE8C-CC26-4C3E-AC11-E15060ECD759}" srcOrd="0" destOrd="0" presId="urn:microsoft.com/office/officeart/2005/8/layout/target3"/>
    <dgm:cxn modelId="{83CC1FF8-C859-4462-8871-B33752060A17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7C7F0FD-2C54-44D4-A8EC-1FE28B718046}" type="presOf" srcId="{4C35D32F-0EAB-4CD7-82EE-45574DC2A586}" destId="{8BEBB6EC-1DAA-4CAC-8A25-BC0FCBD5DBD5}" srcOrd="0" destOrd="0" presId="urn:microsoft.com/office/officeart/2005/8/layout/target3"/>
    <dgm:cxn modelId="{AF4AC6FC-787D-4FB2-BF40-262DB66F9860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99749A9-5A09-4663-8DCC-4CF336757579}" type="presParOf" srcId="{333A1088-737F-45CB-B68E-254E46348037}" destId="{F5ABB229-8D3B-4694-996A-96F23CF14429}" srcOrd="0" destOrd="0" presId="urn:microsoft.com/office/officeart/2005/8/layout/target3"/>
    <dgm:cxn modelId="{04E671E2-7058-47E6-B744-B985F84947A6}" type="presParOf" srcId="{333A1088-737F-45CB-B68E-254E46348037}" destId="{F41139FD-01EE-4571-8B17-4FB00FC51163}" srcOrd="1" destOrd="0" presId="urn:microsoft.com/office/officeart/2005/8/layout/target3"/>
    <dgm:cxn modelId="{989BC4D6-3A98-43AB-807D-55B86A575270}" type="presParOf" srcId="{333A1088-737F-45CB-B68E-254E46348037}" destId="{D005CE8C-CC26-4C3E-AC11-E15060ECD759}" srcOrd="2" destOrd="0" presId="urn:microsoft.com/office/officeart/2005/8/layout/target3"/>
    <dgm:cxn modelId="{ECF5410E-1135-4D11-878B-943749B577B8}" type="presParOf" srcId="{333A1088-737F-45CB-B68E-254E46348037}" destId="{2C702D82-9B77-49B7-9568-BB8EB47C3372}" srcOrd="3" destOrd="0" presId="urn:microsoft.com/office/officeart/2005/8/layout/target3"/>
    <dgm:cxn modelId="{5D220B7B-EEC4-4463-A664-D0787FC0A9D6}" type="presParOf" srcId="{333A1088-737F-45CB-B68E-254E46348037}" destId="{A52A0455-90FF-4808-ABD0-F02540D31D5A}" srcOrd="4" destOrd="0" presId="urn:microsoft.com/office/officeart/2005/8/layout/target3"/>
    <dgm:cxn modelId="{77CDB5BB-7788-4FEF-A3F9-A16F78BC79E2}" type="presParOf" srcId="{333A1088-737F-45CB-B68E-254E46348037}" destId="{6140AFEC-043D-4C43-A2F9-D0F5331DF3A3}" srcOrd="5" destOrd="0" presId="urn:microsoft.com/office/officeart/2005/8/layout/target3"/>
    <dgm:cxn modelId="{F3E95699-03E0-49E6-9ACA-85BC1D81AABC}" type="presParOf" srcId="{333A1088-737F-45CB-B68E-254E46348037}" destId="{9358AC05-5D7D-4327-9F80-1AD486AEA664}" srcOrd="6" destOrd="0" presId="urn:microsoft.com/office/officeart/2005/8/layout/target3"/>
    <dgm:cxn modelId="{0E0826FF-0545-4E57-9A2B-98BBFA2648A5}" type="presParOf" srcId="{333A1088-737F-45CB-B68E-254E46348037}" destId="{313FC574-E1CD-4FB4-B054-0B805CE0447D}" srcOrd="7" destOrd="0" presId="urn:microsoft.com/office/officeart/2005/8/layout/target3"/>
    <dgm:cxn modelId="{E455A00D-3E8F-4623-A226-895D3ADCFFB7}" type="presParOf" srcId="{333A1088-737F-45CB-B68E-254E46348037}" destId="{619D679B-A015-4ECF-8348-D1034C574F40}" srcOrd="8" destOrd="0" presId="urn:microsoft.com/office/officeart/2005/8/layout/target3"/>
    <dgm:cxn modelId="{18075136-5E5E-468B-A319-F8108A9DE072}" type="presParOf" srcId="{333A1088-737F-45CB-B68E-254E46348037}" destId="{322283A8-4A27-4CDA-BAE3-F381106A9174}" srcOrd="9" destOrd="0" presId="urn:microsoft.com/office/officeart/2005/8/layout/target3"/>
    <dgm:cxn modelId="{60F39793-1829-4AA9-9DC9-5CCFA4E4F4D2}" type="presParOf" srcId="{333A1088-737F-45CB-B68E-254E46348037}" destId="{FFC9F71D-1B4F-4AD9-A4A6-86ADEFC8AF5C}" srcOrd="10" destOrd="0" presId="urn:microsoft.com/office/officeart/2005/8/layout/target3"/>
    <dgm:cxn modelId="{4899FCB6-DD47-4321-B4FA-2A9F16DFAA13}" type="presParOf" srcId="{333A1088-737F-45CB-B68E-254E46348037}" destId="{25B08C86-7E15-44DC-BE7F-FFB55DD49D12}" srcOrd="11" destOrd="0" presId="urn:microsoft.com/office/officeart/2005/8/layout/target3"/>
    <dgm:cxn modelId="{CF16CC57-9806-4A1F-8404-632AAE82DEEE}" type="presParOf" srcId="{333A1088-737F-45CB-B68E-254E46348037}" destId="{76644BE8-9D7C-4C09-B250-3D10AF48CBB7}" srcOrd="12" destOrd="0" presId="urn:microsoft.com/office/officeart/2005/8/layout/target3"/>
    <dgm:cxn modelId="{AB111C72-260E-4D7F-B690-3DE6353B8977}" type="presParOf" srcId="{333A1088-737F-45CB-B68E-254E46348037}" destId="{EE85B701-7295-41C0-BA7A-34D3756A2AE6}" srcOrd="13" destOrd="0" presId="urn:microsoft.com/office/officeart/2005/8/layout/target3"/>
    <dgm:cxn modelId="{14EE23C0-82C7-410C-A66B-768E731816D7}" type="presParOf" srcId="{333A1088-737F-45CB-B68E-254E46348037}" destId="{8BEBB6EC-1DAA-4CAC-8A25-BC0FCBD5DBD5}" srcOrd="14" destOrd="0" presId="urn:microsoft.com/office/officeart/2005/8/layout/target3"/>
    <dgm:cxn modelId="{EBD2CBCB-2C61-4301-A909-8B70A3A8F5EB}" type="presParOf" srcId="{333A1088-737F-45CB-B68E-254E46348037}" destId="{AED2198E-93D5-4001-81B4-73124B309672}" srcOrd="15" destOrd="0" presId="urn:microsoft.com/office/officeart/2005/8/layout/target3"/>
    <dgm:cxn modelId="{1A159856-A9C7-4516-A986-7CA53DBCD502}" type="presParOf" srcId="{333A1088-737F-45CB-B68E-254E46348037}" destId="{2BE915AB-18AA-4053-B92C-3BFC9ED204BB}" srcOrd="16" destOrd="0" presId="urn:microsoft.com/office/officeart/2005/8/layout/target3"/>
    <dgm:cxn modelId="{FB4C13F4-23D0-4771-86C3-F47EEBFB97F3}" type="presParOf" srcId="{333A1088-737F-45CB-B68E-254E46348037}" destId="{6BB5E863-4638-4E1D-BFDE-399D028AC4ED}" srcOrd="17" destOrd="0" presId="urn:microsoft.com/office/officeart/2005/8/layout/target3"/>
    <dgm:cxn modelId="{3443FAE6-6EE0-46D0-B3F6-E624A0D4F923}" type="presParOf" srcId="{333A1088-737F-45CB-B68E-254E46348037}" destId="{5A5FFA88-C948-4069-8E93-59FA12366E83}" srcOrd="18" destOrd="0" presId="urn:microsoft.com/office/officeart/2005/8/layout/target3"/>
    <dgm:cxn modelId="{62BCEAB1-EAB9-477D-A82A-44915F8FD9C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1431" y="362529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47110"/>
          <a:ext cx="6498543" cy="15676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NÁZEV:VY_32_INOVACE_3.2.4 2 K 12 New </a:t>
          </a:r>
          <a:r>
            <a:rPr lang="cs-CZ" sz="1600" kern="1200" dirty="0" err="1" smtClean="0"/>
            <a:t>Year´s</a:t>
          </a:r>
          <a:r>
            <a:rPr lang="cs-CZ" sz="1600" kern="1200" dirty="0" smtClean="0"/>
            <a:t> </a:t>
          </a:r>
          <a:r>
            <a:rPr lang="cs-CZ" sz="1600" kern="1200" dirty="0" err="1" smtClean="0"/>
            <a:t>Resolutions</a:t>
          </a:r>
          <a:r>
            <a:rPr lang="cs-CZ" sz="1600" kern="1200" dirty="0" smtClean="0"/>
            <a:t> – 7. </a:t>
          </a:r>
          <a:r>
            <a:rPr lang="cs-CZ" sz="1600" kern="1200" smtClean="0"/>
            <a:t>tř.</a:t>
          </a:r>
          <a:endParaRPr lang="cs-CZ" sz="1600" kern="1200" dirty="0"/>
        </a:p>
      </dsp:txBody>
      <dsp:txXfrm>
        <a:off x="1273857" y="747110"/>
        <a:ext cx="6498543" cy="432446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354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409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814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932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2811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553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255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992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265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2374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831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37000" r="-28000" b="-3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49A070-6C58-43DA-B48B-2335B2CCA295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6D69DF-7BDD-4E71-8C99-79DF5179CE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6765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3995142"/>
              </p:ext>
            </p:extLst>
          </p:nvPr>
        </p:nvGraphicFramePr>
        <p:xfrm>
          <a:off x="622576" y="69269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508518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774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Anotace:</a:t>
            </a:r>
            <a:endParaRPr lang="cs-CZ" dirty="0">
              <a:solidFill>
                <a:schemeClr val="bg1"/>
              </a:solidFill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Prezentace je určena pro žáky 7. tříd.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Žáci si procvičí (zopakují) vyjádření blízké budoucnosti – vazbu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be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going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to, dále způsobové sloveso měl bych – I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should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, které se v těchto případech, vyjadřování </a:t>
            </a:r>
            <a:r>
              <a:rPr lang="cs-CZ" smtClean="0">
                <a:solidFill>
                  <a:schemeClr val="bg1"/>
                </a:solidFill>
                <a:latin typeface="+mj-lt"/>
              </a:rPr>
              <a:t>novoročních předsevzetí, užívají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Žáci se seznámí s případně novou slovní zásobou týkající se předsevzetí dávajících se na Nový rok.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Vše se procvičuje ústně, poslední procvičení podle obrázků lze i písemně do školních sešitů. 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49802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476672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1"/>
                </a:solidFill>
                <a:latin typeface="Britannic Bold" pitchFamily="34" charset="0"/>
              </a:rPr>
              <a:t>New </a:t>
            </a:r>
            <a:r>
              <a:rPr lang="cs-CZ" sz="5400" dirty="0" err="1" smtClean="0">
                <a:solidFill>
                  <a:schemeClr val="bg1"/>
                </a:solidFill>
                <a:latin typeface="Britannic Bold" pitchFamily="34" charset="0"/>
              </a:rPr>
              <a:t>Year´s</a:t>
            </a:r>
            <a:r>
              <a:rPr lang="cs-CZ" sz="5400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sz="5400" dirty="0" err="1" smtClean="0">
                <a:solidFill>
                  <a:schemeClr val="bg1"/>
                </a:solidFill>
                <a:latin typeface="Britannic Bold" pitchFamily="34" charset="0"/>
              </a:rPr>
              <a:t>Resolutions</a:t>
            </a:r>
            <a:endParaRPr lang="cs-CZ" sz="5400" dirty="0">
              <a:solidFill>
                <a:schemeClr val="bg1"/>
              </a:solidFill>
              <a:latin typeface="Britannic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933056"/>
            <a:ext cx="3376464" cy="1752600"/>
          </a:xfrm>
        </p:spPr>
        <p:txBody>
          <a:bodyPr/>
          <a:lstStyle/>
          <a:p>
            <a:pPr algn="r"/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956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2376264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December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31 – New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Year´s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Eve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January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1 – New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Year´s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Day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8698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229600" cy="5649491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It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is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end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of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year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and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beginning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of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new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one</a:t>
            </a:r>
            <a:r>
              <a:rPr lang="cs-CZ" dirty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It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is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time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look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back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to </a:t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past and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look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forward </a:t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r>
              <a:rPr lang="cs-CZ" dirty="0" smtClean="0">
                <a:solidFill>
                  <a:schemeClr val="bg1"/>
                </a:solidFill>
                <a:latin typeface="+mj-lt"/>
              </a:rPr>
              <a:t>to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coming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year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/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It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is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the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right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time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to make </a:t>
            </a:r>
            <a:br>
              <a:rPr lang="cs-CZ" dirty="0" smtClean="0">
                <a:solidFill>
                  <a:schemeClr val="bg1"/>
                </a:solidFill>
                <a:latin typeface="+mj-lt"/>
              </a:rPr>
            </a:br>
            <a:r>
              <a:rPr lang="cs-CZ" dirty="0" err="1" smtClean="0">
                <a:solidFill>
                  <a:schemeClr val="bg1"/>
                </a:solidFill>
                <a:latin typeface="+mj-lt"/>
              </a:rPr>
              <a:t>various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New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Year´s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resolutions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8387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Are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you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going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to make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any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New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Year´s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resolutions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?</a:t>
            </a:r>
            <a:endParaRPr lang="cs-CZ" dirty="0">
              <a:solidFill>
                <a:schemeClr val="bg1"/>
              </a:solidFill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I </a:t>
            </a:r>
            <a:r>
              <a:rPr lang="cs-CZ" dirty="0" err="1" smtClean="0">
                <a:solidFill>
                  <a:schemeClr val="bg1"/>
                </a:solidFill>
              </a:rPr>
              <a:t>am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going</a:t>
            </a:r>
            <a:r>
              <a:rPr lang="cs-CZ" dirty="0" smtClean="0">
                <a:solidFill>
                  <a:schemeClr val="bg1"/>
                </a:solidFill>
              </a:rPr>
              <a:t> to …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I </a:t>
            </a:r>
            <a:r>
              <a:rPr lang="cs-CZ" dirty="0" err="1" smtClean="0">
                <a:solidFill>
                  <a:schemeClr val="bg1"/>
                </a:solidFill>
              </a:rPr>
              <a:t>am</a:t>
            </a:r>
            <a:r>
              <a:rPr lang="cs-CZ" dirty="0" smtClean="0">
                <a:solidFill>
                  <a:schemeClr val="bg1"/>
                </a:solidFill>
              </a:rPr>
              <a:t> not </a:t>
            </a:r>
            <a:r>
              <a:rPr lang="cs-CZ" dirty="0" err="1" smtClean="0">
                <a:solidFill>
                  <a:schemeClr val="bg1"/>
                </a:solidFill>
              </a:rPr>
              <a:t>going</a:t>
            </a:r>
            <a:r>
              <a:rPr lang="cs-CZ" dirty="0" smtClean="0">
                <a:solidFill>
                  <a:schemeClr val="bg1"/>
                </a:solidFill>
              </a:rPr>
              <a:t> to …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marL="1828800" lvl="4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start jogging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err="1" smtClean="0">
                <a:solidFill>
                  <a:schemeClr val="bg1"/>
                </a:solidFill>
              </a:rPr>
              <a:t>eat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junk</a:t>
            </a:r>
            <a:r>
              <a:rPr lang="cs-CZ" dirty="0" smtClean="0">
                <a:solidFill>
                  <a:schemeClr val="bg1"/>
                </a:solidFill>
              </a:rPr>
              <a:t> food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1926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You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should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change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these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things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in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your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life</a:t>
            </a:r>
            <a:endParaRPr lang="cs-CZ" dirty="0">
              <a:solidFill>
                <a:schemeClr val="bg1"/>
              </a:solidFill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You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should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…</a:t>
            </a:r>
            <a:endParaRPr lang="cs-CZ" dirty="0">
              <a:solidFill>
                <a:schemeClr val="bg1"/>
              </a:solidFill>
              <a:latin typeface="+mj-lt"/>
            </a:endParaRPr>
          </a:p>
          <a:p>
            <a:pPr marL="914400" lvl="2" indent="0">
              <a:buNone/>
            </a:pPr>
            <a:r>
              <a:rPr lang="cs-CZ" dirty="0" err="1" smtClean="0">
                <a:solidFill>
                  <a:schemeClr val="bg1"/>
                </a:solidFill>
                <a:latin typeface="+mj-lt"/>
              </a:rPr>
              <a:t>obey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your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parents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pPr marL="457200" lvl="1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	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be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more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carefull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pPr marL="457200" lvl="1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	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help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your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parents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pPr marL="457200" lvl="1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	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eat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healthier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food</a:t>
            </a:r>
            <a:r>
              <a:rPr lang="cs-CZ" dirty="0">
                <a:solidFill>
                  <a:schemeClr val="bg1"/>
                </a:solidFill>
                <a:latin typeface="+mj-lt"/>
              </a:rPr>
              <a:t> </a:t>
            </a:r>
          </a:p>
          <a:p>
            <a:pPr marL="457200" lvl="1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	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read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books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pPr marL="914400" lvl="2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talk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with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friends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pPr marL="914400" lvl="2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do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sports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86698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+mj-lt"/>
              </a:rPr>
              <a:t>You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shouldn´t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…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+mj-lt"/>
              </a:rPr>
              <a:t>	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be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lazy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+mj-lt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drink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coca-cola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+mj-lt"/>
              </a:rPr>
              <a:t>	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watch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so many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scary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programmes</a:t>
            </a:r>
            <a:endParaRPr lang="cs-CZ" dirty="0" smtClean="0">
              <a:solidFill>
                <a:schemeClr val="bg1"/>
              </a:solidFill>
              <a:latin typeface="+mj-lt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+mj-lt"/>
              </a:rPr>
              <a:t>	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watch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TV a lot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	play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computer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games</a:t>
            </a:r>
            <a:r>
              <a:rPr lang="cs-CZ" dirty="0" smtClean="0">
                <a:solidFill>
                  <a:schemeClr val="bg1"/>
                </a:solidFill>
                <a:latin typeface="+mj-lt"/>
              </a:rPr>
              <a:t> a lot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+mj-lt"/>
              </a:rPr>
              <a:t>	</a:t>
            </a:r>
            <a:r>
              <a:rPr lang="cs-CZ" dirty="0" err="1" smtClean="0">
                <a:solidFill>
                  <a:schemeClr val="bg1"/>
                </a:solidFill>
                <a:latin typeface="+mj-lt"/>
              </a:rPr>
              <a:t>smoke</a:t>
            </a:r>
            <a:endParaRPr lang="cs-CZ" dirty="0">
              <a:solidFill>
                <a:schemeClr val="bg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20401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Are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you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going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to make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any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New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Year´s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Britannic Bold" pitchFamily="34" charset="0"/>
              </a:rPr>
              <a:t>resolutions</a:t>
            </a:r>
            <a:r>
              <a:rPr lang="cs-CZ" dirty="0" smtClean="0">
                <a:solidFill>
                  <a:schemeClr val="bg1"/>
                </a:solidFill>
                <a:latin typeface="Britannic Bold" pitchFamily="34" charset="0"/>
              </a:rPr>
              <a:t>?</a:t>
            </a:r>
            <a:endParaRPr lang="cs-CZ" dirty="0">
              <a:solidFill>
                <a:schemeClr val="bg1"/>
              </a:solidFill>
              <a:latin typeface="Britannic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Make a list </a:t>
            </a:r>
            <a:r>
              <a:rPr lang="cs-CZ" dirty="0" err="1" smtClean="0">
                <a:solidFill>
                  <a:schemeClr val="bg1"/>
                </a:solidFill>
              </a:rPr>
              <a:t>of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your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resolutions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115" y="2852937"/>
            <a:ext cx="1942602" cy="1089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24228"/>
            <a:ext cx="1471085" cy="827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52937"/>
            <a:ext cx="2232248" cy="1243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30" y="4889914"/>
            <a:ext cx="1742395" cy="987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4371" y="4824545"/>
            <a:ext cx="2001605" cy="1118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64332"/>
            <a:ext cx="2629610" cy="1478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9960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Citace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Obrázky: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Hokejista.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2012-01-02].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http://office.microsoft.com/cs-cz/images/results.aspx?ex=2&amp;qu=hokejista#ai:MC900191829|mt:0</a:t>
            </a:r>
            <a:r>
              <a:rPr lang="cs-CZ" sz="1800" dirty="0" smtClean="0"/>
              <a:t>|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Kuřák.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2012-01-02].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http://office.microsoft.com/cs-cz/images/results.aspx?qu=ku%C5%99%C3%A1k&amp;ctt=1#ai:MC900055451|mt:0|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Duch.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2012-01-02].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http://office.microsoft.com/cs-cz/images/results.aspx?qu=duch&amp;ctt=1#ai:MC900237799|mt:0|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Rodiče.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2012-01-02].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http://office.microsoft.com/cs-cz/images/results.aspx?qu=rodi%C4%8De&amp;ctt=1#ai:MC900397614|mt:0| 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 </a:t>
            </a:r>
            <a:endParaRPr lang="cs-CZ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036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Citace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800" dirty="0" smtClean="0">
                <a:solidFill>
                  <a:schemeClr val="bg2"/>
                </a:solidFill>
              </a:rPr>
              <a:t>Obrázky: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Lupínky.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2012-01-02].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http://office.microsoft.com/cs-cz/images/results.aspx?qu=lup%C3%ADnky&amp;ex=1&amp;ctt=1#ai:MC900234380</a:t>
            </a:r>
            <a:r>
              <a:rPr lang="cs-CZ" sz="1800" dirty="0" smtClean="0"/>
              <a:t>|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Televize.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2012-01-02].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http://office.microsoft.com/cs-cz/images/results.aspx?qu=televize&amp;ex=1&amp;ctt=1#ai:MC900085430|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Obrázek pozadí:</a:t>
            </a:r>
          </a:p>
          <a:p>
            <a:pPr marL="0" indent="0">
              <a:buNone/>
            </a:pPr>
            <a:r>
              <a:rPr lang="cs-CZ" sz="1800" dirty="0">
                <a:solidFill>
                  <a:schemeClr val="bg1"/>
                </a:solidFill>
              </a:rPr>
              <a:t>Nový rok. </a:t>
            </a:r>
            <a:r>
              <a:rPr lang="cs-CZ" sz="1800" i="1" dirty="0">
                <a:solidFill>
                  <a:schemeClr val="bg1"/>
                </a:solidFill>
              </a:rPr>
              <a:t>Office.com</a:t>
            </a:r>
            <a:r>
              <a:rPr lang="cs-CZ" sz="1800" dirty="0">
                <a:solidFill>
                  <a:schemeClr val="bg1"/>
                </a:solidFill>
              </a:rPr>
              <a:t> [online]. 2012 [cit. </a:t>
            </a:r>
            <a:r>
              <a:rPr lang="cs-CZ" sz="1800" dirty="0" smtClean="0">
                <a:solidFill>
                  <a:schemeClr val="bg1"/>
                </a:solidFill>
              </a:rPr>
              <a:t>2012-01-02]. </a:t>
            </a:r>
            <a:r>
              <a:rPr lang="cs-CZ" sz="1800" dirty="0">
                <a:solidFill>
                  <a:schemeClr val="bg1"/>
                </a:solidFill>
              </a:rPr>
              <a:t>Dostupné z: http://office.microsoft.com/cs-cz/images/results.aspx?qu=oh%C5%88ostroj&amp;ctt=1#ai:MP900438915|mt:2| </a:t>
            </a: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Text: vlastní zdroje</a:t>
            </a:r>
            <a:endParaRPr lang="cs-CZ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bg1"/>
                </a:solidFill>
              </a:rPr>
              <a:t> </a:t>
            </a:r>
            <a:endParaRPr lang="cs-CZ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81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348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New Year´s Resolutions</vt:lpstr>
      <vt:lpstr>Prezentace aplikace PowerPoint</vt:lpstr>
      <vt:lpstr>Prezentace aplikace PowerPoint</vt:lpstr>
      <vt:lpstr>Are you going to make any New Year´s resolutions?</vt:lpstr>
      <vt:lpstr>You should change these things in your life</vt:lpstr>
      <vt:lpstr>Prezentace aplikace PowerPoint</vt:lpstr>
      <vt:lpstr>Are you going to make any New Year´s resolutions?</vt:lpstr>
      <vt:lpstr>Citace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Hanka-mamka</dc:creator>
  <cp:lastModifiedBy>KLETECKOVAH</cp:lastModifiedBy>
  <cp:revision>22</cp:revision>
  <dcterms:created xsi:type="dcterms:W3CDTF">2011-12-28T07:10:24Z</dcterms:created>
  <dcterms:modified xsi:type="dcterms:W3CDTF">2012-02-29T16:43:18Z</dcterms:modified>
</cp:coreProperties>
</file>