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58" r:id="rId11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anovn%C3%ADk" TargetMode="External"/><Relationship Id="rId2" Type="http://schemas.openxmlformats.org/officeDocument/2006/relationships/hyperlink" Target="http://cs.wikipedia.org/wiki/Cifern%C3%AD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8.wmf"/><Relationship Id="rId7" Type="http://schemas.openxmlformats.org/officeDocument/2006/relationships/image" Target="../media/image19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2547714"/>
          </a:xfrm>
        </p:spPr>
        <p:txBody>
          <a:bodyPr>
            <a:normAutofit/>
          </a:bodyPr>
          <a:lstStyle/>
          <a:p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Mgr. Iva </a:t>
            </a:r>
            <a:r>
              <a:rPr lang="cs-CZ" sz="3100" dirty="0"/>
              <a:t>Štancíková</a:t>
            </a:r>
            <a:br>
              <a:rPr lang="cs-CZ" sz="3100" dirty="0"/>
            </a:br>
            <a:r>
              <a:rPr lang="cs-CZ" sz="3100" dirty="0" smtClean="0"/>
              <a:t>Římské číslice </a:t>
            </a:r>
            <a:r>
              <a:rPr lang="cs-CZ" sz="3100" dirty="0" smtClean="0"/>
              <a:t>5.ročník</a:t>
            </a: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/>
              <a:t>Matematika a její aplikace</a:t>
            </a:r>
            <a:br>
              <a:rPr lang="cs-CZ" sz="3100" dirty="0"/>
            </a:br>
            <a:r>
              <a:rPr lang="cs-CZ" sz="3100" dirty="0" smtClean="0"/>
              <a:t>VY_32_INOVACE_03_rimske_cislice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OP  VK oblast podpory 1.4 s názvem Zlepšení podmínek </a:t>
            </a:r>
          </a:p>
          <a:p>
            <a:r>
              <a:rPr lang="cs-CZ" dirty="0"/>
              <a:t>    pro vzdělávání na základních školách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475656" y="116632"/>
            <a:ext cx="6479950" cy="13224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096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Římské číslice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sz="2400" dirty="0"/>
              <a:t>Římské číslice se používají pro číslice na hodinovém </a:t>
            </a:r>
            <a:r>
              <a:rPr lang="cs-CZ" sz="2400" dirty="0">
                <a:hlinkClick r:id="rId2" action="ppaction://hlinkfile" tooltip="Ciferník"/>
              </a:rPr>
              <a:t>ciferníku</a:t>
            </a:r>
            <a:r>
              <a:rPr lang="cs-CZ" sz="2400" dirty="0"/>
              <a:t>, </a:t>
            </a:r>
            <a:r>
              <a:rPr lang="cs-CZ" sz="2400" dirty="0" smtClean="0"/>
              <a:t> </a:t>
            </a:r>
            <a:r>
              <a:rPr lang="cs-CZ" sz="2400" dirty="0"/>
              <a:t>používají při </a:t>
            </a:r>
            <a:r>
              <a:rPr lang="cs-CZ" sz="2400" u="sng" dirty="0">
                <a:solidFill>
                  <a:srgbClr val="0070C0"/>
                </a:solidFill>
              </a:rPr>
              <a:t>číslování </a:t>
            </a:r>
            <a:r>
              <a:rPr lang="cs-CZ" sz="2400" u="sng" dirty="0" smtClean="0">
                <a:solidFill>
                  <a:srgbClr val="0070C0"/>
                </a:solidFill>
              </a:rPr>
              <a:t> </a:t>
            </a:r>
            <a:r>
              <a:rPr lang="cs-CZ" sz="2400" u="sng" dirty="0">
                <a:solidFill>
                  <a:srgbClr val="0070C0"/>
                </a:solidFill>
              </a:rPr>
              <a:t>kapitol </a:t>
            </a:r>
            <a:r>
              <a:rPr lang="cs-CZ" sz="2400" dirty="0"/>
              <a:t>v knihách, pořadí </a:t>
            </a:r>
            <a:r>
              <a:rPr lang="cs-CZ" sz="2400" dirty="0">
                <a:hlinkClick r:id="rId3" action="ppaction://hlinkfile" tooltip="Panovník"/>
              </a:rPr>
              <a:t>panovníků</a:t>
            </a:r>
            <a:r>
              <a:rPr lang="cs-CZ" sz="2400" dirty="0"/>
              <a:t>, filmových nebo knižních děl apod.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52936"/>
            <a:ext cx="3672408" cy="3356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4077072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Jaká chyba je na ciferníku?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512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 s námi do 5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863" y="1616493"/>
            <a:ext cx="1188000" cy="1179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969" y="4811089"/>
            <a:ext cx="972000" cy="1118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449" y="3873297"/>
            <a:ext cx="1260000" cy="990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521" y="789916"/>
            <a:ext cx="720000" cy="107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74" y="2593193"/>
            <a:ext cx="1188000" cy="120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1484784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2533307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91736" y="3140968"/>
            <a:ext cx="540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3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19872" y="3717032"/>
            <a:ext cx="936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      4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4424918"/>
            <a:ext cx="7200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5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74712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 do 10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866" y="4725144"/>
            <a:ext cx="1440000" cy="97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09470"/>
            <a:ext cx="1268346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048" y="3919679"/>
            <a:ext cx="1800000" cy="98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216" y="2574911"/>
            <a:ext cx="900000" cy="104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74083"/>
            <a:ext cx="1188000" cy="102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2636912"/>
            <a:ext cx="10081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/>
          </a:p>
          <a:p>
            <a:r>
              <a:rPr lang="cs-CZ" sz="4000" dirty="0" smtClean="0"/>
              <a:t>  </a:t>
            </a:r>
          </a:p>
          <a:p>
            <a:r>
              <a:rPr lang="cs-CZ" sz="4000" dirty="0" smtClean="0"/>
              <a:t>7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800661"/>
            <a:ext cx="10163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/>
          </a:p>
          <a:p>
            <a:r>
              <a:rPr lang="cs-CZ" sz="4000" dirty="0" smtClean="0"/>
              <a:t>6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1844824"/>
            <a:ext cx="12961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/>
          </a:p>
          <a:p>
            <a:r>
              <a:rPr lang="cs-CZ" sz="4000" dirty="0" smtClean="0"/>
              <a:t>      </a:t>
            </a:r>
          </a:p>
          <a:p>
            <a:r>
              <a:rPr lang="cs-CZ" sz="4000" dirty="0" smtClean="0"/>
              <a:t> 8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1772816"/>
            <a:ext cx="5760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/>
          </a:p>
          <a:p>
            <a:r>
              <a:rPr lang="cs-CZ" sz="4000" dirty="0" smtClean="0"/>
              <a:t>9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1772816"/>
            <a:ext cx="88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10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3786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počítáš do 20?</a:t>
            </a:r>
            <a:endParaRPr lang="cs-CZ" dirty="0"/>
          </a:p>
        </p:txBody>
      </p:sp>
      <p:pic>
        <p:nvPicPr>
          <p:cNvPr id="4098" name="Picture 2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0037"/>
            <a:ext cx="1562710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abule\AppData\Local\Microsoft\Windows\Temporary Internet Files\Content.IE5\VX92YE5B\MC9003892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02656"/>
            <a:ext cx="1817827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39952" y="429309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12</a:t>
            </a:r>
            <a:endParaRPr lang="cs-CZ" sz="4000" dirty="0"/>
          </a:p>
        </p:txBody>
      </p:sp>
      <p:pic>
        <p:nvPicPr>
          <p:cNvPr id="4100" name="Picture 4" descr="C:\Users\tabule\AppData\Local\Microsoft\Windows\Temporary Internet Files\Content.IE5\8RFGPQX4\MC90038931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522" y="2276872"/>
            <a:ext cx="1562710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tabule\AppData\Local\Microsoft\Windows\Temporary Internet Files\Content.IE5\C2USC6XS\MC900389300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76872"/>
            <a:ext cx="1578254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00192" y="4221088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15</a:t>
            </a:r>
            <a:endParaRPr lang="cs-CZ" sz="4000" dirty="0"/>
          </a:p>
        </p:txBody>
      </p:sp>
      <p:pic>
        <p:nvPicPr>
          <p:cNvPr id="4102" name="Picture 6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242" y="1417002"/>
            <a:ext cx="1562710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1562710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499992" y="1615744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20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4952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 stovky a tisíce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                    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12300" dirty="0" smtClean="0"/>
              <a:t>                                                                                                                                                                    100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</a:t>
            </a:r>
            <a:r>
              <a:rPr lang="cs-CZ" sz="8400" dirty="0" smtClean="0"/>
              <a:t>500</a:t>
            </a:r>
            <a:endParaRPr lang="cs-CZ" sz="8400" dirty="0"/>
          </a:p>
        </p:txBody>
      </p:sp>
      <p:pic>
        <p:nvPicPr>
          <p:cNvPr id="5122" name="Picture 2" descr="C:\Users\tabule\AppData\Local\Microsoft\Windows\Temporary Internet Files\Content.IE5\GHYDP2EV\MC900389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73456"/>
            <a:ext cx="1463040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816" y="1824992"/>
            <a:ext cx="1819656" cy="1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tabule\AppData\Local\Microsoft\Windows\Temporary Internet Files\Content.IE5\PSAAIAKP\MC9003893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71054"/>
            <a:ext cx="1388059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tabule\AppData\Local\Microsoft\Windows\Temporary Internet Files\Content.IE5\DEPOCI0H\MC9003893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3096"/>
            <a:ext cx="1565453" cy="182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83768" y="2476949"/>
            <a:ext cx="100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            50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700808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1000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7670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letopočet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1945 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</a:t>
            </a:r>
          </a:p>
          <a:p>
            <a:r>
              <a:rPr lang="cs-CZ" dirty="0" smtClean="0"/>
              <a:t>2011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1625</a:t>
            </a:r>
          </a:p>
          <a:p>
            <a:pPr marL="0" indent="0">
              <a:buNone/>
            </a:pPr>
            <a:r>
              <a:rPr lang="cs-CZ" dirty="0" smtClean="0"/>
              <a:t>                  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7" name="Picture 3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348890"/>
            <a:ext cx="1044000" cy="98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tabule\AppData\Local\Microsoft\Windows\Temporary Internet Files\Content.IE5\PSAAIAKP\MC9003893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838" y="2414582"/>
            <a:ext cx="720000" cy="94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tabule\AppData\Local\Microsoft\Windows\Temporary Internet Files\Content.IE5\C2USC6XS\MC900389300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794" y="2381139"/>
            <a:ext cx="843476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tabule\AppData\Local\Microsoft\Windows\Temporary Internet Files\Content.IE5\GHYDP2EV\MC9003893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325" y="2324834"/>
            <a:ext cx="792000" cy="98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629" y="2310810"/>
            <a:ext cx="972000" cy="92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009" y="3777732"/>
            <a:ext cx="1224000" cy="116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346" y="3709244"/>
            <a:ext cx="1260000" cy="119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tabule\AppData\Local\Microsoft\Windows\Temporary Internet Files\Content.IE5\QAYJEA2U\MC900389292[1].wmf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719" y="3822713"/>
            <a:ext cx="752086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tabule\AppData\Local\Microsoft\Windows\Temporary Internet Files\Content.IE5\8RFGPQX4\MC900389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5169377"/>
            <a:ext cx="835235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tabule\AppData\Local\Microsoft\Windows\Temporary Internet Files\Content.IE5\DEPOCI0H\MC90038931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909" y="5163510"/>
            <a:ext cx="684000" cy="79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C:\Users\tabule\AppData\Local\Microsoft\Windows\Temporary Internet Files\Content.IE5\GHYDP2EV\MC9003893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678" y="5163510"/>
            <a:ext cx="612000" cy="76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Users\tabule\AppData\Local\Microsoft\Windows\Temporary Internet Files\Content.IE5\C2USC6XS\MC900389300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507" y="5134473"/>
            <a:ext cx="648000" cy="74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250" y="5114885"/>
            <a:ext cx="684000" cy="79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269" y="5115904"/>
            <a:ext cx="648000" cy="75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C:\Users\tabule\AppData\Local\Microsoft\Windows\Temporary Internet Files\Content.IE5\8RFGPQX4\MC900389310[1].wmf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284" y="3752532"/>
            <a:ext cx="936000" cy="108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4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– římské číslice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napiš rok svého narození ……………………..</a:t>
            </a:r>
          </a:p>
          <a:p>
            <a:r>
              <a:rPr lang="cs-CZ" dirty="0" smtClean="0"/>
              <a:t>2. napiš také letošní rok……………………………</a:t>
            </a:r>
          </a:p>
          <a:p>
            <a:r>
              <a:rPr lang="cs-CZ" dirty="0" smtClean="0"/>
              <a:t>3. přepiš  čísla</a:t>
            </a:r>
          </a:p>
          <a:p>
            <a:r>
              <a:rPr lang="cs-CZ" dirty="0" smtClean="0"/>
              <a:t>22 ……..     57…….   205……   548…….   49……..</a:t>
            </a:r>
          </a:p>
          <a:p>
            <a:r>
              <a:rPr lang="cs-CZ" dirty="0" smtClean="0"/>
              <a:t>15 ……..     490……  152……   2020…………</a:t>
            </a:r>
          </a:p>
          <a:p>
            <a:r>
              <a:rPr lang="cs-CZ" dirty="0" smtClean="0"/>
              <a:t>Napiš arabskými číslicemi:</a:t>
            </a:r>
          </a:p>
          <a:p>
            <a:r>
              <a:rPr lang="cs-CZ" dirty="0" smtClean="0"/>
              <a:t>XXIV …….. CCLV…….  DLX………MMCLXX………….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7539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Základní údaje o DUM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 </a:t>
            </a:r>
          </a:p>
          <a:p>
            <a:r>
              <a:rPr lang="cs-CZ" dirty="0"/>
              <a:t>Autor: </a:t>
            </a:r>
            <a:r>
              <a:rPr lang="cs-CZ" dirty="0" err="1"/>
              <a:t>Mgr.Iva</a:t>
            </a:r>
            <a:r>
              <a:rPr lang="cs-CZ" dirty="0"/>
              <a:t> Štancíková, ZŠ a MŠ Klášter Hradiště nad Jizerou, </a:t>
            </a:r>
            <a:endParaRPr lang="cs-CZ" dirty="0" smtClean="0"/>
          </a:p>
          <a:p>
            <a:r>
              <a:rPr lang="cs-CZ" dirty="0" smtClean="0"/>
              <a:t>Klášter </a:t>
            </a:r>
            <a:r>
              <a:rPr lang="cs-CZ" dirty="0"/>
              <a:t>Hradiště nad Jizerou 81</a:t>
            </a:r>
          </a:p>
          <a:p>
            <a:r>
              <a:rPr lang="cs-CZ" dirty="0"/>
              <a:t>Období vytvoření DUM: 1.pololetí </a:t>
            </a:r>
            <a:r>
              <a:rPr lang="cs-CZ" dirty="0" err="1"/>
              <a:t>šk.roku</a:t>
            </a:r>
            <a:r>
              <a:rPr lang="cs-CZ" dirty="0"/>
              <a:t> 2011/2012</a:t>
            </a:r>
          </a:p>
          <a:p>
            <a:r>
              <a:rPr lang="cs-CZ" dirty="0"/>
              <a:t>Ročník: </a:t>
            </a:r>
            <a:r>
              <a:rPr lang="cs-CZ" dirty="0" smtClean="0"/>
              <a:t>pátý</a:t>
            </a:r>
            <a:endParaRPr lang="cs-CZ" dirty="0"/>
          </a:p>
          <a:p>
            <a:r>
              <a:rPr lang="cs-CZ" dirty="0"/>
              <a:t>Vzdělávací oblast: Matematika a její aplikace</a:t>
            </a:r>
          </a:p>
          <a:p>
            <a:r>
              <a:rPr lang="cs-CZ" dirty="0"/>
              <a:t>Vzdělávací obor: Matematika</a:t>
            </a:r>
          </a:p>
          <a:p>
            <a:r>
              <a:rPr lang="cs-CZ" dirty="0"/>
              <a:t>Tematický okruh: </a:t>
            </a:r>
            <a:r>
              <a:rPr lang="cs-CZ" dirty="0" smtClean="0"/>
              <a:t>Římské číslice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Římské číslice</a:t>
            </a:r>
            <a:endParaRPr lang="cs-CZ" dirty="0"/>
          </a:p>
          <a:p>
            <a:r>
              <a:rPr lang="cs-CZ" dirty="0"/>
              <a:t>DUM byl vytvořen jako materiál pro </a:t>
            </a:r>
            <a:r>
              <a:rPr lang="cs-CZ" dirty="0" smtClean="0"/>
              <a:t>výklad a procvičování  učiva.</a:t>
            </a:r>
            <a:endParaRPr lang="cs-CZ" dirty="0"/>
          </a:p>
          <a:p>
            <a:r>
              <a:rPr lang="cs-CZ" dirty="0"/>
              <a:t>Je určen k prezentaci pomocí datového projektoru.</a:t>
            </a:r>
          </a:p>
          <a:p>
            <a:r>
              <a:rPr lang="cs-CZ" dirty="0"/>
              <a:t>Lze ho využít pro procvičování ve skupinové práci pomocí pracovního listu.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5715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200" dirty="0"/>
              <a:t>Commons. In </a:t>
            </a:r>
            <a:r>
              <a:rPr lang="en-US" sz="1200" i="1" dirty="0"/>
              <a:t>Wikipedia : the free encyclopedia</a:t>
            </a:r>
            <a:r>
              <a:rPr lang="en-US" sz="1200" dirty="0"/>
              <a:t> [online]. St. Petersburg (Florida) : Wikipedia Foundation, 27.8.2011, last modified on 27.8.2011 [cit. 2011-08-27]. </a:t>
            </a:r>
            <a:r>
              <a:rPr lang="en-US" sz="1200" dirty="0" err="1"/>
              <a:t>Dostupné</a:t>
            </a:r>
            <a:r>
              <a:rPr lang="en-US" sz="1200" dirty="0"/>
              <a:t> z WWW: &lt;http://upload.wikimedia.org/wikipedia/commons/thumb/9/91/BiberachUlmerTor060408_P1040527.jpg/622px-BiberachUlmerTor060408_P1040527.jpg&gt;.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27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170</Words>
  <Application>Microsoft Office PowerPoint</Application>
  <PresentationFormat>Předvádění na obrazovce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 Mgr. Iva Štancíková Římské číslice 5.ročník Matematika a její aplikace VY_32_INOVACE_03_rimske_cislice</vt:lpstr>
      <vt:lpstr>Římské číslice</vt:lpstr>
      <vt:lpstr>Počítej s námi do 5</vt:lpstr>
      <vt:lpstr>Počítej do 10</vt:lpstr>
      <vt:lpstr>Jak počítáš do 20?</vt:lpstr>
      <vt:lpstr>Počítej stovky a tisíce</vt:lpstr>
      <vt:lpstr>Přiřaď letopočet</vt:lpstr>
      <vt:lpstr>Pracovní list – římské číslice</vt:lpstr>
      <vt:lpstr>Základní údaje o DUM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Mgr.Iva Štancíková Počítání do 100 s přechodem Matematika a její aplikace VY_32_INOVACE_pocitanido100sprechodem_</dc:title>
  <dc:creator>Tabule</dc:creator>
  <cp:lastModifiedBy>Tabule</cp:lastModifiedBy>
  <cp:revision>14</cp:revision>
  <cp:lastPrinted>2012-02-29T08:33:53Z</cp:lastPrinted>
  <dcterms:created xsi:type="dcterms:W3CDTF">2011-08-18T16:23:01Z</dcterms:created>
  <dcterms:modified xsi:type="dcterms:W3CDTF">2012-03-01T15:54:53Z</dcterms:modified>
</cp:coreProperties>
</file>