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 2 K 14 Past </a:t>
          </a:r>
          <a:r>
            <a:rPr lang="cs-CZ" sz="2000" dirty="0" err="1" smtClean="0"/>
            <a:t>simple</a:t>
          </a:r>
          <a:r>
            <a:rPr lang="cs-CZ" sz="2000" dirty="0" smtClean="0"/>
            <a:t> and past </a:t>
          </a:r>
          <a:r>
            <a:rPr lang="cs-CZ" sz="2000" dirty="0" err="1" smtClean="0"/>
            <a:t>continuous</a:t>
          </a:r>
          <a:r>
            <a:rPr lang="cs-CZ" sz="2000" dirty="0" smtClean="0"/>
            <a:t> – 8. tř.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Anglický jazyk 5., 6., 7., 8. 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302" custLinFactNeighborY="-224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9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9F1FCA5-EFBB-4C74-94AB-97310AE54F7B}" type="presOf" srcId="{D1D4F407-5343-4D3F-B5B9-D407B03CAEB4}" destId="{AED2198E-93D5-4001-81B4-73124B309672}" srcOrd="1" destOrd="0" presId="urn:microsoft.com/office/officeart/2005/8/layout/target3"/>
    <dgm:cxn modelId="{1C76D81A-FF1D-428E-8C58-1E28E726AFAA}" type="presOf" srcId="{4C35D32F-0EAB-4CD7-82EE-45574DC2A586}" destId="{8BEBB6EC-1DAA-4CAC-8A25-BC0FCBD5DBD5}" srcOrd="0" destOrd="0" presId="urn:microsoft.com/office/officeart/2005/8/layout/target3"/>
    <dgm:cxn modelId="{074D0C6C-5CD4-489F-AD3E-D3113CB21656}" type="presOf" srcId="{B651F6E3-6281-48DB-9319-2AEAFDAE7572}" destId="{6BB5E863-4638-4E1D-BFDE-399D028AC4ED}" srcOrd="1" destOrd="0" presId="urn:microsoft.com/office/officeart/2005/8/layout/target3"/>
    <dgm:cxn modelId="{E054B1BF-4EEF-4EB7-95BE-4AE2E584FFFF}" type="presOf" srcId="{D1B46980-6531-4606-95E6-44980827E919}" destId="{2BE915AB-18AA-4053-B92C-3BFC9ED204BB}" srcOrd="1" destOrd="0" presId="urn:microsoft.com/office/officeart/2005/8/layout/target3"/>
    <dgm:cxn modelId="{449229B9-B1B7-439E-8A8E-187F7475223C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56C3C44-9362-4D4A-A6A8-FE19F3022C81}" type="presOf" srcId="{D8197B8C-B260-4A16-BDF4-0947B075E274}" destId="{5A5FFA88-C948-4069-8E93-59FA12366E83}" srcOrd="1" destOrd="0" presId="urn:microsoft.com/office/officeart/2005/8/layout/target3"/>
    <dgm:cxn modelId="{47F79BDF-7BFC-406A-9BAD-6A0B7234AF69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CD45DA6-4A9C-48AC-B421-4A1913AFE4D2}" type="presOf" srcId="{D8197B8C-B260-4A16-BDF4-0947B075E274}" destId="{25B08C86-7E15-44DC-BE7F-FFB55DD49D12}" srcOrd="0" destOrd="0" presId="urn:microsoft.com/office/officeart/2005/8/layout/target3"/>
    <dgm:cxn modelId="{0EEBA97B-DA8A-443F-A663-2CF07A1E0EB9}" type="presOf" srcId="{D1B46980-6531-4606-95E6-44980827E919}" destId="{6140AFEC-043D-4C43-A2F9-D0F5331DF3A3}" srcOrd="0" destOrd="0" presId="urn:microsoft.com/office/officeart/2005/8/layout/target3"/>
    <dgm:cxn modelId="{21474A20-41EE-4652-9E58-22021ABCABD4}" type="presOf" srcId="{757F3AB3-0718-4624-B441-E567A8F0AB56}" destId="{333A1088-737F-45CB-B68E-254E46348037}" srcOrd="0" destOrd="0" presId="urn:microsoft.com/office/officeart/2005/8/layout/target3"/>
    <dgm:cxn modelId="{734AA936-15F6-4863-991E-4636A2A7C41B}" type="presOf" srcId="{D1D4F407-5343-4D3F-B5B9-D407B03CAEB4}" destId="{D005CE8C-CC26-4C3E-AC11-E15060ECD759}" srcOrd="0" destOrd="0" presId="urn:microsoft.com/office/officeart/2005/8/layout/target3"/>
    <dgm:cxn modelId="{FE527A1C-B520-43E8-BBF8-D16D138AB72D}" type="presParOf" srcId="{333A1088-737F-45CB-B68E-254E46348037}" destId="{F5ABB229-8D3B-4694-996A-96F23CF14429}" srcOrd="0" destOrd="0" presId="urn:microsoft.com/office/officeart/2005/8/layout/target3"/>
    <dgm:cxn modelId="{249297EC-4825-4739-ABDA-E86CAE6FF872}" type="presParOf" srcId="{333A1088-737F-45CB-B68E-254E46348037}" destId="{F41139FD-01EE-4571-8B17-4FB00FC51163}" srcOrd="1" destOrd="0" presId="urn:microsoft.com/office/officeart/2005/8/layout/target3"/>
    <dgm:cxn modelId="{11911707-E364-4AE6-8F0C-201BEF3ACCB9}" type="presParOf" srcId="{333A1088-737F-45CB-B68E-254E46348037}" destId="{D005CE8C-CC26-4C3E-AC11-E15060ECD759}" srcOrd="2" destOrd="0" presId="urn:microsoft.com/office/officeart/2005/8/layout/target3"/>
    <dgm:cxn modelId="{D88AB71B-4534-4F01-A676-FD270DAEE891}" type="presParOf" srcId="{333A1088-737F-45CB-B68E-254E46348037}" destId="{2C702D82-9B77-49B7-9568-BB8EB47C3372}" srcOrd="3" destOrd="0" presId="urn:microsoft.com/office/officeart/2005/8/layout/target3"/>
    <dgm:cxn modelId="{82E4A3CF-D88D-48A0-B38F-408707D2EC4D}" type="presParOf" srcId="{333A1088-737F-45CB-B68E-254E46348037}" destId="{A52A0455-90FF-4808-ABD0-F02540D31D5A}" srcOrd="4" destOrd="0" presId="urn:microsoft.com/office/officeart/2005/8/layout/target3"/>
    <dgm:cxn modelId="{5B66551E-3B0D-4429-A6D8-1949078A945A}" type="presParOf" srcId="{333A1088-737F-45CB-B68E-254E46348037}" destId="{6140AFEC-043D-4C43-A2F9-D0F5331DF3A3}" srcOrd="5" destOrd="0" presId="urn:microsoft.com/office/officeart/2005/8/layout/target3"/>
    <dgm:cxn modelId="{F5C9FD76-5598-4FFA-BFC6-08B00A203C99}" type="presParOf" srcId="{333A1088-737F-45CB-B68E-254E46348037}" destId="{9358AC05-5D7D-4327-9F80-1AD486AEA664}" srcOrd="6" destOrd="0" presId="urn:microsoft.com/office/officeart/2005/8/layout/target3"/>
    <dgm:cxn modelId="{5F3FC356-6EBD-4497-8AE5-5737644F4C05}" type="presParOf" srcId="{333A1088-737F-45CB-B68E-254E46348037}" destId="{313FC574-E1CD-4FB4-B054-0B805CE0447D}" srcOrd="7" destOrd="0" presId="urn:microsoft.com/office/officeart/2005/8/layout/target3"/>
    <dgm:cxn modelId="{8743C587-091E-4F65-B24B-05F1B064D2A2}" type="presParOf" srcId="{333A1088-737F-45CB-B68E-254E46348037}" destId="{619D679B-A015-4ECF-8348-D1034C574F40}" srcOrd="8" destOrd="0" presId="urn:microsoft.com/office/officeart/2005/8/layout/target3"/>
    <dgm:cxn modelId="{0D211EA6-6C0D-4647-A5AE-1B388E6481CE}" type="presParOf" srcId="{333A1088-737F-45CB-B68E-254E46348037}" destId="{322283A8-4A27-4CDA-BAE3-F381106A9174}" srcOrd="9" destOrd="0" presId="urn:microsoft.com/office/officeart/2005/8/layout/target3"/>
    <dgm:cxn modelId="{AB0B4FC4-80C1-4049-9AD7-238E0A8C7029}" type="presParOf" srcId="{333A1088-737F-45CB-B68E-254E46348037}" destId="{FFC9F71D-1B4F-4AD9-A4A6-86ADEFC8AF5C}" srcOrd="10" destOrd="0" presId="urn:microsoft.com/office/officeart/2005/8/layout/target3"/>
    <dgm:cxn modelId="{40B83E7D-CABE-4E0B-92C3-4A073B47D56C}" type="presParOf" srcId="{333A1088-737F-45CB-B68E-254E46348037}" destId="{25B08C86-7E15-44DC-BE7F-FFB55DD49D12}" srcOrd="11" destOrd="0" presId="urn:microsoft.com/office/officeart/2005/8/layout/target3"/>
    <dgm:cxn modelId="{65A4D30B-8DAE-4193-BB70-BC2AEC770AC5}" type="presParOf" srcId="{333A1088-737F-45CB-B68E-254E46348037}" destId="{76644BE8-9D7C-4C09-B250-3D10AF48CBB7}" srcOrd="12" destOrd="0" presId="urn:microsoft.com/office/officeart/2005/8/layout/target3"/>
    <dgm:cxn modelId="{6870324F-E5C6-42D5-86BC-38DDF6C19B36}" type="presParOf" srcId="{333A1088-737F-45CB-B68E-254E46348037}" destId="{EE85B701-7295-41C0-BA7A-34D3756A2AE6}" srcOrd="13" destOrd="0" presId="urn:microsoft.com/office/officeart/2005/8/layout/target3"/>
    <dgm:cxn modelId="{B2E5D7AF-BFD5-443D-89AD-70F3402CE641}" type="presParOf" srcId="{333A1088-737F-45CB-B68E-254E46348037}" destId="{8BEBB6EC-1DAA-4CAC-8A25-BC0FCBD5DBD5}" srcOrd="14" destOrd="0" presId="urn:microsoft.com/office/officeart/2005/8/layout/target3"/>
    <dgm:cxn modelId="{7F92F250-4D3C-4F29-A140-8BE1C8CAEBF0}" type="presParOf" srcId="{333A1088-737F-45CB-B68E-254E46348037}" destId="{AED2198E-93D5-4001-81B4-73124B309672}" srcOrd="15" destOrd="0" presId="urn:microsoft.com/office/officeart/2005/8/layout/target3"/>
    <dgm:cxn modelId="{BF78F7F1-1330-4BB9-814B-A7D3CC7D0294}" type="presParOf" srcId="{333A1088-737F-45CB-B68E-254E46348037}" destId="{2BE915AB-18AA-4053-B92C-3BFC9ED204BB}" srcOrd="16" destOrd="0" presId="urn:microsoft.com/office/officeart/2005/8/layout/target3"/>
    <dgm:cxn modelId="{DE3F356C-14DA-42CE-A6F0-7AC663036623}" type="presParOf" srcId="{333A1088-737F-45CB-B68E-254E46348037}" destId="{6BB5E863-4638-4E1D-BFDE-399D028AC4ED}" srcOrd="17" destOrd="0" presId="urn:microsoft.com/office/officeart/2005/8/layout/target3"/>
    <dgm:cxn modelId="{38ECBBD6-88B7-4F12-9B17-AA85827E60E7}" type="presParOf" srcId="{333A1088-737F-45CB-B68E-254E46348037}" destId="{5A5FFA88-C948-4069-8E93-59FA12366E83}" srcOrd="18" destOrd="0" presId="urn:microsoft.com/office/officeart/2005/8/layout/target3"/>
    <dgm:cxn modelId="{3316B573-7342-4EED-ABDB-92515C10B21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1431" y="362529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 2 K 14 Past </a:t>
          </a:r>
          <a:r>
            <a:rPr lang="cs-CZ" sz="2000" kern="1200" dirty="0" err="1" smtClean="0"/>
            <a:t>simple</a:t>
          </a:r>
          <a:r>
            <a:rPr lang="cs-CZ" sz="2000" kern="1200" dirty="0" smtClean="0"/>
            <a:t> and past </a:t>
          </a:r>
          <a:r>
            <a:rPr lang="cs-CZ" sz="2000" kern="1200" dirty="0" err="1" smtClean="0"/>
            <a:t>continuous</a:t>
          </a:r>
          <a:r>
            <a:rPr lang="cs-CZ" sz="2000" kern="1200" dirty="0" smtClean="0"/>
            <a:t> – 8. tř.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Anglický jazyk 5., 6., 7., 8. 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460ED-A438-42A7-BF57-FB7879A2218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9D1A-8D64-4C0B-994A-BDD5860C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5416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460ED-A438-42A7-BF57-FB7879A2218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9D1A-8D64-4C0B-994A-BDD5860C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8863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460ED-A438-42A7-BF57-FB7879A2218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9D1A-8D64-4C0B-994A-BDD5860C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8750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460ED-A438-42A7-BF57-FB7879A2218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9D1A-8D64-4C0B-994A-BDD5860C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7771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460ED-A438-42A7-BF57-FB7879A2218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9D1A-8D64-4C0B-994A-BDD5860C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1404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460ED-A438-42A7-BF57-FB7879A2218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9D1A-8D64-4C0B-994A-BDD5860C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5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460ED-A438-42A7-BF57-FB7879A2218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9D1A-8D64-4C0B-994A-BDD5860C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7678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460ED-A438-42A7-BF57-FB7879A2218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9D1A-8D64-4C0B-994A-BDD5860C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14257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460ED-A438-42A7-BF57-FB7879A2218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9D1A-8D64-4C0B-994A-BDD5860C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8674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460ED-A438-42A7-BF57-FB7879A2218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9D1A-8D64-4C0B-994A-BDD5860C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1277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460ED-A438-42A7-BF57-FB7879A2218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9D1A-8D64-4C0B-994A-BDD5860C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7509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6460ED-A438-42A7-BF57-FB7879A2218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5D9D1A-8D64-4C0B-994A-BDD5860C2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8197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293691024"/>
              </p:ext>
            </p:extLst>
          </p:nvPr>
        </p:nvGraphicFramePr>
        <p:xfrm>
          <a:off x="539552" y="90623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436510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9152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Tato prezentace je určena 8. třídě. Slouží jako opakovací minulého času prostého a minulého času průběhového a výkladová pro užití obou časů zároveň v souvětí. </a:t>
            </a:r>
          </a:p>
          <a:p>
            <a:pPr marL="0" indent="0">
              <a:buNone/>
            </a:pPr>
            <a:r>
              <a:rPr lang="cs-CZ" dirty="0" smtClean="0"/>
              <a:t>Jako procvičení slouží dvě cvičení na doplňovaní správných tvarů sloves v závorkách. </a:t>
            </a:r>
          </a:p>
          <a:p>
            <a:pPr marL="0" indent="0">
              <a:buNone/>
            </a:pPr>
            <a:r>
              <a:rPr lang="cs-CZ" dirty="0" smtClean="0"/>
              <a:t>Další cvičení je na procvičení obou tvarů v souvětích a to podle obrázků. Tematicky se opakuje slovní zásoba druhého cvičení. Lze provést ústně, pak písemně do sešitů, lze provést samokontrolu, neboť následuje zobrazení správného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5815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Past </a:t>
            </a:r>
            <a:r>
              <a:rPr lang="cs-CZ" sz="3600" dirty="0" err="1" smtClean="0"/>
              <a:t>simple</a:t>
            </a:r>
            <a:r>
              <a:rPr lang="cs-CZ" sz="3600" dirty="0" smtClean="0"/>
              <a:t> and past </a:t>
            </a:r>
            <a:r>
              <a:rPr lang="cs-CZ" sz="3600" dirty="0" err="1" smtClean="0"/>
              <a:t>continuous</a:t>
            </a:r>
            <a:r>
              <a:rPr lang="cs-CZ" sz="3600" dirty="0" smtClean="0"/>
              <a:t> – 8. tř.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0276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r>
              <a:rPr lang="cs-CZ" dirty="0" smtClean="0"/>
              <a:t> - </a:t>
            </a:r>
            <a:r>
              <a:rPr lang="cs-CZ" sz="3600" dirty="0" smtClean="0"/>
              <a:t>minulý čas prostý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yjadřuje děje a stavy, které </a:t>
            </a:r>
            <a:r>
              <a:rPr lang="cs-CZ" u="sng" dirty="0" smtClean="0"/>
              <a:t>proběhly </a:t>
            </a:r>
            <a:r>
              <a:rPr lang="cs-CZ" dirty="0" smtClean="0"/>
              <a:t>v minulosti, nyní jsou skončeny</a:t>
            </a:r>
          </a:p>
          <a:p>
            <a:r>
              <a:rPr lang="cs-CZ" dirty="0"/>
              <a:t>v</a:t>
            </a:r>
            <a:r>
              <a:rPr lang="cs-CZ" dirty="0" smtClean="0"/>
              <a:t> českém jazyce je často vid dokonavý</a:t>
            </a:r>
          </a:p>
          <a:p>
            <a:r>
              <a:rPr lang="cs-CZ" dirty="0"/>
              <a:t>v</a:t>
            </a:r>
            <a:r>
              <a:rPr lang="cs-CZ" dirty="0" smtClean="0"/>
              <a:t>ýrazy ve větě: </a:t>
            </a:r>
            <a:r>
              <a:rPr lang="cs-CZ" dirty="0" err="1" smtClean="0"/>
              <a:t>yesterday</a:t>
            </a:r>
            <a:r>
              <a:rPr lang="cs-CZ" dirty="0" smtClean="0"/>
              <a:t>, ago, in 1992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di</a:t>
            </a:r>
            <a:r>
              <a:rPr lang="cs-CZ" b="1" dirty="0" err="1" smtClean="0"/>
              <a:t>ed</a:t>
            </a:r>
            <a:r>
              <a:rPr lang="cs-CZ" b="1" dirty="0" smtClean="0"/>
              <a:t> </a:t>
            </a:r>
            <a:r>
              <a:rPr lang="cs-CZ" dirty="0" smtClean="0"/>
              <a:t>in 2000. I </a:t>
            </a:r>
            <a:r>
              <a:rPr lang="cs-CZ" b="1" dirty="0" err="1" smtClean="0"/>
              <a:t>went</a:t>
            </a:r>
            <a:r>
              <a:rPr lang="cs-CZ" dirty="0" smtClean="0"/>
              <a:t> to Prague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Otázka: </a:t>
            </a:r>
            <a:r>
              <a:rPr lang="cs-CZ" b="1" dirty="0" err="1" smtClean="0"/>
              <a:t>did</a:t>
            </a:r>
            <a:r>
              <a:rPr lang="cs-CZ" b="1" dirty="0" smtClean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go to Prague </a:t>
            </a:r>
            <a:r>
              <a:rPr lang="cs-CZ" dirty="0" err="1" smtClean="0"/>
              <a:t>yesterday</a:t>
            </a:r>
            <a:r>
              <a:rPr lang="cs-CZ" dirty="0" smtClean="0"/>
              <a:t>?)</a:t>
            </a:r>
          </a:p>
          <a:p>
            <a:r>
              <a:rPr lang="cs-CZ" dirty="0" smtClean="0"/>
              <a:t>Zápor: </a:t>
            </a:r>
            <a:r>
              <a:rPr lang="cs-CZ" b="1" dirty="0" err="1" smtClean="0"/>
              <a:t>didn´t</a:t>
            </a:r>
            <a:r>
              <a:rPr lang="cs-CZ" dirty="0" smtClean="0"/>
              <a:t> (He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in 2000.)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2667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Past </a:t>
            </a:r>
            <a:r>
              <a:rPr lang="cs-CZ" dirty="0" err="1" smtClean="0"/>
              <a:t>continuous</a:t>
            </a:r>
            <a:r>
              <a:rPr lang="cs-CZ" dirty="0" smtClean="0"/>
              <a:t> - </a:t>
            </a:r>
            <a:r>
              <a:rPr lang="cs-CZ" sz="3600" dirty="0" smtClean="0"/>
              <a:t>minulý průběhový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yjadřuje, že v určitém okamžiku v minulosti někdo něco </a:t>
            </a:r>
            <a:r>
              <a:rPr lang="cs-CZ" u="sng" dirty="0" smtClean="0"/>
              <a:t>právě</a:t>
            </a:r>
            <a:r>
              <a:rPr lang="cs-CZ" dirty="0" smtClean="0"/>
              <a:t> dělal</a:t>
            </a:r>
          </a:p>
          <a:p>
            <a:r>
              <a:rPr lang="cs-CZ" dirty="0"/>
              <a:t> </a:t>
            </a:r>
            <a:r>
              <a:rPr lang="cs-CZ" dirty="0" smtClean="0"/>
              <a:t>v českém jazyce je často vid nedokonavý</a:t>
            </a:r>
          </a:p>
          <a:p>
            <a:r>
              <a:rPr lang="cs-CZ" dirty="0" smtClean="0"/>
              <a:t>At 8 </a:t>
            </a:r>
            <a:r>
              <a:rPr lang="cs-CZ" dirty="0" err="1" smtClean="0"/>
              <a:t>o´clock</a:t>
            </a:r>
            <a:r>
              <a:rPr lang="cs-CZ" dirty="0" smtClean="0"/>
              <a:t>, I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having</a:t>
            </a:r>
            <a:r>
              <a:rPr lang="cs-CZ" b="1" dirty="0" smtClean="0"/>
              <a:t> </a:t>
            </a:r>
            <a:r>
              <a:rPr lang="cs-CZ" dirty="0" err="1" smtClean="0"/>
              <a:t>breakfast</a:t>
            </a:r>
            <a:r>
              <a:rPr lang="cs-CZ" dirty="0" smtClean="0"/>
              <a:t>. V 8 hodin jsem právě snídal.</a:t>
            </a:r>
          </a:p>
          <a:p>
            <a:r>
              <a:rPr lang="cs-CZ" dirty="0" smtClean="0"/>
              <a:t>Otázka: obrácený slovosled (</a:t>
            </a:r>
            <a:r>
              <a:rPr lang="cs-CZ" dirty="0" err="1" smtClean="0"/>
              <a:t>Was</a:t>
            </a:r>
            <a:r>
              <a:rPr lang="cs-CZ" dirty="0" smtClean="0"/>
              <a:t> I </a:t>
            </a:r>
            <a:r>
              <a:rPr lang="cs-CZ" dirty="0" err="1" smtClean="0"/>
              <a:t>having</a:t>
            </a:r>
            <a:r>
              <a:rPr lang="cs-CZ" dirty="0" smtClean="0"/>
              <a:t> b.?)</a:t>
            </a:r>
          </a:p>
          <a:p>
            <a:r>
              <a:rPr lang="cs-CZ" dirty="0" smtClean="0"/>
              <a:t>Zápor: </a:t>
            </a:r>
            <a:r>
              <a:rPr lang="cs-CZ" b="1" dirty="0" err="1" smtClean="0"/>
              <a:t>wasn´t</a:t>
            </a:r>
            <a:r>
              <a:rPr lang="cs-CZ" b="1" dirty="0" smtClean="0"/>
              <a:t>, </a:t>
            </a:r>
            <a:r>
              <a:rPr lang="cs-CZ" b="1" dirty="0" err="1" smtClean="0"/>
              <a:t>weren´t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7698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Past </a:t>
            </a:r>
            <a:r>
              <a:rPr lang="cs-CZ" sz="3600" dirty="0" err="1" smtClean="0"/>
              <a:t>simple</a:t>
            </a:r>
            <a:r>
              <a:rPr lang="cs-CZ" sz="3600" dirty="0" smtClean="0"/>
              <a:t> and past </a:t>
            </a:r>
            <a:r>
              <a:rPr lang="cs-CZ" sz="3600" dirty="0" err="1" smtClean="0"/>
              <a:t>continuous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o</a:t>
            </a:r>
            <a:r>
              <a:rPr lang="cs-CZ" dirty="0" smtClean="0"/>
              <a:t>ba časy společně použijeme, když jeden právě probíhal (minulý průběhový) a uprostřed něj se stal jiný děj (minulý prostý)</a:t>
            </a:r>
          </a:p>
          <a:p>
            <a:r>
              <a:rPr lang="cs-CZ" dirty="0" smtClean="0"/>
              <a:t>Vidy v českém jazyce – pro rámcový děj nedokonavý vid a pro děj, který vstoupil, dokonavý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b="1" dirty="0" err="1" smtClean="0"/>
              <a:t>were</a:t>
            </a:r>
            <a:r>
              <a:rPr lang="cs-CZ" b="1" dirty="0" smtClean="0"/>
              <a:t> </a:t>
            </a:r>
            <a:r>
              <a:rPr lang="cs-CZ" b="1" dirty="0" err="1" smtClean="0"/>
              <a:t>fishing</a:t>
            </a:r>
            <a:r>
              <a:rPr lang="cs-CZ" b="1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John </a:t>
            </a:r>
            <a:r>
              <a:rPr lang="cs-CZ" b="1" dirty="0" err="1" smtClean="0"/>
              <a:t>fell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. Oni právě rybařili, když Jan spadl do vody.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5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Put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verb in </a:t>
            </a:r>
            <a:r>
              <a:rPr lang="cs-CZ" sz="2800" dirty="0" err="1" smtClean="0"/>
              <a:t>brackets</a:t>
            </a:r>
            <a:r>
              <a:rPr lang="cs-CZ" sz="2800" dirty="0" smtClean="0"/>
              <a:t> </a:t>
            </a:r>
            <a:r>
              <a:rPr lang="cs-CZ" sz="2800" dirty="0" err="1" smtClean="0"/>
              <a:t>into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correct</a:t>
            </a:r>
            <a:r>
              <a:rPr lang="cs-CZ" sz="2800" dirty="0" smtClean="0"/>
              <a:t> tense: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err="1" smtClean="0"/>
              <a:t>It</a:t>
            </a:r>
            <a:r>
              <a:rPr lang="cs-CZ" dirty="0" smtClean="0"/>
              <a:t> (</a:t>
            </a:r>
            <a:r>
              <a:rPr lang="cs-CZ" dirty="0" err="1" smtClean="0"/>
              <a:t>rain</a:t>
            </a:r>
            <a:r>
              <a:rPr lang="cs-CZ" dirty="0" smtClean="0"/>
              <a:t>) </a:t>
            </a:r>
            <a:r>
              <a:rPr lang="cs-CZ" dirty="0" err="1" smtClean="0"/>
              <a:t>when</a:t>
            </a:r>
            <a:r>
              <a:rPr lang="cs-CZ" dirty="0" smtClean="0"/>
              <a:t> I (go) </a:t>
            </a:r>
            <a:r>
              <a:rPr lang="cs-CZ" dirty="0" err="1" smtClean="0"/>
              <a:t>out</a:t>
            </a:r>
            <a:r>
              <a:rPr lang="cs-CZ" dirty="0" smtClean="0"/>
              <a:t>.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We</a:t>
            </a:r>
            <a:r>
              <a:rPr lang="cs-CZ" dirty="0" smtClean="0"/>
              <a:t> (</a:t>
            </a:r>
            <a:r>
              <a:rPr lang="cs-CZ" dirty="0" err="1" smtClean="0"/>
              <a:t>dance</a:t>
            </a:r>
            <a:r>
              <a:rPr lang="cs-CZ" dirty="0" smtClean="0"/>
              <a:t>)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disco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(</a:t>
            </a:r>
            <a:r>
              <a:rPr lang="cs-CZ" dirty="0" err="1" smtClean="0"/>
              <a:t>see</a:t>
            </a:r>
            <a:r>
              <a:rPr lang="cs-CZ" dirty="0" smtClean="0"/>
              <a:t>) Mandy.</a:t>
            </a:r>
          </a:p>
          <a:p>
            <a:pPr marL="514350" indent="-514350">
              <a:buAutoNum type="arabicParenR"/>
            </a:pPr>
            <a:r>
              <a:rPr lang="cs-CZ" dirty="0" smtClean="0"/>
              <a:t>I (</a:t>
            </a:r>
            <a:r>
              <a:rPr lang="cs-CZ" dirty="0" err="1" smtClean="0"/>
              <a:t>break</a:t>
            </a:r>
            <a:r>
              <a:rPr lang="cs-CZ" dirty="0" smtClean="0"/>
              <a:t>) my leg </a:t>
            </a:r>
            <a:r>
              <a:rPr lang="cs-CZ" dirty="0" err="1" smtClean="0"/>
              <a:t>while</a:t>
            </a:r>
            <a:r>
              <a:rPr lang="cs-CZ" dirty="0" smtClean="0"/>
              <a:t> I (ski).</a:t>
            </a:r>
          </a:p>
          <a:p>
            <a:pPr marL="514350" indent="-514350">
              <a:buAutoNum type="arabicParenR"/>
            </a:pPr>
            <a:r>
              <a:rPr lang="cs-CZ" dirty="0" smtClean="0"/>
              <a:t>I (lose) my </a:t>
            </a:r>
            <a:r>
              <a:rPr lang="cs-CZ" dirty="0" err="1" smtClean="0"/>
              <a:t>bag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I (go) to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We</a:t>
            </a:r>
            <a:r>
              <a:rPr lang="cs-CZ" dirty="0" smtClean="0"/>
              <a:t> (</a:t>
            </a:r>
            <a:r>
              <a:rPr lang="cs-CZ" dirty="0" err="1" smtClean="0"/>
              <a:t>climb</a:t>
            </a:r>
            <a:r>
              <a:rPr lang="cs-CZ" dirty="0" smtClean="0"/>
              <a:t>)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mountain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rain</a:t>
            </a:r>
            <a:r>
              <a:rPr lang="cs-CZ" dirty="0" smtClean="0"/>
              <a:t> (start).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5369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Put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verb in </a:t>
            </a:r>
            <a:r>
              <a:rPr lang="cs-CZ" sz="3200" dirty="0" err="1" smtClean="0"/>
              <a:t>brackets</a:t>
            </a:r>
            <a:r>
              <a:rPr lang="cs-CZ" sz="3200" dirty="0" smtClean="0"/>
              <a:t> </a:t>
            </a:r>
            <a:r>
              <a:rPr lang="cs-CZ" sz="3200" dirty="0" err="1" smtClean="0"/>
              <a:t>into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correct</a:t>
            </a:r>
            <a:r>
              <a:rPr lang="cs-CZ" sz="3200" dirty="0" smtClean="0"/>
              <a:t> tense: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err="1" smtClean="0"/>
              <a:t>While</a:t>
            </a:r>
            <a:r>
              <a:rPr lang="cs-CZ" dirty="0" smtClean="0"/>
              <a:t> I (go)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shops</a:t>
            </a:r>
            <a:r>
              <a:rPr lang="cs-CZ" dirty="0" smtClean="0"/>
              <a:t>, I (</a:t>
            </a:r>
            <a:r>
              <a:rPr lang="cs-CZ" dirty="0" err="1" smtClean="0"/>
              <a:t>see</a:t>
            </a:r>
            <a:r>
              <a:rPr lang="cs-CZ" dirty="0" smtClean="0"/>
              <a:t>) my </a:t>
            </a:r>
            <a:r>
              <a:rPr lang="cs-CZ" dirty="0" err="1" smtClean="0"/>
              <a:t>friend</a:t>
            </a:r>
            <a:r>
              <a:rPr lang="cs-CZ" dirty="0" smtClean="0"/>
              <a:t>.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When</a:t>
            </a:r>
            <a:r>
              <a:rPr lang="cs-CZ" dirty="0" smtClean="0"/>
              <a:t> I (</a:t>
            </a:r>
            <a:r>
              <a:rPr lang="cs-CZ" dirty="0" err="1" smtClean="0"/>
              <a:t>see</a:t>
            </a:r>
            <a:r>
              <a:rPr lang="cs-CZ" dirty="0" smtClean="0"/>
              <a:t>) </a:t>
            </a:r>
            <a:r>
              <a:rPr lang="cs-CZ" dirty="0" err="1" smtClean="0"/>
              <a:t>him</a:t>
            </a:r>
            <a:r>
              <a:rPr lang="cs-CZ" dirty="0" smtClean="0"/>
              <a:t>, I (</a:t>
            </a:r>
            <a:r>
              <a:rPr lang="cs-CZ" dirty="0" err="1" smtClean="0"/>
              <a:t>say</a:t>
            </a:r>
            <a:r>
              <a:rPr lang="cs-CZ" dirty="0" smtClean="0"/>
              <a:t>) </a:t>
            </a:r>
            <a:r>
              <a:rPr lang="cs-CZ" dirty="0" err="1" smtClean="0"/>
              <a:t>hello</a:t>
            </a:r>
            <a:r>
              <a:rPr lang="cs-CZ" dirty="0" smtClean="0"/>
              <a:t>.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(talk), a car (run </a:t>
            </a:r>
            <a:r>
              <a:rPr lang="cs-CZ" dirty="0" err="1" smtClean="0"/>
              <a:t>into</a:t>
            </a:r>
            <a:r>
              <a:rPr lang="cs-CZ" dirty="0" smtClean="0"/>
              <a:t>) a girl on a bike.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(</a:t>
            </a:r>
            <a:r>
              <a:rPr lang="cs-CZ" dirty="0" err="1" smtClean="0"/>
              <a:t>see</a:t>
            </a:r>
            <a:r>
              <a:rPr lang="cs-CZ" dirty="0" smtClean="0"/>
              <a:t>)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, I (</a:t>
            </a:r>
            <a:r>
              <a:rPr lang="cs-CZ" dirty="0" err="1" smtClean="0"/>
              <a:t>telephone</a:t>
            </a:r>
            <a:r>
              <a:rPr lang="cs-CZ" dirty="0" smtClean="0"/>
              <a:t>)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ambulance.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(</a:t>
            </a:r>
            <a:r>
              <a:rPr lang="cs-CZ" dirty="0" err="1" smtClean="0"/>
              <a:t>wait</a:t>
            </a:r>
            <a:r>
              <a:rPr lang="cs-CZ" dirty="0" smtClean="0"/>
              <a:t>)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ambulance, a </a:t>
            </a:r>
            <a:r>
              <a:rPr lang="cs-CZ" dirty="0" err="1" smtClean="0"/>
              <a:t>policeman</a:t>
            </a:r>
            <a:r>
              <a:rPr lang="cs-CZ" dirty="0" smtClean="0"/>
              <a:t> (</a:t>
            </a:r>
            <a:r>
              <a:rPr lang="cs-CZ" dirty="0" err="1" smtClean="0"/>
              <a:t>arrive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3375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6)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policeman</a:t>
            </a:r>
            <a:r>
              <a:rPr lang="cs-CZ" dirty="0" smtClean="0"/>
              <a:t> (</a:t>
            </a:r>
            <a:r>
              <a:rPr lang="cs-CZ" dirty="0" err="1" smtClean="0"/>
              <a:t>arrive</a:t>
            </a:r>
            <a:r>
              <a:rPr lang="cs-CZ" dirty="0" smtClean="0"/>
              <a:t>), he (</a:t>
            </a:r>
            <a:r>
              <a:rPr lang="cs-CZ" dirty="0" err="1" smtClean="0"/>
              <a:t>ask</a:t>
            </a:r>
            <a:r>
              <a:rPr lang="cs-CZ" dirty="0" smtClean="0"/>
              <a:t>) </a:t>
            </a:r>
            <a:r>
              <a:rPr lang="cs-CZ" dirty="0" err="1" smtClean="0"/>
              <a:t>us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7) </a:t>
            </a:r>
            <a:r>
              <a:rPr lang="cs-CZ" dirty="0" err="1" smtClean="0"/>
              <a:t>The</a:t>
            </a:r>
            <a:r>
              <a:rPr lang="cs-CZ" dirty="0" smtClean="0"/>
              <a:t> ambulance (</a:t>
            </a:r>
            <a:r>
              <a:rPr lang="cs-CZ" dirty="0" err="1" smtClean="0"/>
              <a:t>come</a:t>
            </a:r>
            <a:r>
              <a:rPr lang="cs-CZ" dirty="0" smtClean="0"/>
              <a:t>), </a:t>
            </a:r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(talk)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policeman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8) </a:t>
            </a:r>
            <a:r>
              <a:rPr lang="cs-CZ" dirty="0" err="1" smtClean="0"/>
              <a:t>The</a:t>
            </a:r>
            <a:r>
              <a:rPr lang="cs-CZ" dirty="0" smtClean="0"/>
              <a:t> ambulance </a:t>
            </a:r>
            <a:r>
              <a:rPr lang="cs-CZ" dirty="0" err="1" smtClean="0"/>
              <a:t>crew</a:t>
            </a:r>
            <a:r>
              <a:rPr lang="cs-CZ" dirty="0" smtClean="0"/>
              <a:t> (</a:t>
            </a:r>
            <a:r>
              <a:rPr lang="cs-CZ" dirty="0" err="1" smtClean="0"/>
              <a:t>pick</a:t>
            </a:r>
            <a:r>
              <a:rPr lang="cs-CZ" dirty="0" smtClean="0"/>
              <a:t> up) </a:t>
            </a:r>
            <a:r>
              <a:rPr lang="cs-CZ" dirty="0" err="1" smtClean="0"/>
              <a:t>the</a:t>
            </a:r>
            <a:r>
              <a:rPr lang="cs-CZ" dirty="0" smtClean="0"/>
              <a:t> girl, and </a:t>
            </a:r>
            <a:r>
              <a:rPr lang="cs-CZ" dirty="0" err="1" smtClean="0"/>
              <a:t>they</a:t>
            </a:r>
            <a:r>
              <a:rPr lang="cs-CZ" dirty="0" smtClean="0"/>
              <a:t> (</a:t>
            </a:r>
            <a:r>
              <a:rPr lang="cs-CZ" dirty="0" err="1" smtClean="0"/>
              <a:t>carry</a:t>
            </a:r>
            <a:r>
              <a:rPr lang="cs-CZ" dirty="0" smtClean="0"/>
              <a:t>) her to </a:t>
            </a:r>
            <a:r>
              <a:rPr lang="cs-CZ" dirty="0" err="1" smtClean="0"/>
              <a:t>the</a:t>
            </a:r>
            <a:r>
              <a:rPr lang="cs-CZ" dirty="0" smtClean="0"/>
              <a:t> ambulance.</a:t>
            </a:r>
          </a:p>
          <a:p>
            <a:pPr marL="0" indent="0">
              <a:buNone/>
            </a:pPr>
            <a:r>
              <a:rPr lang="cs-CZ" dirty="0" smtClean="0"/>
              <a:t>9) </a:t>
            </a:r>
            <a:r>
              <a:rPr lang="cs-CZ" dirty="0" err="1" smtClean="0"/>
              <a:t>The</a:t>
            </a:r>
            <a:r>
              <a:rPr lang="cs-CZ" dirty="0" smtClean="0"/>
              <a:t> ambulance (</a:t>
            </a:r>
            <a:r>
              <a:rPr lang="cs-CZ" dirty="0" err="1" smtClean="0"/>
              <a:t>take</a:t>
            </a:r>
            <a:r>
              <a:rPr lang="cs-CZ" dirty="0" smtClean="0"/>
              <a:t>) </a:t>
            </a:r>
            <a:r>
              <a:rPr lang="cs-CZ" dirty="0" err="1" smtClean="0"/>
              <a:t>the</a:t>
            </a:r>
            <a:r>
              <a:rPr lang="cs-CZ" dirty="0" smtClean="0"/>
              <a:t> girl to </a:t>
            </a:r>
            <a:r>
              <a:rPr lang="cs-CZ" dirty="0" err="1" smtClean="0"/>
              <a:t>hospital</a:t>
            </a:r>
            <a:r>
              <a:rPr lang="cs-CZ" dirty="0" smtClean="0"/>
              <a:t> and </a:t>
            </a:r>
            <a:r>
              <a:rPr lang="cs-CZ" dirty="0" err="1" smtClean="0"/>
              <a:t>we</a:t>
            </a:r>
            <a:r>
              <a:rPr lang="cs-CZ" dirty="0" smtClean="0"/>
              <a:t> (go)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261148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Use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clues</a:t>
            </a:r>
            <a:r>
              <a:rPr lang="cs-CZ" sz="3200" dirty="0" smtClean="0"/>
              <a:t> </a:t>
            </a:r>
            <a:r>
              <a:rPr lang="cs-CZ" sz="3200" dirty="0" smtClean="0"/>
              <a:t>and tell </a:t>
            </a:r>
            <a:r>
              <a:rPr lang="cs-CZ" sz="3200" dirty="0" err="1" smtClean="0"/>
              <a:t>the</a:t>
            </a:r>
            <a:r>
              <a:rPr lang="cs-CZ" sz="3200" dirty="0" smtClean="0"/>
              <a:t> story:</a:t>
            </a:r>
            <a:endParaRPr lang="cs-CZ" sz="3200" dirty="0"/>
          </a:p>
        </p:txBody>
      </p:sp>
      <p:pic>
        <p:nvPicPr>
          <p:cNvPr id="5" name="Picture 2" descr="F:\DCIM\101_PANA\P101083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17126"/>
            <a:ext cx="7658626" cy="4897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085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Answers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While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, </a:t>
            </a:r>
            <a:r>
              <a:rPr lang="cs-CZ" dirty="0" smtClean="0"/>
              <a:t>I </a:t>
            </a:r>
            <a:r>
              <a:rPr lang="cs-CZ" dirty="0" err="1" smtClean="0"/>
              <a:t>saw</a:t>
            </a:r>
            <a:r>
              <a:rPr lang="cs-CZ" dirty="0" smtClean="0"/>
              <a:t> my </a:t>
            </a:r>
            <a:r>
              <a:rPr lang="cs-CZ" dirty="0" err="1" smtClean="0"/>
              <a:t>friend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dirty="0" err="1" smtClean="0"/>
              <a:t>saw</a:t>
            </a:r>
            <a:r>
              <a:rPr lang="cs-CZ" dirty="0" smtClean="0"/>
              <a:t> my </a:t>
            </a:r>
            <a:r>
              <a:rPr lang="cs-CZ" dirty="0" err="1" smtClean="0"/>
              <a:t>friend</a:t>
            </a:r>
            <a:r>
              <a:rPr lang="cs-CZ" dirty="0" smtClean="0"/>
              <a:t>, I </a:t>
            </a:r>
            <a:r>
              <a:rPr lang="cs-CZ" dirty="0" err="1" smtClean="0"/>
              <a:t>said</a:t>
            </a:r>
            <a:r>
              <a:rPr lang="cs-CZ" dirty="0" smtClean="0"/>
              <a:t> </a:t>
            </a:r>
            <a:r>
              <a:rPr lang="cs-CZ" dirty="0" err="1" smtClean="0"/>
              <a:t>hello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talking</a:t>
            </a:r>
            <a:r>
              <a:rPr lang="cs-CZ" dirty="0" smtClean="0"/>
              <a:t>, a car ran </a:t>
            </a:r>
            <a:r>
              <a:rPr lang="cs-CZ" dirty="0" err="1" smtClean="0"/>
              <a:t>into</a:t>
            </a:r>
            <a:r>
              <a:rPr lang="cs-CZ" dirty="0" smtClean="0"/>
              <a:t> a girl on a bike.</a:t>
            </a:r>
          </a:p>
          <a:p>
            <a:pPr marL="0" indent="0">
              <a:buNone/>
            </a:pP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saw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, I </a:t>
            </a:r>
            <a:r>
              <a:rPr lang="cs-CZ" dirty="0" err="1" smtClean="0"/>
              <a:t>telephoned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ambulance.</a:t>
            </a:r>
          </a:p>
          <a:p>
            <a:pPr marL="0" indent="0">
              <a:buNone/>
            </a:pPr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waiting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ambulance, a </a:t>
            </a:r>
            <a:r>
              <a:rPr lang="cs-CZ" dirty="0" err="1" smtClean="0"/>
              <a:t>policeman</a:t>
            </a:r>
            <a:r>
              <a:rPr lang="cs-CZ" dirty="0" smtClean="0"/>
              <a:t> </a:t>
            </a:r>
            <a:r>
              <a:rPr lang="cs-CZ" dirty="0" err="1" smtClean="0"/>
              <a:t>arrived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5092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policeman</a:t>
            </a:r>
            <a:r>
              <a:rPr lang="cs-CZ" dirty="0" smtClean="0"/>
              <a:t> </a:t>
            </a:r>
            <a:r>
              <a:rPr lang="cs-CZ" dirty="0" err="1" smtClean="0"/>
              <a:t>arrived</a:t>
            </a:r>
            <a:r>
              <a:rPr lang="cs-CZ" dirty="0" smtClean="0"/>
              <a:t>, he </a:t>
            </a:r>
            <a:r>
              <a:rPr lang="cs-CZ" dirty="0" err="1" smtClean="0"/>
              <a:t>asked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ambulance </a:t>
            </a:r>
            <a:r>
              <a:rPr lang="cs-CZ" dirty="0" err="1" smtClean="0"/>
              <a:t>came</a:t>
            </a:r>
            <a:r>
              <a:rPr lang="cs-CZ" dirty="0" smtClean="0"/>
              <a:t>, </a:t>
            </a:r>
            <a:r>
              <a:rPr lang="cs-CZ" dirty="0" err="1" smtClean="0"/>
              <a:t>while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talking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policeman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ambulance </a:t>
            </a:r>
            <a:r>
              <a:rPr lang="cs-CZ" dirty="0" err="1" smtClean="0"/>
              <a:t>crew</a:t>
            </a:r>
            <a:r>
              <a:rPr lang="cs-CZ" dirty="0" smtClean="0"/>
              <a:t> </a:t>
            </a:r>
            <a:r>
              <a:rPr lang="cs-CZ" dirty="0" err="1" smtClean="0"/>
              <a:t>picked</a:t>
            </a:r>
            <a:r>
              <a:rPr lang="cs-CZ" dirty="0" smtClean="0"/>
              <a:t> up </a:t>
            </a:r>
            <a:r>
              <a:rPr lang="cs-CZ" dirty="0" err="1" smtClean="0"/>
              <a:t>the</a:t>
            </a:r>
            <a:r>
              <a:rPr lang="cs-CZ" dirty="0" smtClean="0"/>
              <a:t> girl,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carried</a:t>
            </a:r>
            <a:r>
              <a:rPr lang="cs-CZ" dirty="0" smtClean="0"/>
              <a:t> her to </a:t>
            </a:r>
            <a:r>
              <a:rPr lang="cs-CZ" dirty="0" err="1" smtClean="0"/>
              <a:t>the</a:t>
            </a:r>
            <a:r>
              <a:rPr lang="cs-CZ" dirty="0" smtClean="0"/>
              <a:t> ambulance.</a:t>
            </a:r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ambulance </a:t>
            </a:r>
            <a:r>
              <a:rPr lang="cs-CZ" dirty="0" err="1" smtClean="0"/>
              <a:t>took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girl to </a:t>
            </a:r>
            <a:r>
              <a:rPr lang="cs-CZ" dirty="0" err="1" smtClean="0"/>
              <a:t>hospital</a:t>
            </a:r>
            <a:r>
              <a:rPr lang="cs-CZ" dirty="0" smtClean="0"/>
              <a:t> and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went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1016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Citace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Obrázek: vlastní zdroj</a:t>
            </a:r>
          </a:p>
          <a:p>
            <a:pPr marL="0" indent="0">
              <a:buNone/>
            </a:pPr>
            <a:r>
              <a:rPr lang="cs-CZ" sz="1600" dirty="0" smtClean="0"/>
              <a:t>Text: vlastní zdroj</a:t>
            </a:r>
          </a:p>
          <a:p>
            <a:pPr marL="0" indent="0">
              <a:buNone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2704862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697</Words>
  <Application>Microsoft Office PowerPoint</Application>
  <PresentationFormat>Předvádění na obrazovce (4:3)</PresentationFormat>
  <Paragraphs>58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Anotace:</vt:lpstr>
      <vt:lpstr>Past simple and past continuous – 8. tř.</vt:lpstr>
      <vt:lpstr>Past simple - minulý čas prostý</vt:lpstr>
      <vt:lpstr>Past continuous - minulý průběhový</vt:lpstr>
      <vt:lpstr>Past simple and past continuous</vt:lpstr>
      <vt:lpstr>Put the verb in brackets into the correct tense:</vt:lpstr>
      <vt:lpstr>Put the verb in brackets into the correct tense:</vt:lpstr>
      <vt:lpstr>Snímek 9</vt:lpstr>
      <vt:lpstr>Use the clues and tell the story:</vt:lpstr>
      <vt:lpstr>Answers:</vt:lpstr>
      <vt:lpstr>Snímek 12</vt:lpstr>
      <vt:lpstr>Citace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simple and past continuous – 8. tř.</dc:title>
  <dc:creator>Hanka-mamka</dc:creator>
  <cp:lastModifiedBy>Šárka</cp:lastModifiedBy>
  <cp:revision>32</cp:revision>
  <dcterms:created xsi:type="dcterms:W3CDTF">2012-01-02T20:46:56Z</dcterms:created>
  <dcterms:modified xsi:type="dcterms:W3CDTF">2012-03-07T10:26:49Z</dcterms:modified>
</cp:coreProperties>
</file>