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 2 K 18 Past </a:t>
          </a:r>
          <a:r>
            <a:rPr lang="cs-CZ" sz="2000" dirty="0" err="1" smtClean="0"/>
            <a:t>simple</a:t>
          </a:r>
          <a:r>
            <a:rPr lang="cs-CZ" sz="2000" dirty="0" smtClean="0"/>
            <a:t> </a:t>
          </a:r>
          <a:r>
            <a:rPr lang="cs-CZ" sz="2000" dirty="0" err="1" smtClean="0"/>
            <a:t>of</a:t>
          </a:r>
          <a:r>
            <a:rPr lang="cs-CZ" sz="2000" dirty="0" smtClean="0"/>
            <a:t> to </a:t>
          </a:r>
          <a:r>
            <a:rPr lang="cs-CZ" sz="2000" dirty="0" err="1" smtClean="0"/>
            <a:t>be</a:t>
          </a:r>
          <a:r>
            <a:rPr lang="cs-CZ" sz="2000" dirty="0" smtClean="0"/>
            <a:t> – 6. tř.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ScaleX="96140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A9E14C-DB6F-4B5B-AD4D-5A5301128B26}" type="presOf" srcId="{D1B46980-6531-4606-95E6-44980827E919}" destId="{2BE915AB-18AA-4053-B92C-3BFC9ED204BB}" srcOrd="1" destOrd="0" presId="urn:microsoft.com/office/officeart/2005/8/layout/target3"/>
    <dgm:cxn modelId="{6273CF0A-AB2F-4BCD-ADA7-D26B60FC7444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382FD61-600C-4019-8CFF-CBF7ECD3CE3A}" type="presOf" srcId="{D8197B8C-B260-4A16-BDF4-0947B075E274}" destId="{25B08C86-7E15-44DC-BE7F-FFB55DD49D12}" srcOrd="0" destOrd="0" presId="urn:microsoft.com/office/officeart/2005/8/layout/target3"/>
    <dgm:cxn modelId="{D7BBFEF3-1A93-446F-A17B-D10202581FAA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448578C-C26E-4B07-BFA3-8012EE0E2010}" type="presOf" srcId="{B651F6E3-6281-48DB-9319-2AEAFDAE7572}" destId="{6BB5E863-4638-4E1D-BFDE-399D028AC4ED}" srcOrd="1" destOrd="0" presId="urn:microsoft.com/office/officeart/2005/8/layout/target3"/>
    <dgm:cxn modelId="{A3405DD9-89C2-4278-8E96-8F0A0E0E8C63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190FEF-ECEF-45FA-AFCF-1C3595C7AC4F}" type="presOf" srcId="{B651F6E3-6281-48DB-9319-2AEAFDAE7572}" destId="{619D679B-A015-4ECF-8348-D1034C574F40}" srcOrd="0" destOrd="0" presId="urn:microsoft.com/office/officeart/2005/8/layout/target3"/>
    <dgm:cxn modelId="{19A44532-5E25-4BE4-AC91-DF26F02CF42A}" type="presOf" srcId="{757F3AB3-0718-4624-B441-E567A8F0AB56}" destId="{333A1088-737F-45CB-B68E-254E46348037}" srcOrd="0" destOrd="0" presId="urn:microsoft.com/office/officeart/2005/8/layout/target3"/>
    <dgm:cxn modelId="{54357378-CD0E-459A-8BA4-D5282F92151E}" type="presOf" srcId="{D1B46980-6531-4606-95E6-44980827E919}" destId="{6140AFEC-043D-4C43-A2F9-D0F5331DF3A3}" srcOrd="0" destOrd="0" presId="urn:microsoft.com/office/officeart/2005/8/layout/target3"/>
    <dgm:cxn modelId="{923566A2-B7A4-4FA4-A60A-08427DE684AD}" type="presOf" srcId="{4C35D32F-0EAB-4CD7-82EE-45574DC2A586}" destId="{890E4F0B-2866-4A3F-A3C7-2A14B1797930}" srcOrd="1" destOrd="0" presId="urn:microsoft.com/office/officeart/2005/8/layout/target3"/>
    <dgm:cxn modelId="{9DEDB1B8-3865-4B7B-9904-8F67C519B147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3448A64-A28F-41D8-B4A5-EC9047D85B03}" type="presParOf" srcId="{333A1088-737F-45CB-B68E-254E46348037}" destId="{F5ABB229-8D3B-4694-996A-96F23CF14429}" srcOrd="0" destOrd="0" presId="urn:microsoft.com/office/officeart/2005/8/layout/target3"/>
    <dgm:cxn modelId="{11D54235-B6DF-4632-A503-576F55CD08E6}" type="presParOf" srcId="{333A1088-737F-45CB-B68E-254E46348037}" destId="{F41139FD-01EE-4571-8B17-4FB00FC51163}" srcOrd="1" destOrd="0" presId="urn:microsoft.com/office/officeart/2005/8/layout/target3"/>
    <dgm:cxn modelId="{B9A2AAA1-7FFF-42C2-A757-415E320417DE}" type="presParOf" srcId="{333A1088-737F-45CB-B68E-254E46348037}" destId="{D005CE8C-CC26-4C3E-AC11-E15060ECD759}" srcOrd="2" destOrd="0" presId="urn:microsoft.com/office/officeart/2005/8/layout/target3"/>
    <dgm:cxn modelId="{A05CCFF5-988F-4EA2-A3BA-1C7BAF930F0A}" type="presParOf" srcId="{333A1088-737F-45CB-B68E-254E46348037}" destId="{2C702D82-9B77-49B7-9568-BB8EB47C3372}" srcOrd="3" destOrd="0" presId="urn:microsoft.com/office/officeart/2005/8/layout/target3"/>
    <dgm:cxn modelId="{844DCF0D-AD9E-4B36-82FB-274671FB5673}" type="presParOf" srcId="{333A1088-737F-45CB-B68E-254E46348037}" destId="{A52A0455-90FF-4808-ABD0-F02540D31D5A}" srcOrd="4" destOrd="0" presId="urn:microsoft.com/office/officeart/2005/8/layout/target3"/>
    <dgm:cxn modelId="{929B58F9-40BD-4AD5-AE59-0DC8F8EAC1DD}" type="presParOf" srcId="{333A1088-737F-45CB-B68E-254E46348037}" destId="{6140AFEC-043D-4C43-A2F9-D0F5331DF3A3}" srcOrd="5" destOrd="0" presId="urn:microsoft.com/office/officeart/2005/8/layout/target3"/>
    <dgm:cxn modelId="{F0D8BE09-F7F6-4A2E-ADCE-B47BF4DBDE3C}" type="presParOf" srcId="{333A1088-737F-45CB-B68E-254E46348037}" destId="{9358AC05-5D7D-4327-9F80-1AD486AEA664}" srcOrd="6" destOrd="0" presId="urn:microsoft.com/office/officeart/2005/8/layout/target3"/>
    <dgm:cxn modelId="{2E59D6ED-EB9D-4E31-8264-21A00E237C90}" type="presParOf" srcId="{333A1088-737F-45CB-B68E-254E46348037}" destId="{313FC574-E1CD-4FB4-B054-0B805CE0447D}" srcOrd="7" destOrd="0" presId="urn:microsoft.com/office/officeart/2005/8/layout/target3"/>
    <dgm:cxn modelId="{D49104DF-0EB2-4ECA-9658-2FF3E8A75FE8}" type="presParOf" srcId="{333A1088-737F-45CB-B68E-254E46348037}" destId="{619D679B-A015-4ECF-8348-D1034C574F40}" srcOrd="8" destOrd="0" presId="urn:microsoft.com/office/officeart/2005/8/layout/target3"/>
    <dgm:cxn modelId="{53860164-E7B7-461A-AE3A-124FE8CFC28A}" type="presParOf" srcId="{333A1088-737F-45CB-B68E-254E46348037}" destId="{322283A8-4A27-4CDA-BAE3-F381106A9174}" srcOrd="9" destOrd="0" presId="urn:microsoft.com/office/officeart/2005/8/layout/target3"/>
    <dgm:cxn modelId="{6D84477D-9F42-4134-9F7B-CF89A5AB29DF}" type="presParOf" srcId="{333A1088-737F-45CB-B68E-254E46348037}" destId="{FFC9F71D-1B4F-4AD9-A4A6-86ADEFC8AF5C}" srcOrd="10" destOrd="0" presId="urn:microsoft.com/office/officeart/2005/8/layout/target3"/>
    <dgm:cxn modelId="{243D849B-DDA1-4304-9BC3-779A855E9D4D}" type="presParOf" srcId="{333A1088-737F-45CB-B68E-254E46348037}" destId="{25B08C86-7E15-44DC-BE7F-FFB55DD49D12}" srcOrd="11" destOrd="0" presId="urn:microsoft.com/office/officeart/2005/8/layout/target3"/>
    <dgm:cxn modelId="{F97168E0-3AA7-450D-B718-812E0E794881}" type="presParOf" srcId="{333A1088-737F-45CB-B68E-254E46348037}" destId="{76644BE8-9D7C-4C09-B250-3D10AF48CBB7}" srcOrd="12" destOrd="0" presId="urn:microsoft.com/office/officeart/2005/8/layout/target3"/>
    <dgm:cxn modelId="{3E325A41-9B73-4149-894D-001069E409A3}" type="presParOf" srcId="{333A1088-737F-45CB-B68E-254E46348037}" destId="{EE85B701-7295-41C0-BA7A-34D3756A2AE6}" srcOrd="13" destOrd="0" presId="urn:microsoft.com/office/officeart/2005/8/layout/target3"/>
    <dgm:cxn modelId="{062140D9-29EE-462B-8EFC-1E1CB9793B80}" type="presParOf" srcId="{333A1088-737F-45CB-B68E-254E46348037}" destId="{8BEBB6EC-1DAA-4CAC-8A25-BC0FCBD5DBD5}" srcOrd="14" destOrd="0" presId="urn:microsoft.com/office/officeart/2005/8/layout/target3"/>
    <dgm:cxn modelId="{E9751E67-E3E1-4385-A3AA-16758C18617B}" type="presParOf" srcId="{333A1088-737F-45CB-B68E-254E46348037}" destId="{AED2198E-93D5-4001-81B4-73124B309672}" srcOrd="15" destOrd="0" presId="urn:microsoft.com/office/officeart/2005/8/layout/target3"/>
    <dgm:cxn modelId="{78BC15C3-6AA8-48A9-8163-D2A2076AD8DA}" type="presParOf" srcId="{333A1088-737F-45CB-B68E-254E46348037}" destId="{2BE915AB-18AA-4053-B92C-3BFC9ED204BB}" srcOrd="16" destOrd="0" presId="urn:microsoft.com/office/officeart/2005/8/layout/target3"/>
    <dgm:cxn modelId="{4E048174-E827-4946-9A42-274FCFB9B5CC}" type="presParOf" srcId="{333A1088-737F-45CB-B68E-254E46348037}" destId="{6BB5E863-4638-4E1D-BFDE-399D028AC4ED}" srcOrd="17" destOrd="0" presId="urn:microsoft.com/office/officeart/2005/8/layout/target3"/>
    <dgm:cxn modelId="{77377508-5284-4DBA-9AE3-6438AC3ADAAF}" type="presParOf" srcId="{333A1088-737F-45CB-B68E-254E46348037}" destId="{5A5FFA88-C948-4069-8E93-59FA12366E83}" srcOrd="18" destOrd="0" presId="urn:microsoft.com/office/officeart/2005/8/layout/target3"/>
    <dgm:cxn modelId="{63187119-5D78-48D4-973E-86259E60375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30" cy="26917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30008" y="0"/>
          <a:ext cx="6498543" cy="26917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330008" y="0"/>
        <a:ext cx="6498543" cy="430676"/>
      </dsp:txXfrm>
    </dsp:sp>
    <dsp:sp modelId="{A52A0455-90FF-4808-ABD0-F02540D31D5A}">
      <dsp:nvSpPr>
        <dsp:cNvPr id="0" name=""/>
        <dsp:cNvSpPr/>
      </dsp:nvSpPr>
      <dsp:spPr>
        <a:xfrm>
          <a:off x="276209" y="341981"/>
          <a:ext cx="2044385" cy="21264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45865" y="430676"/>
          <a:ext cx="6498543" cy="21264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345865" y="430676"/>
        <a:ext cx="6498543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3" cy="15612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45865" y="836858"/>
          <a:ext cx="6498543" cy="15612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 2 K 18 Past </a:t>
          </a:r>
          <a:r>
            <a:rPr lang="cs-CZ" sz="2000" kern="1200" dirty="0" err="1" smtClean="0"/>
            <a:t>simple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of</a:t>
          </a:r>
          <a:r>
            <a:rPr lang="cs-CZ" sz="2000" kern="1200" dirty="0" smtClean="0"/>
            <a:t> to </a:t>
          </a:r>
          <a:r>
            <a:rPr lang="cs-CZ" sz="2000" kern="1200" dirty="0" err="1" smtClean="0"/>
            <a:t>be</a:t>
          </a:r>
          <a:r>
            <a:rPr lang="cs-CZ" sz="2000" kern="1200" dirty="0" smtClean="0"/>
            <a:t> – 6. tř.</a:t>
          </a:r>
          <a:endParaRPr lang="cs-CZ" sz="2000" kern="1200" dirty="0"/>
        </a:p>
      </dsp:txBody>
      <dsp:txXfrm>
        <a:off x="1345865" y="836858"/>
        <a:ext cx="6498543" cy="430676"/>
      </dsp:txXfrm>
    </dsp:sp>
    <dsp:sp modelId="{FFC9F71D-1B4F-4AD9-A4A6-86ADEFC8AF5C}">
      <dsp:nvSpPr>
        <dsp:cNvPr id="0" name=""/>
        <dsp:cNvSpPr/>
      </dsp:nvSpPr>
      <dsp:spPr>
        <a:xfrm>
          <a:off x="847894" y="1292030"/>
          <a:ext cx="995940" cy="9959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51" y="1293335"/>
          <a:ext cx="6498543" cy="9959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96151" y="1293335"/>
        <a:ext cx="6498543" cy="430676"/>
      </dsp:txXfrm>
    </dsp:sp>
    <dsp:sp modelId="{EE85B701-7295-41C0-BA7A-34D3756A2AE6}">
      <dsp:nvSpPr>
        <dsp:cNvPr id="0" name=""/>
        <dsp:cNvSpPr/>
      </dsp:nvSpPr>
      <dsp:spPr>
        <a:xfrm>
          <a:off x="1130526" y="1722707"/>
          <a:ext cx="430676" cy="4306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51" y="1656395"/>
          <a:ext cx="6498543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96151" y="1656395"/>
        <a:ext cx="6498543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237E7-0539-48CC-8CF3-13A8D81318E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12F11-5739-40A4-B361-16A25499D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351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237E7-0539-48CC-8CF3-13A8D81318E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12F11-5739-40A4-B361-16A25499D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698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237E7-0539-48CC-8CF3-13A8D81318E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12F11-5739-40A4-B361-16A25499D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630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237E7-0539-48CC-8CF3-13A8D81318E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12F11-5739-40A4-B361-16A25499D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683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237E7-0539-48CC-8CF3-13A8D81318E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12F11-5739-40A4-B361-16A25499D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056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237E7-0539-48CC-8CF3-13A8D81318E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12F11-5739-40A4-B361-16A25499D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727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237E7-0539-48CC-8CF3-13A8D81318E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12F11-5739-40A4-B361-16A25499D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400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237E7-0539-48CC-8CF3-13A8D81318E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12F11-5739-40A4-B361-16A25499D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838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237E7-0539-48CC-8CF3-13A8D81318E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12F11-5739-40A4-B361-16A25499D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115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237E7-0539-48CC-8CF3-13A8D81318E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12F11-5739-40A4-B361-16A25499D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2187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237E7-0539-48CC-8CF3-13A8D81318E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12F11-5739-40A4-B361-16A25499D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4190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237E7-0539-48CC-8CF3-13A8D81318E3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12F11-5739-40A4-B361-16A25499D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460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09842773"/>
              </p:ext>
            </p:extLst>
          </p:nvPr>
        </p:nvGraphicFramePr>
        <p:xfrm>
          <a:off x="467544" y="692696"/>
          <a:ext cx="7844408" cy="2691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36510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78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Tato prezentace je určena k výkladu časování slovesa být v minulém čase. Je určena žákům 6. třídy. Žáci si přečtou nahlas vysvětlení tvarů slovesa být v oznamovací větě, dojdou připojit příslušné tvary </a:t>
            </a:r>
            <a:r>
              <a:rPr lang="cs-CZ" smtClean="0"/>
              <a:t>s příslušnými zájmeny </a:t>
            </a:r>
            <a:r>
              <a:rPr lang="cs-CZ" dirty="0" smtClean="0"/>
              <a:t>k tabuli. </a:t>
            </a:r>
            <a:r>
              <a:rPr lang="cs-CZ" dirty="0"/>
              <a:t>H</a:t>
            </a:r>
            <a:r>
              <a:rPr lang="cs-CZ" dirty="0" smtClean="0"/>
              <a:t>ned si látku nahlas procvičí v doplňovacím cvičení. Lze ústně, pak i písemně, samokontrola následuje ihned, neboť se správné tvary zobrazí. Opět lze chodit psát k tabuli. Stejným způsobem se postupuje u záporu, otázky a krátkých odpovědí. Tvoření vět se děje i podle obrázků. Správné odpovědi se vždy ihned zobrazí.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082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(Minulý prostý  slovesa být)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1289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Minulý čas prostý u slovesa </a:t>
            </a:r>
            <a:r>
              <a:rPr lang="cs-CZ" b="1" dirty="0" smtClean="0"/>
              <a:t>být</a:t>
            </a:r>
            <a:r>
              <a:rPr lang="cs-CZ" dirty="0" smtClean="0"/>
              <a:t> – </a:t>
            </a:r>
            <a:r>
              <a:rPr lang="cs-CZ" b="1" dirty="0" smtClean="0"/>
              <a:t>to </a:t>
            </a:r>
            <a:r>
              <a:rPr lang="cs-CZ" b="1" dirty="0" err="1" smtClean="0"/>
              <a:t>be</a:t>
            </a:r>
            <a:r>
              <a:rPr lang="cs-CZ" dirty="0" smtClean="0"/>
              <a:t> užíváme, pokud hovoříme o určité době v minulosti</a:t>
            </a:r>
          </a:p>
          <a:p>
            <a:pPr marL="0" indent="0">
              <a:buNone/>
            </a:pPr>
            <a:r>
              <a:rPr lang="cs-CZ" dirty="0" smtClean="0"/>
              <a:t>Výrazy: </a:t>
            </a:r>
            <a:r>
              <a:rPr lang="cs-CZ" b="1" dirty="0" err="1" smtClean="0"/>
              <a:t>yesterday</a:t>
            </a:r>
            <a:r>
              <a:rPr lang="cs-CZ" dirty="0" smtClean="0"/>
              <a:t>, </a:t>
            </a:r>
            <a:r>
              <a:rPr lang="cs-CZ" b="1" dirty="0" smtClean="0"/>
              <a:t>last </a:t>
            </a:r>
            <a:r>
              <a:rPr lang="cs-CZ" b="1" dirty="0" err="1" smtClean="0"/>
              <a:t>week</a:t>
            </a:r>
            <a:r>
              <a:rPr lang="cs-CZ" dirty="0" smtClean="0"/>
              <a:t> apod.</a:t>
            </a:r>
          </a:p>
          <a:p>
            <a:pPr marL="0" indent="0">
              <a:buNone/>
            </a:pPr>
            <a:r>
              <a:rPr lang="cs-CZ" dirty="0" smtClean="0"/>
              <a:t>Tvary:         </a:t>
            </a:r>
            <a:r>
              <a:rPr lang="cs-CZ" b="1" dirty="0" smtClean="0"/>
              <a:t>                   </a:t>
            </a:r>
            <a:r>
              <a:rPr lang="cs-CZ" b="1" dirty="0" err="1" smtClean="0"/>
              <a:t>were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I    </a:t>
            </a:r>
            <a:r>
              <a:rPr lang="cs-CZ" dirty="0" err="1" smtClean="0"/>
              <a:t>you</a:t>
            </a:r>
            <a:r>
              <a:rPr lang="cs-CZ" dirty="0" smtClean="0"/>
              <a:t>     he    </a:t>
            </a:r>
            <a:r>
              <a:rPr lang="cs-CZ" dirty="0" err="1" smtClean="0"/>
              <a:t>she</a:t>
            </a:r>
            <a:r>
              <a:rPr lang="cs-CZ" dirty="0" smtClean="0"/>
              <a:t>    </a:t>
            </a:r>
            <a:r>
              <a:rPr lang="cs-CZ" dirty="0" err="1" smtClean="0"/>
              <a:t>it</a:t>
            </a:r>
            <a:r>
              <a:rPr lang="cs-CZ" dirty="0" smtClean="0"/>
              <a:t>    </a:t>
            </a:r>
            <a:r>
              <a:rPr lang="cs-CZ" dirty="0" err="1" smtClean="0"/>
              <a:t>we</a:t>
            </a:r>
            <a:r>
              <a:rPr lang="cs-CZ" dirty="0" smtClean="0"/>
              <a:t>   </a:t>
            </a:r>
            <a:r>
              <a:rPr lang="cs-CZ" dirty="0" err="1" smtClean="0"/>
              <a:t>you</a:t>
            </a:r>
            <a:r>
              <a:rPr lang="cs-CZ" dirty="0" smtClean="0"/>
              <a:t>    </a:t>
            </a:r>
            <a:r>
              <a:rPr lang="cs-CZ" dirty="0" err="1" smtClean="0"/>
              <a:t>they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</a:t>
            </a:r>
            <a:r>
              <a:rPr lang="cs-CZ" b="1" dirty="0" err="1" smtClean="0"/>
              <a:t>was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b="1" dirty="0" err="1" smtClean="0"/>
              <a:t>was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Byl jsem na dovolené minulý týden.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on </a:t>
            </a:r>
            <a:r>
              <a:rPr lang="cs-CZ" dirty="0" err="1" smtClean="0"/>
              <a:t>Monday</a:t>
            </a:r>
            <a:r>
              <a:rPr lang="cs-CZ" dirty="0" smtClean="0"/>
              <a:t>. V pondělí byli venku.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5319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</a:t>
            </a:r>
            <a:r>
              <a:rPr lang="cs-CZ" sz="3600" b="1" dirty="0" err="1" smtClean="0"/>
              <a:t>was</a:t>
            </a:r>
            <a:r>
              <a:rPr lang="cs-CZ" sz="3600" b="1" dirty="0" smtClean="0"/>
              <a:t>/</a:t>
            </a:r>
            <a:r>
              <a:rPr lang="cs-CZ" sz="3600" b="1" dirty="0" err="1" smtClean="0"/>
              <a:t>were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He _____ 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school</a:t>
            </a:r>
            <a:r>
              <a:rPr lang="cs-CZ" sz="4000" dirty="0" smtClean="0"/>
              <a:t> </a:t>
            </a:r>
            <a:r>
              <a:rPr lang="cs-CZ" sz="4000" dirty="0" err="1" smtClean="0"/>
              <a:t>yesterday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err="1" smtClean="0"/>
              <a:t>We</a:t>
            </a:r>
            <a:r>
              <a:rPr lang="cs-CZ" sz="4000" dirty="0" smtClean="0"/>
              <a:t> _____ in London on </a:t>
            </a:r>
            <a:r>
              <a:rPr lang="cs-CZ" sz="4000" dirty="0" err="1" smtClean="0"/>
              <a:t>Tuesday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/>
              <a:t>I _______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cinema</a:t>
            </a:r>
            <a:r>
              <a:rPr lang="cs-CZ" sz="4000" dirty="0" smtClean="0"/>
              <a:t> last </a:t>
            </a:r>
            <a:r>
              <a:rPr lang="cs-CZ" sz="4000" dirty="0" err="1" smtClean="0"/>
              <a:t>week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err="1" smtClean="0"/>
              <a:t>It</a:t>
            </a:r>
            <a:r>
              <a:rPr lang="cs-CZ" sz="4000" dirty="0" smtClean="0"/>
              <a:t> ______ </a:t>
            </a:r>
            <a:r>
              <a:rPr lang="cs-CZ" sz="4000" dirty="0" err="1" smtClean="0"/>
              <a:t>difficult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err="1" smtClean="0"/>
              <a:t>You</a:t>
            </a:r>
            <a:r>
              <a:rPr lang="cs-CZ" sz="4000" dirty="0" smtClean="0"/>
              <a:t> _____ in </a:t>
            </a:r>
            <a:r>
              <a:rPr lang="cs-CZ" sz="4000" dirty="0" err="1" smtClean="0"/>
              <a:t>yesterday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1715223"/>
            <a:ext cx="6685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was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59461" y="2469526"/>
            <a:ext cx="812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were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30831" y="3284984"/>
            <a:ext cx="6685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was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27984" y="3892406"/>
            <a:ext cx="6685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was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67389" y="4653136"/>
            <a:ext cx="812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were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15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2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Zápor tvoříme pomocí </a:t>
            </a:r>
            <a:r>
              <a:rPr lang="cs-CZ" b="1" dirty="0" smtClean="0"/>
              <a:t>not</a:t>
            </a:r>
            <a:r>
              <a:rPr lang="cs-CZ" dirty="0" smtClean="0"/>
              <a:t> za slovesem,</a:t>
            </a:r>
          </a:p>
          <a:p>
            <a:pPr marL="0" indent="0">
              <a:buNone/>
            </a:pPr>
            <a:r>
              <a:rPr lang="cs-CZ" dirty="0" smtClean="0"/>
              <a:t>Zkrácené tvary jsou </a:t>
            </a:r>
            <a:r>
              <a:rPr lang="cs-CZ" b="1" dirty="0" err="1" smtClean="0"/>
              <a:t>wasn´t</a:t>
            </a:r>
            <a:r>
              <a:rPr lang="cs-CZ" b="1" dirty="0" smtClean="0"/>
              <a:t>/</a:t>
            </a:r>
            <a:r>
              <a:rPr lang="cs-CZ" b="1" dirty="0" err="1" smtClean="0"/>
              <a:t>weren´t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b="1" dirty="0" err="1" smtClean="0"/>
              <a:t>wasn´t</a:t>
            </a:r>
            <a:r>
              <a:rPr lang="cs-CZ" b="1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Ona včera nebyla ve škole.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/>
              <a:t>T</a:t>
            </a:r>
            <a:r>
              <a:rPr lang="cs-CZ" dirty="0" err="1" smtClean="0"/>
              <a:t>hey</a:t>
            </a:r>
            <a:r>
              <a:rPr lang="cs-CZ" dirty="0" smtClean="0"/>
              <a:t> </a:t>
            </a:r>
            <a:r>
              <a:rPr lang="cs-CZ" b="1" dirty="0" err="1" smtClean="0"/>
              <a:t>weren´t</a:t>
            </a:r>
            <a:r>
              <a:rPr lang="cs-CZ" b="1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 last </a:t>
            </a:r>
            <a:r>
              <a:rPr lang="cs-CZ" dirty="0" err="1" smtClean="0"/>
              <a:t>week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Minulý týden nebyli nemocní.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33723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Doplňte </a:t>
            </a:r>
            <a:r>
              <a:rPr lang="cs-CZ" sz="3200" b="1" dirty="0" err="1" smtClean="0"/>
              <a:t>wasn´t</a:t>
            </a:r>
            <a:r>
              <a:rPr lang="cs-CZ" sz="3200" b="1" dirty="0" smtClean="0"/>
              <a:t>/ </a:t>
            </a:r>
            <a:r>
              <a:rPr lang="cs-CZ" sz="3200" b="1" dirty="0" err="1" smtClean="0"/>
              <a:t>weren´t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He _______ on </a:t>
            </a:r>
            <a:r>
              <a:rPr lang="cs-CZ" sz="4000" dirty="0" err="1" smtClean="0"/>
              <a:t>holiday</a:t>
            </a:r>
            <a:r>
              <a:rPr lang="cs-CZ" sz="4000" dirty="0" smtClean="0"/>
              <a:t> last </a:t>
            </a:r>
            <a:r>
              <a:rPr lang="cs-CZ" sz="4000" dirty="0" err="1" smtClean="0"/>
              <a:t>month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err="1" smtClean="0"/>
              <a:t>They</a:t>
            </a:r>
            <a:r>
              <a:rPr lang="cs-CZ" sz="4000" dirty="0" smtClean="0"/>
              <a:t> ______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home</a:t>
            </a:r>
            <a:r>
              <a:rPr lang="cs-CZ" sz="4000" dirty="0" smtClean="0"/>
              <a:t> </a:t>
            </a:r>
            <a:r>
              <a:rPr lang="cs-CZ" sz="4000" dirty="0" err="1" smtClean="0"/>
              <a:t>yesterday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smtClean="0"/>
              <a:t> I ________ </a:t>
            </a:r>
            <a:r>
              <a:rPr lang="cs-CZ" sz="4000" dirty="0" err="1" smtClean="0"/>
              <a:t>here</a:t>
            </a:r>
            <a:r>
              <a:rPr lang="cs-CZ" sz="4000" dirty="0" smtClean="0"/>
              <a:t> </a:t>
            </a:r>
            <a:r>
              <a:rPr lang="cs-CZ" sz="4000" dirty="0" err="1" smtClean="0"/>
              <a:t>at</a:t>
            </a:r>
            <a:r>
              <a:rPr lang="cs-CZ" sz="4000" dirty="0" smtClean="0"/>
              <a:t> 5 </a:t>
            </a:r>
            <a:r>
              <a:rPr lang="cs-CZ" sz="4000" dirty="0" err="1" smtClean="0"/>
              <a:t>o´clock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 </a:t>
            </a:r>
            <a:r>
              <a:rPr lang="cs-CZ" sz="4000" dirty="0" err="1" smtClean="0"/>
              <a:t>morning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err="1" smtClean="0"/>
              <a:t>She</a:t>
            </a:r>
            <a:r>
              <a:rPr lang="cs-CZ" sz="4000" dirty="0" smtClean="0"/>
              <a:t> ______ </a:t>
            </a:r>
            <a:r>
              <a:rPr lang="cs-CZ" sz="4000" dirty="0" err="1" smtClean="0"/>
              <a:t>at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cinema</a:t>
            </a:r>
            <a:r>
              <a:rPr lang="cs-CZ" sz="4000" dirty="0" smtClean="0"/>
              <a:t> on </a:t>
            </a:r>
            <a:r>
              <a:rPr lang="cs-CZ" sz="4000" dirty="0" err="1" smtClean="0"/>
              <a:t>Friday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err="1" smtClean="0"/>
              <a:t>We</a:t>
            </a:r>
            <a:r>
              <a:rPr lang="cs-CZ" sz="4000" dirty="0" smtClean="0"/>
              <a:t> _______ in </a:t>
            </a:r>
            <a:r>
              <a:rPr lang="cs-CZ" sz="4000" dirty="0" err="1" smtClean="0"/>
              <a:t>England</a:t>
            </a:r>
            <a:r>
              <a:rPr lang="cs-CZ" sz="4000" dirty="0" smtClean="0"/>
              <a:t> last </a:t>
            </a:r>
            <a:r>
              <a:rPr lang="cs-CZ" sz="4000" dirty="0" err="1" smtClean="0"/>
              <a:t>year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04687" y="1772816"/>
            <a:ext cx="1022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rgbClr val="C00000"/>
                </a:solidFill>
              </a:rPr>
              <a:t>w</a:t>
            </a:r>
            <a:r>
              <a:rPr lang="cs-CZ" sz="2400" dirty="0" err="1" smtClean="0">
                <a:solidFill>
                  <a:srgbClr val="C00000"/>
                </a:solidFill>
              </a:rPr>
              <a:t>asn´t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02402" y="2532002"/>
            <a:ext cx="1166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rgbClr val="C00000"/>
                </a:solidFill>
              </a:rPr>
              <a:t>w</a:t>
            </a:r>
            <a:r>
              <a:rPr lang="cs-CZ" sz="2400" dirty="0" err="1" smtClean="0">
                <a:solidFill>
                  <a:srgbClr val="C00000"/>
                </a:solidFill>
              </a:rPr>
              <a:t>eren´t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9455" y="3838348"/>
            <a:ext cx="1022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rgbClr val="C00000"/>
                </a:solidFill>
              </a:rPr>
              <a:t>w</a:t>
            </a:r>
            <a:r>
              <a:rPr lang="cs-CZ" sz="2400" dirty="0" err="1" smtClean="0">
                <a:solidFill>
                  <a:srgbClr val="C00000"/>
                </a:solidFill>
              </a:rPr>
              <a:t>asn´t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72400" y="4681851"/>
            <a:ext cx="1022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rgbClr val="C00000"/>
                </a:solidFill>
              </a:rPr>
              <a:t>w</a:t>
            </a:r>
            <a:r>
              <a:rPr lang="cs-CZ" sz="2400" dirty="0" err="1" smtClean="0">
                <a:solidFill>
                  <a:srgbClr val="C00000"/>
                </a:solidFill>
              </a:rPr>
              <a:t>asn´t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30879" y="5404574"/>
            <a:ext cx="1166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srgbClr val="C00000"/>
                </a:solidFill>
              </a:rPr>
              <a:t>w</a:t>
            </a:r>
            <a:r>
              <a:rPr lang="cs-CZ" sz="2400" dirty="0" err="1" smtClean="0">
                <a:solidFill>
                  <a:srgbClr val="C00000"/>
                </a:solidFill>
              </a:rPr>
              <a:t>eren´t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5037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2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25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25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0246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Where</a:t>
            </a:r>
            <a:r>
              <a:rPr lang="cs-CZ" sz="3200" dirty="0" smtClean="0"/>
              <a:t> </a:t>
            </a:r>
            <a:r>
              <a:rPr lang="cs-CZ" sz="3200" dirty="0" err="1" smtClean="0"/>
              <a:t>were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people</a:t>
            </a:r>
            <a:r>
              <a:rPr lang="cs-CZ" sz="3200" dirty="0" smtClean="0"/>
              <a:t> </a:t>
            </a:r>
            <a:r>
              <a:rPr lang="cs-CZ" sz="3200" dirty="0" err="1" smtClean="0"/>
              <a:t>yesterday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9194" y="2276872"/>
            <a:ext cx="34731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wasn´t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</a:p>
          <a:p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cs-CZ" dirty="0" err="1" smtClean="0"/>
              <a:t>the</a:t>
            </a:r>
            <a:r>
              <a:rPr lang="cs-CZ" dirty="0" smtClean="0"/>
              <a:t> garden.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4104" y="4516902"/>
            <a:ext cx="30371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weren´t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dance</a:t>
            </a:r>
            <a:r>
              <a:rPr lang="cs-CZ" dirty="0" smtClean="0"/>
              <a:t> </a:t>
            </a:r>
            <a:r>
              <a:rPr lang="cs-CZ" dirty="0" err="1" smtClean="0"/>
              <a:t>class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a </a:t>
            </a:r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35898" y="5705340"/>
            <a:ext cx="30706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wasn´t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pool.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dentist´s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7823" y="1715119"/>
            <a:ext cx="1701878" cy="11235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904" y="3356993"/>
            <a:ext cx="1144720" cy="1646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39775" y="3717032"/>
            <a:ext cx="1246982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0289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Short</a:t>
            </a:r>
            <a:r>
              <a:rPr lang="cs-CZ" sz="2400" dirty="0" smtClean="0"/>
              <a:t> </a:t>
            </a:r>
            <a:r>
              <a:rPr lang="cs-CZ" sz="2400" dirty="0" err="1" smtClean="0"/>
              <a:t>answers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pool?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garden?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636912"/>
            <a:ext cx="1359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No, I </a:t>
            </a:r>
            <a:r>
              <a:rPr lang="cs-CZ" dirty="0" err="1" smtClean="0"/>
              <a:t>wasn´t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509120"/>
            <a:ext cx="16286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No,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wasn´t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1" y="6138897"/>
            <a:ext cx="15946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807430"/>
            <a:ext cx="813305" cy="1192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4380" y="3232638"/>
            <a:ext cx="1056183" cy="1482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2470" y="5445223"/>
            <a:ext cx="1787469" cy="1180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0803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Obrázky:</a:t>
            </a:r>
          </a:p>
          <a:p>
            <a:pPr marL="0" indent="0">
              <a:buNone/>
            </a:pPr>
            <a:r>
              <a:rPr lang="cs-CZ" sz="1800" dirty="0"/>
              <a:t>Zahrada. </a:t>
            </a:r>
            <a:r>
              <a:rPr lang="cs-CZ" sz="1800" i="1" dirty="0"/>
              <a:t>Office.com</a:t>
            </a:r>
            <a:r>
              <a:rPr lang="cs-CZ" sz="1800" dirty="0"/>
              <a:t> [online]. 2012 [cit. </a:t>
            </a:r>
            <a:r>
              <a:rPr lang="cs-CZ" sz="1800" dirty="0" smtClean="0"/>
              <a:t>2012-01-15]. </a:t>
            </a:r>
            <a:r>
              <a:rPr lang="cs-CZ" sz="1800" dirty="0"/>
              <a:t>Dostupné z: http://office.microsoft.com/cs-cz/images/results.aspx?qu=zahrada&amp;ex=1&amp;ctt=1#ai:MP900144836</a:t>
            </a:r>
            <a:r>
              <a:rPr lang="cs-CZ" sz="1800" dirty="0" smtClean="0"/>
              <a:t>|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Fotbal. </a:t>
            </a:r>
            <a:r>
              <a:rPr lang="cs-CZ" sz="1800" i="1" dirty="0"/>
              <a:t>Office.com</a:t>
            </a:r>
            <a:r>
              <a:rPr lang="cs-CZ" sz="1800" dirty="0"/>
              <a:t> [online]. 2012 [cit. </a:t>
            </a:r>
            <a:r>
              <a:rPr lang="cs-CZ" sz="1800" dirty="0" smtClean="0"/>
              <a:t>2012-01-15]. </a:t>
            </a:r>
            <a:r>
              <a:rPr lang="cs-CZ" sz="1800" dirty="0"/>
              <a:t>Dostupné z: http://office.microsoft.com/cs-cz/images/results.aspx?qu=fotbal&amp;ex=1&amp;ctt=1#ai:MP900424327| 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Zubař. </a:t>
            </a:r>
            <a:r>
              <a:rPr lang="cs-CZ" sz="1800" i="1" dirty="0"/>
              <a:t>Office.com</a:t>
            </a:r>
            <a:r>
              <a:rPr lang="cs-CZ" sz="1800" dirty="0"/>
              <a:t> [online]. 2O12 [cit. </a:t>
            </a:r>
            <a:r>
              <a:rPr lang="cs-CZ" sz="1800" smtClean="0"/>
              <a:t>2012-01-15]. </a:t>
            </a:r>
            <a:r>
              <a:rPr lang="cs-CZ" sz="1800" dirty="0"/>
              <a:t>Dostupné z: http://office.microsoft.com/cs-cz/images/results.aspx?qu=zuba%C5%99&amp;ex=1&amp;ctt=1#ai:MP900185164|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Text: vlastní zdroje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34582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500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Past simple of to be (Minulý prostý  slovesa být)</vt:lpstr>
      <vt:lpstr>Prezentace aplikace PowerPoint</vt:lpstr>
      <vt:lpstr>Doplň was/were</vt:lpstr>
      <vt:lpstr>Prezentace aplikace PowerPoint</vt:lpstr>
      <vt:lpstr>Doplňte wasn´t/ weren´t</vt:lpstr>
      <vt:lpstr>Where were the people yesterday?</vt:lpstr>
      <vt:lpstr>Short answers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 of to be (Minulý prostý  slovesa být)</dc:title>
  <dc:creator>Hanka-mamka</dc:creator>
  <cp:lastModifiedBy>KLETECKOVAH</cp:lastModifiedBy>
  <cp:revision>32</cp:revision>
  <dcterms:created xsi:type="dcterms:W3CDTF">2012-01-12T22:26:36Z</dcterms:created>
  <dcterms:modified xsi:type="dcterms:W3CDTF">2012-02-29T16:37:43Z</dcterms:modified>
</cp:coreProperties>
</file>