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7" autoAdjust="0"/>
    <p:restoredTop sz="94574" autoAdjust="0"/>
  </p:normalViewPr>
  <p:slideViewPr>
    <p:cSldViewPr>
      <p:cViewPr>
        <p:scale>
          <a:sx n="106" d="100"/>
          <a:sy n="106" d="100"/>
        </p:scale>
        <p:origin x="-114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učení</c:v>
                </c:pt>
                <c:pt idx="1">
                  <c:v>hry,sport</c:v>
                </c:pt>
                <c:pt idx="2">
                  <c:v>televize</c:v>
                </c:pt>
                <c:pt idx="3">
                  <c:v>počítač</c:v>
                </c:pt>
                <c:pt idx="4">
                  <c:v>Práce doma</c:v>
                </c:pt>
                <c:pt idx="5">
                  <c:v>Kroužky</c:v>
                </c:pt>
              </c:strCache>
            </c:strRef>
          </c:cat>
          <c:val>
            <c:numRef>
              <c:f>List1!$B$2:$B$7</c:f>
              <c:numCache>
                <c:formatCode>General</c:formatCode>
                <c:ptCount val="6"/>
                <c:pt idx="1">
                  <c:v>2</c:v>
                </c:pt>
                <c:pt idx="2">
                  <c:v>0</c:v>
                </c:pt>
                <c:pt idx="3">
                  <c:v>2</c:v>
                </c:pt>
                <c:pt idx="4">
                  <c:v>1.5</c:v>
                </c:pt>
                <c:pt idx="5">
                  <c:v>4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učení</c:v>
                </c:pt>
                <c:pt idx="1">
                  <c:v>hry,sport</c:v>
                </c:pt>
                <c:pt idx="2">
                  <c:v>televize</c:v>
                </c:pt>
                <c:pt idx="3">
                  <c:v>počítač</c:v>
                </c:pt>
                <c:pt idx="4">
                  <c:v>Práce doma</c:v>
                </c:pt>
                <c:pt idx="5">
                  <c:v>Kroužky</c:v>
                </c:pt>
              </c:strCache>
            </c:strRef>
          </c:cat>
          <c:val>
            <c:numRef>
              <c:f>List1!$C$2:$C$7</c:f>
              <c:numCache>
                <c:formatCode>General</c:formatCode>
                <c:ptCount val="6"/>
                <c:pt idx="0">
                  <c:v>1.5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učení</c:v>
                </c:pt>
                <c:pt idx="1">
                  <c:v>hry,sport</c:v>
                </c:pt>
                <c:pt idx="2">
                  <c:v>televize</c:v>
                </c:pt>
                <c:pt idx="3">
                  <c:v>počítač</c:v>
                </c:pt>
                <c:pt idx="4">
                  <c:v>Práce doma</c:v>
                </c:pt>
                <c:pt idx="5">
                  <c:v>Kroužky</c:v>
                </c:pt>
              </c:strCache>
            </c:strRef>
          </c:cat>
          <c:val>
            <c:numRef>
              <c:f>List1!$D$2:$D$7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1.5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90183168"/>
        <c:axId val="90184704"/>
        <c:axId val="0"/>
      </c:bar3DChart>
      <c:catAx>
        <c:axId val="90183168"/>
        <c:scaling>
          <c:orientation val="minMax"/>
        </c:scaling>
        <c:delete val="0"/>
        <c:axPos val="b"/>
        <c:majorTickMark val="out"/>
        <c:minorTickMark val="none"/>
        <c:tickLblPos val="nextTo"/>
        <c:crossAx val="90184704"/>
        <c:crosses val="autoZero"/>
        <c:auto val="1"/>
        <c:lblAlgn val="ctr"/>
        <c:lblOffset val="100"/>
        <c:noMultiLvlLbl val="0"/>
      </c:catAx>
      <c:valAx>
        <c:axId val="9018470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018316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Hodiny volna</a:t>
            </a:r>
            <a:endParaRPr lang="cs-CZ" dirty="0"/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učení</c:v>
                </c:pt>
                <c:pt idx="1">
                  <c:v>Hry</c:v>
                </c:pt>
                <c:pt idx="2">
                  <c:v>televize</c:v>
                </c:pt>
                <c:pt idx="3">
                  <c:v>počítač</c:v>
                </c:pt>
                <c:pt idx="4">
                  <c:v>práce doma</c:v>
                </c:pt>
                <c:pt idx="5">
                  <c:v>kroužky</c:v>
                </c:pt>
              </c:strCache>
            </c:strRef>
          </c:cat>
          <c:val>
            <c:numRef>
              <c:f>List1!$B$2:$B$7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učení</c:v>
                </c:pt>
                <c:pt idx="1">
                  <c:v>Hry</c:v>
                </c:pt>
                <c:pt idx="2">
                  <c:v>televize</c:v>
                </c:pt>
                <c:pt idx="3">
                  <c:v>počítač</c:v>
                </c:pt>
                <c:pt idx="4">
                  <c:v>práce doma</c:v>
                </c:pt>
                <c:pt idx="5">
                  <c:v>kroužky</c:v>
                </c:pt>
              </c:strCache>
            </c:strRef>
          </c:cat>
          <c:val>
            <c:numRef>
              <c:f>List1!$C$2:$C$7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učení</c:v>
                </c:pt>
                <c:pt idx="1">
                  <c:v>Hry</c:v>
                </c:pt>
                <c:pt idx="2">
                  <c:v>televize</c:v>
                </c:pt>
                <c:pt idx="3">
                  <c:v>počítač</c:v>
                </c:pt>
                <c:pt idx="4">
                  <c:v>práce doma</c:v>
                </c:pt>
                <c:pt idx="5">
                  <c:v>kroužky</c:v>
                </c:pt>
              </c:strCache>
            </c:strRef>
          </c:cat>
          <c:val>
            <c:numRef>
              <c:f>List1!$D$2:$D$7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1165440"/>
        <c:axId val="91166976"/>
      </c:barChart>
      <c:catAx>
        <c:axId val="91165440"/>
        <c:scaling>
          <c:orientation val="minMax"/>
        </c:scaling>
        <c:delete val="0"/>
        <c:axPos val="b"/>
        <c:majorTickMark val="none"/>
        <c:minorTickMark val="none"/>
        <c:tickLblPos val="nextTo"/>
        <c:crossAx val="91166976"/>
        <c:crosses val="autoZero"/>
        <c:auto val="1"/>
        <c:lblAlgn val="ctr"/>
        <c:lblOffset val="100"/>
        <c:noMultiLvlLbl val="0"/>
      </c:catAx>
      <c:valAx>
        <c:axId val="91166976"/>
        <c:scaling>
          <c:orientation val="minMax"/>
        </c:scaling>
        <c:delete val="1"/>
        <c:axPos val="l"/>
        <c:majorGridlines/>
        <c:numFmt formatCode="General" sourceLinked="1"/>
        <c:majorTickMark val="none"/>
        <c:minorTickMark val="none"/>
        <c:tickLblPos val="none"/>
        <c:crossAx val="91165440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0.0347</cdr:x>
      <cdr:y>0.81326</cdr:y>
    </cdr:from>
    <cdr:to>
      <cdr:x>0.14484</cdr:x>
      <cdr:y>1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288032" y="4680520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A4281-4831-4419-A566-C197E15633D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B70A89-AFA3-49AB-9378-E6704E29D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Mgr. Iva Štancíková</a:t>
            </a:r>
            <a:br>
              <a:rPr lang="cs-CZ" sz="2800" dirty="0" smtClean="0"/>
            </a:br>
            <a:r>
              <a:rPr lang="cs-CZ" sz="2800" dirty="0" smtClean="0"/>
              <a:t>čtení z grafu, průměr</a:t>
            </a:r>
            <a:br>
              <a:rPr lang="cs-CZ" sz="2800" dirty="0" smtClean="0"/>
            </a:br>
            <a:r>
              <a:rPr lang="cs-CZ" sz="2800" dirty="0" smtClean="0"/>
              <a:t>Matematika a její aplikace</a:t>
            </a:r>
            <a:br>
              <a:rPr lang="cs-CZ" sz="2800" dirty="0" smtClean="0"/>
            </a:br>
            <a:r>
              <a:rPr lang="cs-CZ" sz="2800" dirty="0" smtClean="0"/>
              <a:t>VY_32_INOVACE__17_graf_prumer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OP  VK oblast podpory 1.4 s názvem Zlepšení podmínek </a:t>
            </a:r>
          </a:p>
          <a:p>
            <a:r>
              <a:rPr lang="cs-CZ" dirty="0" smtClean="0"/>
              <a:t>    pro vzdělávání na základních školách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706880" y="548680"/>
            <a:ext cx="5730240" cy="12961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Volný čas v hodinách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377934"/>
              </p:ext>
            </p:extLst>
          </p:nvPr>
        </p:nvGraphicFramePr>
        <p:xfrm>
          <a:off x="457200" y="1600200"/>
          <a:ext cx="8229599" cy="4795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Sport, hra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Televize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Počítač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Pomoc rodičům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Kroužky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Součet</a:t>
                      </a:r>
                      <a:r>
                        <a:rPr lang="cs-CZ" baseline="0" dirty="0" smtClean="0"/>
                        <a:t> hodin</a:t>
                      </a:r>
                    </a:p>
                    <a:p>
                      <a:r>
                        <a:rPr lang="cs-CZ" baseline="0" dirty="0" smtClean="0"/>
                        <a:t>Průměr na žáka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 k tabulce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Do </a:t>
            </a:r>
            <a:r>
              <a:rPr lang="cs-CZ" dirty="0" smtClean="0"/>
              <a:t>řádku zapiš, kolik hodin volného času trávíš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    touto </a:t>
            </a:r>
            <a:r>
              <a:rPr lang="cs-CZ" dirty="0" smtClean="0"/>
              <a:t>činností. I u kroužků zapiš hodiny,</a:t>
            </a:r>
          </a:p>
          <a:p>
            <a:pPr marL="0" indent="0">
              <a:buNone/>
            </a:pPr>
            <a:r>
              <a:rPr lang="cs-CZ" dirty="0" smtClean="0"/>
              <a:t>    i </a:t>
            </a:r>
            <a:r>
              <a:rPr lang="cs-CZ" dirty="0" smtClean="0"/>
              <a:t>když je to jen jeden den v týdnu. </a:t>
            </a:r>
          </a:p>
          <a:p>
            <a:pPr marL="0" indent="0">
              <a:buNone/>
            </a:pPr>
            <a:r>
              <a:rPr lang="cs-CZ" dirty="0" smtClean="0"/>
              <a:t>2. Do sloupce sport, hra patří jen volná neřízená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zábava</a:t>
            </a:r>
            <a:r>
              <a:rPr lang="cs-CZ" dirty="0" smtClean="0"/>
              <a:t>. Tedy také čtení, procházky se psem,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jízda </a:t>
            </a:r>
            <a:r>
              <a:rPr lang="cs-CZ" dirty="0" smtClean="0"/>
              <a:t>na kole atd.</a:t>
            </a:r>
          </a:p>
          <a:p>
            <a:pPr marL="0" indent="0">
              <a:buNone/>
            </a:pPr>
            <a:r>
              <a:rPr lang="cs-CZ" dirty="0" smtClean="0"/>
              <a:t>3. Kroužek tenisu nebo fotbalu také zapiš do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sloupce </a:t>
            </a:r>
            <a:r>
              <a:rPr lang="cs-CZ" dirty="0" smtClean="0"/>
              <a:t>kroužky.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vypočítáme průměr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</a:p>
          <a:p>
            <a:r>
              <a:rPr lang="cs-CZ" dirty="0" smtClean="0"/>
              <a:t>Sečti sloupec učení, např. 8 položek, součet vyděl 8 a získáš hodiny, které průměrně žáci věnují učení v běžných dnech jednoho týdne.</a:t>
            </a:r>
          </a:p>
          <a:p>
            <a:r>
              <a:rPr lang="cs-CZ" dirty="0" smtClean="0"/>
              <a:t>Např. Součet 16 : 8 = 2</a:t>
            </a:r>
          </a:p>
          <a:p>
            <a:r>
              <a:rPr lang="cs-CZ" dirty="0" smtClean="0"/>
              <a:t>Žáci se učí průměrně 2 hodiny </a:t>
            </a:r>
            <a:r>
              <a:rPr lang="cs-CZ" dirty="0" smtClean="0"/>
              <a:t>denně.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Volný čas v hodinách – čti údaje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Nakresli hodnoty do sloupců, doplň svislou osu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412776"/>
          <a:ext cx="8301608" cy="48965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Autor: Mgr</a:t>
            </a:r>
            <a:r>
              <a:rPr lang="cs-CZ" dirty="0" smtClean="0"/>
              <a:t>. Iva </a:t>
            </a:r>
            <a:r>
              <a:rPr lang="cs-CZ" dirty="0"/>
              <a:t>Štancíková, ZŠ a MŠ Klášter Hradiště nad Jizerou, Klášter </a:t>
            </a:r>
          </a:p>
          <a:p>
            <a:r>
              <a:rPr lang="cs-CZ" dirty="0"/>
              <a:t>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</a:t>
            </a:r>
            <a:r>
              <a:rPr lang="cs-CZ" dirty="0" smtClean="0"/>
              <a:t>. roku </a:t>
            </a:r>
            <a:r>
              <a:rPr lang="cs-CZ" dirty="0"/>
              <a:t>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pátý</a:t>
            </a:r>
            <a:endParaRPr lang="cs-CZ" dirty="0"/>
          </a:p>
          <a:p>
            <a:r>
              <a:rPr lang="cs-CZ" dirty="0"/>
              <a:t>Vzdělávací oblast: Matematika a její aplikace</a:t>
            </a:r>
          </a:p>
          <a:p>
            <a:r>
              <a:rPr lang="cs-CZ" dirty="0"/>
              <a:t>Vzdělávací obor: Matematika</a:t>
            </a:r>
          </a:p>
          <a:p>
            <a:r>
              <a:rPr lang="cs-CZ" dirty="0"/>
              <a:t>Tematický okruh:  </a:t>
            </a:r>
            <a:r>
              <a:rPr lang="cs-CZ" dirty="0" smtClean="0"/>
              <a:t>Tabulka , graf, aritmetický průměr 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Tabulka, graf</a:t>
            </a:r>
            <a:endParaRPr lang="cs-CZ" dirty="0"/>
          </a:p>
          <a:p>
            <a:r>
              <a:rPr lang="cs-CZ" dirty="0"/>
              <a:t>DUM byl vytvořen jako materiál pro výklad a procvičování učiva</a:t>
            </a:r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</a:t>
            </a:r>
            <a:r>
              <a:rPr lang="cs-CZ" dirty="0" smtClean="0"/>
              <a:t>procvičování </a:t>
            </a:r>
            <a:r>
              <a:rPr lang="cs-CZ" dirty="0"/>
              <a:t>pomocí pracovního listu.</a:t>
            </a:r>
          </a:p>
        </p:txBody>
      </p:sp>
    </p:spTree>
    <p:extLst>
      <p:ext uri="{BB962C8B-B14F-4D97-AF65-F5344CB8AC3E}">
        <p14:creationId xmlns:p14="http://schemas.microsoft.com/office/powerpoint/2010/main" val="23983412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190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Mgr. Iva Štancíková čtení z grafu, průměr Matematika a její aplikace VY_32_INOVACE__17_graf_prumer </vt:lpstr>
      <vt:lpstr>Volný čas v hodinách</vt:lpstr>
      <vt:lpstr>Výklad k tabulce</vt:lpstr>
      <vt:lpstr>Jak vypočítáme průměr</vt:lpstr>
      <vt:lpstr>Volný čas v hodinách – čti údaje</vt:lpstr>
      <vt:lpstr>Nakresli hodnoty do sloupců, doplň svislou osu</vt:lpstr>
      <vt:lpstr>Základní údaje o DUM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Iva</dc:creator>
  <cp:lastModifiedBy>User</cp:lastModifiedBy>
  <cp:revision>16</cp:revision>
  <cp:lastPrinted>2012-03-13T11:05:33Z</cp:lastPrinted>
  <dcterms:created xsi:type="dcterms:W3CDTF">2012-03-05T10:08:19Z</dcterms:created>
  <dcterms:modified xsi:type="dcterms:W3CDTF">2012-06-14T15:22:08Z</dcterms:modified>
</cp:coreProperties>
</file>