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1"/>
  </p:notesMasterIdLst>
  <p:sldIdLst>
    <p:sldId id="264" r:id="rId2"/>
    <p:sldId id="262" r:id="rId3"/>
    <p:sldId id="263" r:id="rId4"/>
    <p:sldId id="256" r:id="rId5"/>
    <p:sldId id="257" r:id="rId6"/>
    <p:sldId id="258" r:id="rId7"/>
    <p:sldId id="259" r:id="rId8"/>
    <p:sldId id="260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47" autoAdjust="0"/>
  </p:normalViewPr>
  <p:slideViewPr>
    <p:cSldViewPr>
      <p:cViewPr varScale="1">
        <p:scale>
          <a:sx n="75" d="100"/>
          <a:sy n="75" d="100"/>
        </p:scale>
        <p:origin x="-7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– Gramatika – Sloveso být (5. ročník)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952B3B-B7CF-4E49-BBA9-C4B1D8120ADA}" type="presOf" srcId="{D8197B8C-B260-4A16-BDF4-0947B075E274}" destId="{25B08C86-7E15-44DC-BE7F-FFB55DD49D12}" srcOrd="0" destOrd="0" presId="urn:microsoft.com/office/officeart/2005/8/layout/target3"/>
    <dgm:cxn modelId="{46A072C8-DA82-4250-B614-8FBB9FA408B3}" type="presOf" srcId="{4C35D32F-0EAB-4CD7-82EE-45574DC2A586}" destId="{890E4F0B-2866-4A3F-A3C7-2A14B1797930}" srcOrd="1" destOrd="0" presId="urn:microsoft.com/office/officeart/2005/8/layout/target3"/>
    <dgm:cxn modelId="{8F7AA304-E05C-4E08-8960-CABB55AA3391}" type="presOf" srcId="{D1D4F407-5343-4D3F-B5B9-D407B03CAEB4}" destId="{D005CE8C-CC26-4C3E-AC11-E15060ECD759}" srcOrd="0" destOrd="0" presId="urn:microsoft.com/office/officeart/2005/8/layout/target3"/>
    <dgm:cxn modelId="{43FFFA9D-27D1-4C4F-9F77-BF053700ABE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B5DBF0-F7AE-44DC-9E48-069702A93A36}" type="presOf" srcId="{B651F6E3-6281-48DB-9319-2AEAFDAE7572}" destId="{6BB5E863-4638-4E1D-BFDE-399D028AC4ED}" srcOrd="1" destOrd="0" presId="urn:microsoft.com/office/officeart/2005/8/layout/target3"/>
    <dgm:cxn modelId="{4E67E0CB-62E3-4652-A18C-61E122A5F06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4671F1-613E-4A37-8053-D222125CD549}" type="presOf" srcId="{D1B46980-6531-4606-95E6-44980827E919}" destId="{6140AFEC-043D-4C43-A2F9-D0F5331DF3A3}" srcOrd="0" destOrd="0" presId="urn:microsoft.com/office/officeart/2005/8/layout/target3"/>
    <dgm:cxn modelId="{B6E3B67B-F90A-45EA-B07E-2F8B36F16C89}" type="presOf" srcId="{B651F6E3-6281-48DB-9319-2AEAFDAE7572}" destId="{619D679B-A015-4ECF-8348-D1034C574F40}" srcOrd="0" destOrd="0" presId="urn:microsoft.com/office/officeart/2005/8/layout/target3"/>
    <dgm:cxn modelId="{907A3824-31E3-4378-B72B-945718EB9FF9}" type="presOf" srcId="{D8197B8C-B260-4A16-BDF4-0947B075E274}" destId="{5A5FFA88-C948-4069-8E93-59FA12366E83}" srcOrd="1" destOrd="0" presId="urn:microsoft.com/office/officeart/2005/8/layout/target3"/>
    <dgm:cxn modelId="{9091B064-B4EC-4E10-ACAF-FA914AED394B}" type="presOf" srcId="{4C35D32F-0EAB-4CD7-82EE-45574DC2A586}" destId="{8BEBB6EC-1DAA-4CAC-8A25-BC0FCBD5DBD5}" srcOrd="0" destOrd="0" presId="urn:microsoft.com/office/officeart/2005/8/layout/target3"/>
    <dgm:cxn modelId="{CCAD2BCD-651F-4164-88AB-454A820F603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3BFDA2-BA0A-4702-B5D9-003CC46D2B3A}" type="presParOf" srcId="{333A1088-737F-45CB-B68E-254E46348037}" destId="{F5ABB229-8D3B-4694-996A-96F23CF14429}" srcOrd="0" destOrd="0" presId="urn:microsoft.com/office/officeart/2005/8/layout/target3"/>
    <dgm:cxn modelId="{CD9E53C9-EDCA-4965-A42A-AD684C301CDD}" type="presParOf" srcId="{333A1088-737F-45CB-B68E-254E46348037}" destId="{F41139FD-01EE-4571-8B17-4FB00FC51163}" srcOrd="1" destOrd="0" presId="urn:microsoft.com/office/officeart/2005/8/layout/target3"/>
    <dgm:cxn modelId="{B2C7A6C7-BF69-468E-8786-1F60626AD4C8}" type="presParOf" srcId="{333A1088-737F-45CB-B68E-254E46348037}" destId="{D005CE8C-CC26-4C3E-AC11-E15060ECD759}" srcOrd="2" destOrd="0" presId="urn:microsoft.com/office/officeart/2005/8/layout/target3"/>
    <dgm:cxn modelId="{6BB061A1-E186-4883-AD07-29B301F510C2}" type="presParOf" srcId="{333A1088-737F-45CB-B68E-254E46348037}" destId="{2C702D82-9B77-49B7-9568-BB8EB47C3372}" srcOrd="3" destOrd="0" presId="urn:microsoft.com/office/officeart/2005/8/layout/target3"/>
    <dgm:cxn modelId="{F593F7D0-DFDB-4315-9156-1A6D3448307A}" type="presParOf" srcId="{333A1088-737F-45CB-B68E-254E46348037}" destId="{A52A0455-90FF-4808-ABD0-F02540D31D5A}" srcOrd="4" destOrd="0" presId="urn:microsoft.com/office/officeart/2005/8/layout/target3"/>
    <dgm:cxn modelId="{41A43783-83C8-480D-8579-DE3DE186D4AB}" type="presParOf" srcId="{333A1088-737F-45CB-B68E-254E46348037}" destId="{6140AFEC-043D-4C43-A2F9-D0F5331DF3A3}" srcOrd="5" destOrd="0" presId="urn:microsoft.com/office/officeart/2005/8/layout/target3"/>
    <dgm:cxn modelId="{63D9742B-B823-4463-B34F-E254FFCF687E}" type="presParOf" srcId="{333A1088-737F-45CB-B68E-254E46348037}" destId="{9358AC05-5D7D-4327-9F80-1AD486AEA664}" srcOrd="6" destOrd="0" presId="urn:microsoft.com/office/officeart/2005/8/layout/target3"/>
    <dgm:cxn modelId="{E5AE140C-8362-421A-833F-9A6C756A5387}" type="presParOf" srcId="{333A1088-737F-45CB-B68E-254E46348037}" destId="{313FC574-E1CD-4FB4-B054-0B805CE0447D}" srcOrd="7" destOrd="0" presId="urn:microsoft.com/office/officeart/2005/8/layout/target3"/>
    <dgm:cxn modelId="{C0449704-3F8C-4B22-B73D-E30A02AA0187}" type="presParOf" srcId="{333A1088-737F-45CB-B68E-254E46348037}" destId="{619D679B-A015-4ECF-8348-D1034C574F40}" srcOrd="8" destOrd="0" presId="urn:microsoft.com/office/officeart/2005/8/layout/target3"/>
    <dgm:cxn modelId="{D825988F-10EF-43F1-B9BE-21A1FFE331AA}" type="presParOf" srcId="{333A1088-737F-45CB-B68E-254E46348037}" destId="{322283A8-4A27-4CDA-BAE3-F381106A9174}" srcOrd="9" destOrd="0" presId="urn:microsoft.com/office/officeart/2005/8/layout/target3"/>
    <dgm:cxn modelId="{EACA62FC-5F97-4F9F-BB26-42F41E7A933E}" type="presParOf" srcId="{333A1088-737F-45CB-B68E-254E46348037}" destId="{FFC9F71D-1B4F-4AD9-A4A6-86ADEFC8AF5C}" srcOrd="10" destOrd="0" presId="urn:microsoft.com/office/officeart/2005/8/layout/target3"/>
    <dgm:cxn modelId="{51E77A02-6AC0-435F-B95D-0218C4BFA5C4}" type="presParOf" srcId="{333A1088-737F-45CB-B68E-254E46348037}" destId="{25B08C86-7E15-44DC-BE7F-FFB55DD49D12}" srcOrd="11" destOrd="0" presId="urn:microsoft.com/office/officeart/2005/8/layout/target3"/>
    <dgm:cxn modelId="{5A8B3994-42BD-4289-B7B7-C9426E68B419}" type="presParOf" srcId="{333A1088-737F-45CB-B68E-254E46348037}" destId="{76644BE8-9D7C-4C09-B250-3D10AF48CBB7}" srcOrd="12" destOrd="0" presId="urn:microsoft.com/office/officeart/2005/8/layout/target3"/>
    <dgm:cxn modelId="{82BDEC4F-426C-4AE6-8CBE-D77DBFDCF314}" type="presParOf" srcId="{333A1088-737F-45CB-B68E-254E46348037}" destId="{EE85B701-7295-41C0-BA7A-34D3756A2AE6}" srcOrd="13" destOrd="0" presId="urn:microsoft.com/office/officeart/2005/8/layout/target3"/>
    <dgm:cxn modelId="{0376B4B8-EFB0-4127-BB45-BDBF12400B78}" type="presParOf" srcId="{333A1088-737F-45CB-B68E-254E46348037}" destId="{8BEBB6EC-1DAA-4CAC-8A25-BC0FCBD5DBD5}" srcOrd="14" destOrd="0" presId="urn:microsoft.com/office/officeart/2005/8/layout/target3"/>
    <dgm:cxn modelId="{6355E3CC-E8AF-4591-A682-0438EE7B5200}" type="presParOf" srcId="{333A1088-737F-45CB-B68E-254E46348037}" destId="{AED2198E-93D5-4001-81B4-73124B309672}" srcOrd="15" destOrd="0" presId="urn:microsoft.com/office/officeart/2005/8/layout/target3"/>
    <dgm:cxn modelId="{E56F61D2-C017-4F87-B20E-E5D73F0DFA7F}" type="presParOf" srcId="{333A1088-737F-45CB-B68E-254E46348037}" destId="{2BE915AB-18AA-4053-B92C-3BFC9ED204BB}" srcOrd="16" destOrd="0" presId="urn:microsoft.com/office/officeart/2005/8/layout/target3"/>
    <dgm:cxn modelId="{66C579CD-4957-414F-80E5-EB4CE59C9B8D}" type="presParOf" srcId="{333A1088-737F-45CB-B68E-254E46348037}" destId="{6BB5E863-4638-4E1D-BFDE-399D028AC4ED}" srcOrd="17" destOrd="0" presId="urn:microsoft.com/office/officeart/2005/8/layout/target3"/>
    <dgm:cxn modelId="{72101827-BFAD-43E1-AE27-2FC5C21BAFC9}" type="presParOf" srcId="{333A1088-737F-45CB-B68E-254E46348037}" destId="{5A5FFA88-C948-4069-8E93-59FA12366E83}" srcOrd="18" destOrd="0" presId="urn:microsoft.com/office/officeart/2005/8/layout/target3"/>
    <dgm:cxn modelId="{BEA9EAE4-EC15-48AB-BFA6-6589EAD505D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03 Verb to </a:t>
          </a:r>
          <a:r>
            <a:rPr lang="cs-CZ" sz="2000" dirty="0" err="1" smtClean="0"/>
            <a:t>be</a:t>
          </a:r>
          <a:r>
            <a:rPr lang="cs-CZ" sz="2000" dirty="0" smtClean="0"/>
            <a:t> – 5. třída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F2AF1A-A98E-499A-BEAA-72E5244A1782}" type="presOf" srcId="{D8197B8C-B260-4A16-BDF4-0947B075E274}" destId="{25B08C86-7E15-44DC-BE7F-FFB55DD49D12}" srcOrd="0" destOrd="0" presId="urn:microsoft.com/office/officeart/2005/8/layout/target3"/>
    <dgm:cxn modelId="{9EEBB4E6-6A4A-4EF9-9391-BFAF4BE74E6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9CB2A9-EC04-452F-8992-B04412F66257}" type="presOf" srcId="{D1D4F407-5343-4D3F-B5B9-D407B03CAEB4}" destId="{AED2198E-93D5-4001-81B4-73124B309672}" srcOrd="1" destOrd="0" presId="urn:microsoft.com/office/officeart/2005/8/layout/target3"/>
    <dgm:cxn modelId="{6C33BB17-0571-4D74-BFF9-A6C96B9161F9}" type="presOf" srcId="{D1B46980-6531-4606-95E6-44980827E919}" destId="{2BE915AB-18AA-4053-B92C-3BFC9ED204BB}" srcOrd="1" destOrd="0" presId="urn:microsoft.com/office/officeart/2005/8/layout/target3"/>
    <dgm:cxn modelId="{CDBE66CB-38DB-4032-B2AD-B42F75C20E86}" type="presOf" srcId="{4C35D32F-0EAB-4CD7-82EE-45574DC2A586}" destId="{8BEBB6EC-1DAA-4CAC-8A25-BC0FCBD5DBD5}" srcOrd="0" destOrd="0" presId="urn:microsoft.com/office/officeart/2005/8/layout/target3"/>
    <dgm:cxn modelId="{BF7C6E72-33A9-4A6D-A7D1-A6AB64192BCF}" type="presOf" srcId="{B651F6E3-6281-48DB-9319-2AEAFDAE7572}" destId="{6BB5E863-4638-4E1D-BFDE-399D028AC4ED}" srcOrd="1" destOrd="0" presId="urn:microsoft.com/office/officeart/2005/8/layout/target3"/>
    <dgm:cxn modelId="{36022CC3-18AF-4412-98A4-54FF48FB2A08}" type="presOf" srcId="{D1B46980-6531-4606-95E6-44980827E919}" destId="{6140AFEC-043D-4C43-A2F9-D0F5331DF3A3}" srcOrd="0" destOrd="0" presId="urn:microsoft.com/office/officeart/2005/8/layout/target3"/>
    <dgm:cxn modelId="{DF116E24-B682-43F1-ABEF-5940423BD25B}" type="presOf" srcId="{D1D4F407-5343-4D3F-B5B9-D407B03CAEB4}" destId="{D005CE8C-CC26-4C3E-AC11-E15060ECD759}" srcOrd="0" destOrd="0" presId="urn:microsoft.com/office/officeart/2005/8/layout/target3"/>
    <dgm:cxn modelId="{4718FBC1-DB3E-4EBD-BF8E-D08D5B1FF8A4}" type="presOf" srcId="{D8197B8C-B260-4A16-BDF4-0947B075E274}" destId="{5A5FFA88-C948-4069-8E93-59FA12366E83}" srcOrd="1" destOrd="0" presId="urn:microsoft.com/office/officeart/2005/8/layout/target3"/>
    <dgm:cxn modelId="{24031892-012D-491C-85F3-2092BB49962E}" type="presOf" srcId="{4C35D32F-0EAB-4CD7-82EE-45574DC2A586}" destId="{890E4F0B-2866-4A3F-A3C7-2A14B1797930}" srcOrd="1" destOrd="0" presId="urn:microsoft.com/office/officeart/2005/8/layout/target3"/>
    <dgm:cxn modelId="{EED58ACF-D8BE-493A-A871-273EB9933BF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C014E3-CCD2-4F7C-81E1-E8D612A3CE5C}" type="presParOf" srcId="{333A1088-737F-45CB-B68E-254E46348037}" destId="{F5ABB229-8D3B-4694-996A-96F23CF14429}" srcOrd="0" destOrd="0" presId="urn:microsoft.com/office/officeart/2005/8/layout/target3"/>
    <dgm:cxn modelId="{AAED107F-B42E-470C-BF99-AF8E927BBC0C}" type="presParOf" srcId="{333A1088-737F-45CB-B68E-254E46348037}" destId="{F41139FD-01EE-4571-8B17-4FB00FC51163}" srcOrd="1" destOrd="0" presId="urn:microsoft.com/office/officeart/2005/8/layout/target3"/>
    <dgm:cxn modelId="{22F5CED6-A92B-4CCA-9766-F506CA5E19EA}" type="presParOf" srcId="{333A1088-737F-45CB-B68E-254E46348037}" destId="{D005CE8C-CC26-4C3E-AC11-E15060ECD759}" srcOrd="2" destOrd="0" presId="urn:microsoft.com/office/officeart/2005/8/layout/target3"/>
    <dgm:cxn modelId="{026303E0-76B8-4ACC-9D41-B7303DEF5EE1}" type="presParOf" srcId="{333A1088-737F-45CB-B68E-254E46348037}" destId="{2C702D82-9B77-49B7-9568-BB8EB47C3372}" srcOrd="3" destOrd="0" presId="urn:microsoft.com/office/officeart/2005/8/layout/target3"/>
    <dgm:cxn modelId="{D2F9A8F7-B3B3-43CD-9723-76401FF62051}" type="presParOf" srcId="{333A1088-737F-45CB-B68E-254E46348037}" destId="{A52A0455-90FF-4808-ABD0-F02540D31D5A}" srcOrd="4" destOrd="0" presId="urn:microsoft.com/office/officeart/2005/8/layout/target3"/>
    <dgm:cxn modelId="{03627F40-C793-4FCB-9186-50AD8FDBB58C}" type="presParOf" srcId="{333A1088-737F-45CB-B68E-254E46348037}" destId="{6140AFEC-043D-4C43-A2F9-D0F5331DF3A3}" srcOrd="5" destOrd="0" presId="urn:microsoft.com/office/officeart/2005/8/layout/target3"/>
    <dgm:cxn modelId="{8F799303-75E3-4E16-BF9F-4D11E9600F75}" type="presParOf" srcId="{333A1088-737F-45CB-B68E-254E46348037}" destId="{9358AC05-5D7D-4327-9F80-1AD486AEA664}" srcOrd="6" destOrd="0" presId="urn:microsoft.com/office/officeart/2005/8/layout/target3"/>
    <dgm:cxn modelId="{54A15269-C4DA-4F14-A06D-C300E401B4E5}" type="presParOf" srcId="{333A1088-737F-45CB-B68E-254E46348037}" destId="{313FC574-E1CD-4FB4-B054-0B805CE0447D}" srcOrd="7" destOrd="0" presId="urn:microsoft.com/office/officeart/2005/8/layout/target3"/>
    <dgm:cxn modelId="{05956A10-225B-4B50-A7D9-8B74C43478E9}" type="presParOf" srcId="{333A1088-737F-45CB-B68E-254E46348037}" destId="{619D679B-A015-4ECF-8348-D1034C574F40}" srcOrd="8" destOrd="0" presId="urn:microsoft.com/office/officeart/2005/8/layout/target3"/>
    <dgm:cxn modelId="{F5C4BA48-D56D-4D9A-AF87-A78CD8B038DD}" type="presParOf" srcId="{333A1088-737F-45CB-B68E-254E46348037}" destId="{322283A8-4A27-4CDA-BAE3-F381106A9174}" srcOrd="9" destOrd="0" presId="urn:microsoft.com/office/officeart/2005/8/layout/target3"/>
    <dgm:cxn modelId="{CA1EF5D4-E0C1-44CD-9144-222D513A8B66}" type="presParOf" srcId="{333A1088-737F-45CB-B68E-254E46348037}" destId="{FFC9F71D-1B4F-4AD9-A4A6-86ADEFC8AF5C}" srcOrd="10" destOrd="0" presId="urn:microsoft.com/office/officeart/2005/8/layout/target3"/>
    <dgm:cxn modelId="{C51FC444-F01F-47AA-8E93-894EF94D1A96}" type="presParOf" srcId="{333A1088-737F-45CB-B68E-254E46348037}" destId="{25B08C86-7E15-44DC-BE7F-FFB55DD49D12}" srcOrd="11" destOrd="0" presId="urn:microsoft.com/office/officeart/2005/8/layout/target3"/>
    <dgm:cxn modelId="{6AB65149-A77E-48C5-BC13-3ABF14CB8002}" type="presParOf" srcId="{333A1088-737F-45CB-B68E-254E46348037}" destId="{76644BE8-9D7C-4C09-B250-3D10AF48CBB7}" srcOrd="12" destOrd="0" presId="urn:microsoft.com/office/officeart/2005/8/layout/target3"/>
    <dgm:cxn modelId="{27317B6F-87DB-45CB-BC2F-AF89636B5C37}" type="presParOf" srcId="{333A1088-737F-45CB-B68E-254E46348037}" destId="{EE85B701-7295-41C0-BA7A-34D3756A2AE6}" srcOrd="13" destOrd="0" presId="urn:microsoft.com/office/officeart/2005/8/layout/target3"/>
    <dgm:cxn modelId="{77415AF2-3E25-4087-B06E-20668E51AC7E}" type="presParOf" srcId="{333A1088-737F-45CB-B68E-254E46348037}" destId="{8BEBB6EC-1DAA-4CAC-8A25-BC0FCBD5DBD5}" srcOrd="14" destOrd="0" presId="urn:microsoft.com/office/officeart/2005/8/layout/target3"/>
    <dgm:cxn modelId="{98A634DB-44F4-4AA0-970B-2ABD0B63B3CA}" type="presParOf" srcId="{333A1088-737F-45CB-B68E-254E46348037}" destId="{AED2198E-93D5-4001-81B4-73124B309672}" srcOrd="15" destOrd="0" presId="urn:microsoft.com/office/officeart/2005/8/layout/target3"/>
    <dgm:cxn modelId="{DB0F2FDA-A614-493F-B44B-A2CD92958F1F}" type="presParOf" srcId="{333A1088-737F-45CB-B68E-254E46348037}" destId="{2BE915AB-18AA-4053-B92C-3BFC9ED204BB}" srcOrd="16" destOrd="0" presId="urn:microsoft.com/office/officeart/2005/8/layout/target3"/>
    <dgm:cxn modelId="{658D8FE8-EBAE-4FC3-9CE4-5D77B4378E88}" type="presParOf" srcId="{333A1088-737F-45CB-B68E-254E46348037}" destId="{6BB5E863-4638-4E1D-BFDE-399D028AC4ED}" srcOrd="17" destOrd="0" presId="urn:microsoft.com/office/officeart/2005/8/layout/target3"/>
    <dgm:cxn modelId="{47395C4C-204A-4487-A911-D4D8A0DC515D}" type="presParOf" srcId="{333A1088-737F-45CB-B68E-254E46348037}" destId="{5A5FFA88-C948-4069-8E93-59FA12366E83}" srcOrd="18" destOrd="0" presId="urn:microsoft.com/office/officeart/2005/8/layout/target3"/>
    <dgm:cxn modelId="{5EB273B4-CF06-40F8-9E1F-34B3E4FBEF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– Gramatika – Sloveso být (5. ročník)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23684"/>
          <a:ext cx="193500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03 Verb to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– 5. třída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84BE2-36A7-46A5-AE76-38A62666677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27B045-4C06-45E3-B9F4-A18658153F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227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731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250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53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575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413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950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138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53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50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196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4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4687A5-3735-4F8B-8E6E-B46BF7F28F6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3CC6D-4981-4119-A89F-86927AB314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854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13" Type="http://schemas.microsoft.com/office/2007/relationships/diagramDrawing" Target="../diagrams/drawing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QuickStyle" Target="../diagrams/quickStyle2.xml"/><Relationship Id="rId5" Type="http://schemas.openxmlformats.org/officeDocument/2006/relationships/diagramQuickStyle" Target="../diagrams/quickStyle1.xml"/><Relationship Id="rId10" Type="http://schemas.openxmlformats.org/officeDocument/2006/relationships/diagramLayout" Target="../diagrams/layout2.xml"/><Relationship Id="rId4" Type="http://schemas.openxmlformats.org/officeDocument/2006/relationships/diagramLayout" Target="../diagrams/layout1.xml"/><Relationship Id="rId9" Type="http://schemas.openxmlformats.org/officeDocument/2006/relationships/diagramData" Target="../diagrams/data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67780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2202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Hana Kletečková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3077982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48904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>Tématem </a:t>
            </a:r>
            <a:r>
              <a:rPr lang="cs-CZ" sz="2400" dirty="0" smtClean="0">
                <a:solidFill>
                  <a:srgbClr val="002060"/>
                </a:solidFill>
              </a:rPr>
              <a:t>tohoto učebního materiálu je časování slovesa být v přítomném čase v kladných tvarech. Je určen pro žáky 5. tříd.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Nejprve si žáci formou přiřazování zopakují osobní zájmena, aby se utvrdili v tom, co je vlastně tvar slovesa být.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Potom si zopakují časování slovesa být, k česky vyčasovanému říkají (případně vpisují) anglické překlady a to nejprve dlouhé tvary a pak krátké tvary. Dostanou jakýsi přehled, neboť hned po řečení tvaru naskočí správná odpověď.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V dalším kroku tvary slovesa být vkládají do mezer (ústně nebo i písemně na tabuli a hned mohou znát odpověď, která se jim na prázdném místě objeví).</a:t>
            </a:r>
          </a:p>
          <a:p>
            <a:pPr marL="0" indent="0">
              <a:buNone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87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Pokračování anotace: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dalším kroku už utvoří se slovesem být sami celé věty (odpovědi). Napoví jim obrázek. Z reálií musí vědět, ve kterém městě je socha Svobody. Ihned po odpovědi se vynoří správná odpověď.</a:t>
            </a:r>
          </a:p>
          <a:p>
            <a:pPr marL="0" indent="0">
              <a:buNone/>
            </a:pPr>
            <a:r>
              <a:rPr lang="cs-CZ" dirty="0" smtClean="0"/>
              <a:t>Jako závěrečnou část mohou napsat do sešitů jedno cvičení nebo vyčasovat přehledně sloveso být pro všechny osoby a v krátkých i dlouhých tvarech.</a:t>
            </a:r>
          </a:p>
        </p:txBody>
      </p:sp>
    </p:spTree>
    <p:extLst>
      <p:ext uri="{BB962C8B-B14F-4D97-AF65-F5344CB8AC3E}">
        <p14:creationId xmlns:p14="http://schemas.microsoft.com/office/powerpoint/2010/main" val="164993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Verb to </a:t>
            </a:r>
            <a:r>
              <a:rPr lang="cs-CZ" dirty="0" err="1" smtClean="0">
                <a:solidFill>
                  <a:schemeClr val="bg1"/>
                </a:solidFill>
              </a:rPr>
              <a:t>be</a:t>
            </a:r>
            <a:r>
              <a:rPr lang="cs-CZ" dirty="0" smtClean="0">
                <a:solidFill>
                  <a:schemeClr val="bg1"/>
                </a:solidFill>
              </a:rPr>
              <a:t> / sloveso být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Hana Kletečková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7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Make </a:t>
            </a:r>
            <a:r>
              <a:rPr lang="cs-CZ" dirty="0" err="1" smtClean="0">
                <a:solidFill>
                  <a:schemeClr val="bg1"/>
                </a:solidFill>
              </a:rPr>
              <a:t>pairs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ou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he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i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ou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they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2348880"/>
            <a:ext cx="479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já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140968"/>
            <a:ext cx="508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132856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1" y="4581128"/>
            <a:ext cx="814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ona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4725144"/>
            <a:ext cx="833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3861048"/>
            <a:ext cx="691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6093296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66123" y="2717631"/>
            <a:ext cx="712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oni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54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6.79621E-6 L -0.14236 -0.10803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1874E-6 L -0.41372 -0.1371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94" y="-6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75341E-6 L -0.46684 0.0832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51" y="41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8496E-6 L -0.24132 -0.2000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66" y="-100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86074E-6 L -0.56528 -0.1473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64" y="-7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67731E-6 L -0.66771 0.062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85" y="3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0046 L -0.36927 -0.1894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94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31645E-6 L -0.64983 0.3863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00" y="19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210" y="188640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Translate</a:t>
            </a:r>
            <a:r>
              <a:rPr lang="cs-CZ" dirty="0" smtClean="0">
                <a:solidFill>
                  <a:schemeClr val="bg1"/>
                </a:solidFill>
              </a:rPr>
              <a:t>, use long </a:t>
            </a:r>
            <a:r>
              <a:rPr lang="cs-CZ" dirty="0" err="1" smtClean="0">
                <a:solidFill>
                  <a:schemeClr val="bg1"/>
                </a:solidFill>
              </a:rPr>
              <a:t>forms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á jsem</a:t>
            </a: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ty jsi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 je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 je 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no je 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y jsme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y jste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ni jsou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0452" y="1513328"/>
            <a:ext cx="1139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I </a:t>
            </a:r>
            <a:r>
              <a:rPr lang="cs-CZ" sz="3200" dirty="0" err="1" smtClean="0">
                <a:solidFill>
                  <a:schemeClr val="bg1"/>
                </a:solidFill>
              </a:rPr>
              <a:t>am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0889" y="2060848"/>
            <a:ext cx="1429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y</a:t>
            </a:r>
            <a:r>
              <a:rPr lang="cs-CZ" sz="3200" dirty="0" err="1" smtClean="0">
                <a:solidFill>
                  <a:schemeClr val="bg1"/>
                </a:solidFill>
              </a:rPr>
              <a:t>ou</a:t>
            </a:r>
            <a:r>
              <a:rPr lang="cs-CZ" sz="3200" dirty="0" smtClean="0">
                <a:solidFill>
                  <a:schemeClr val="bg1"/>
                </a:solidFill>
              </a:rPr>
              <a:t> are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72708" y="2564904"/>
            <a:ext cx="952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e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0889" y="3119947"/>
            <a:ext cx="111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s</a:t>
            </a:r>
            <a:r>
              <a:rPr lang="cs-CZ" sz="3200" dirty="0" err="1" smtClean="0">
                <a:solidFill>
                  <a:schemeClr val="bg1"/>
                </a:solidFill>
              </a:rPr>
              <a:t>he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66483" y="3679999"/>
            <a:ext cx="764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55963" y="4149080"/>
            <a:ext cx="1434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w</a:t>
            </a:r>
            <a:r>
              <a:rPr lang="cs-CZ" sz="3200" dirty="0" err="1" smtClean="0">
                <a:solidFill>
                  <a:schemeClr val="bg1"/>
                </a:solidFill>
              </a:rPr>
              <a:t>e</a:t>
            </a:r>
            <a:r>
              <a:rPr lang="cs-CZ" sz="3200" dirty="0" smtClean="0">
                <a:solidFill>
                  <a:schemeClr val="bg1"/>
                </a:solidFill>
              </a:rPr>
              <a:t> are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0833" y="4730897"/>
            <a:ext cx="1429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y</a:t>
            </a:r>
            <a:r>
              <a:rPr lang="cs-CZ" sz="3200" dirty="0" err="1" smtClean="0">
                <a:solidFill>
                  <a:schemeClr val="bg1"/>
                </a:solidFill>
              </a:rPr>
              <a:t>ou</a:t>
            </a:r>
            <a:r>
              <a:rPr lang="cs-CZ" sz="3200" dirty="0" smtClean="0">
                <a:solidFill>
                  <a:schemeClr val="bg1"/>
                </a:solidFill>
              </a:rPr>
              <a:t> are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60793" y="5373216"/>
            <a:ext cx="1556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t</a:t>
            </a:r>
            <a:r>
              <a:rPr lang="cs-CZ" sz="3200" dirty="0" err="1" smtClean="0">
                <a:solidFill>
                  <a:schemeClr val="bg1"/>
                </a:solidFill>
              </a:rPr>
              <a:t>hey</a:t>
            </a:r>
            <a:r>
              <a:rPr lang="cs-CZ" sz="3200" dirty="0" smtClean="0">
                <a:solidFill>
                  <a:schemeClr val="bg1"/>
                </a:solidFill>
              </a:rPr>
              <a:t> are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36251" y="1007070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Use </a:t>
            </a:r>
            <a:r>
              <a:rPr lang="cs-CZ" sz="4400" dirty="0" err="1" smtClean="0">
                <a:solidFill>
                  <a:schemeClr val="bg1"/>
                </a:solidFill>
              </a:rPr>
              <a:t>short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4400" dirty="0" err="1" smtClean="0">
                <a:solidFill>
                  <a:schemeClr val="bg1"/>
                </a:solidFill>
              </a:rPr>
              <a:t>forms</a:t>
            </a:r>
            <a:r>
              <a:rPr lang="cs-CZ" sz="4400" dirty="0" smtClean="0">
                <a:solidFill>
                  <a:schemeClr val="bg1"/>
                </a:solidFill>
              </a:rPr>
              <a:t>: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99049" y="1638958"/>
            <a:ext cx="737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I´m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16142" y="2098103"/>
            <a:ext cx="1259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y</a:t>
            </a:r>
            <a:r>
              <a:rPr lang="cs-CZ" sz="3200" dirty="0" err="1" smtClean="0">
                <a:solidFill>
                  <a:schemeClr val="bg1"/>
                </a:solidFill>
              </a:rPr>
              <a:t>ou´re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98911" y="2672625"/>
            <a:ext cx="885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h</a:t>
            </a:r>
            <a:r>
              <a:rPr lang="cs-CZ" sz="3200" dirty="0" err="1" smtClean="0">
                <a:solidFill>
                  <a:schemeClr val="bg1"/>
                </a:solidFill>
              </a:rPr>
              <a:t>e´s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7204" y="3244482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s</a:t>
            </a:r>
            <a:r>
              <a:rPr lang="cs-CZ" sz="3200" dirty="0" err="1" smtClean="0">
                <a:solidFill>
                  <a:schemeClr val="bg1"/>
                </a:solidFill>
              </a:rPr>
              <a:t>he´s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05698" y="3750848"/>
            <a:ext cx="697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i</a:t>
            </a:r>
            <a:r>
              <a:rPr lang="cs-CZ" sz="3200" dirty="0" err="1" smtClean="0">
                <a:solidFill>
                  <a:schemeClr val="bg1"/>
                </a:solidFill>
              </a:rPr>
              <a:t>t´s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67204" y="4256801"/>
            <a:ext cx="1139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w</a:t>
            </a:r>
            <a:r>
              <a:rPr lang="cs-CZ" sz="3200" dirty="0" err="1" smtClean="0">
                <a:solidFill>
                  <a:schemeClr val="bg1"/>
                </a:solidFill>
              </a:rPr>
              <a:t>e´re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9659" y="4743259"/>
            <a:ext cx="1259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y</a:t>
            </a:r>
            <a:r>
              <a:rPr lang="cs-CZ" sz="3200" dirty="0" err="1" smtClean="0">
                <a:solidFill>
                  <a:schemeClr val="bg1"/>
                </a:solidFill>
              </a:rPr>
              <a:t>ou´re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21641" y="5396553"/>
            <a:ext cx="1386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t</a:t>
            </a:r>
            <a:r>
              <a:rPr lang="cs-CZ" sz="3200" dirty="0" err="1" smtClean="0">
                <a:solidFill>
                  <a:schemeClr val="bg1"/>
                </a:solidFill>
              </a:rPr>
              <a:t>hey´re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4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 build="allAtOnce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C</a:t>
            </a:r>
            <a:r>
              <a:rPr lang="cs-CZ" dirty="0" err="1" smtClean="0">
                <a:solidFill>
                  <a:schemeClr val="bg1"/>
                </a:solidFill>
              </a:rPr>
              <a:t>omplete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sentences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correct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form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verb to </a:t>
            </a:r>
            <a:r>
              <a:rPr lang="cs-CZ" dirty="0" err="1" smtClean="0">
                <a:solidFill>
                  <a:schemeClr val="bg1"/>
                </a:solidFill>
              </a:rPr>
              <a:t>be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1.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What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favourite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subject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2.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my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book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3.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are  in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garden.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4.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are 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from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5. Are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school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Yes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are 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6.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are  my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books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1772816"/>
            <a:ext cx="576064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59632" y="2348880"/>
            <a:ext cx="50405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47664" y="2924944"/>
            <a:ext cx="64807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23729" y="3501008"/>
            <a:ext cx="64807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81770" y="4149080"/>
            <a:ext cx="618422" cy="2520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9" y="4725144"/>
            <a:ext cx="64807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90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Use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pictures</a:t>
            </a:r>
            <a:r>
              <a:rPr lang="cs-CZ" dirty="0" smtClean="0">
                <a:solidFill>
                  <a:schemeClr val="bg1"/>
                </a:solidFill>
              </a:rPr>
              <a:t> to </a:t>
            </a:r>
            <a:r>
              <a:rPr lang="cs-CZ" dirty="0" err="1" smtClean="0">
                <a:solidFill>
                  <a:schemeClr val="bg1"/>
                </a:solidFill>
              </a:rPr>
              <a:t>write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answers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Jane?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What´s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this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Mrs. Black?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4.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Who´s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postcard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from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2192017"/>
            <a:ext cx="31000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I´m</a:t>
            </a:r>
            <a:r>
              <a:rPr lang="cs-CZ" sz="3200" dirty="0" smtClean="0">
                <a:solidFill>
                  <a:schemeClr val="bg1"/>
                </a:solidFill>
              </a:rPr>
              <a:t> in </a:t>
            </a:r>
            <a:r>
              <a:rPr lang="cs-CZ" sz="3200" dirty="0" err="1" smtClean="0">
                <a:solidFill>
                  <a:schemeClr val="bg1"/>
                </a:solidFill>
              </a:rPr>
              <a:t>the</a:t>
            </a:r>
            <a:r>
              <a:rPr lang="cs-CZ" sz="3200" dirty="0" smtClean="0">
                <a:solidFill>
                  <a:schemeClr val="bg1"/>
                </a:solidFill>
              </a:rPr>
              <a:t> garden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31420" y="3377379"/>
            <a:ext cx="2522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It´s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an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orange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89771" y="4540478"/>
            <a:ext cx="3196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She´s</a:t>
            </a:r>
            <a:r>
              <a:rPr lang="cs-CZ" sz="3200" dirty="0" smtClean="0">
                <a:solidFill>
                  <a:schemeClr val="bg1"/>
                </a:solidFill>
              </a:rPr>
              <a:t> in New York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89771" y="5733256"/>
            <a:ext cx="4560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It´s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from</a:t>
            </a:r>
            <a:r>
              <a:rPr lang="cs-CZ" sz="3200" dirty="0" smtClean="0">
                <a:solidFill>
                  <a:schemeClr val="bg1"/>
                </a:solidFill>
              </a:rPr>
              <a:t> my </a:t>
            </a:r>
            <a:r>
              <a:rPr lang="cs-CZ" sz="3200" dirty="0" err="1" smtClean="0">
                <a:solidFill>
                  <a:schemeClr val="bg1"/>
                </a:solidFill>
              </a:rPr>
              <a:t>grandmother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707" y="1407383"/>
            <a:ext cx="2074371" cy="1369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231" y="2831803"/>
            <a:ext cx="1237469" cy="882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011" y="3723609"/>
            <a:ext cx="1522180" cy="101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050443" y="5125253"/>
            <a:ext cx="1228221" cy="156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326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/>
              <a:t>Zahrada.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http://office.microsoft.com/cs-cz/images/results.aspx?qu=zahrada&amp;ex=1&amp;ctt=1#ai:MP900145038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Pomeranč.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</a:t>
            </a:r>
            <a:r>
              <a:rPr lang="cs-CZ" sz="1800" dirty="0" smtClean="0"/>
              <a:t>office.microsoft.com/cs-cz/images/results.aspx?qu=pomeran%C4%8D&amp;ex=1&amp;ctt=1#ai:MP900387879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en-US" sz="1800" dirty="0"/>
              <a:t>New York. </a:t>
            </a:r>
            <a:r>
              <a:rPr lang="en-US" sz="1800" i="1" dirty="0"/>
              <a:t>Office.com</a:t>
            </a:r>
            <a:r>
              <a:rPr lang="en-US" sz="1800" dirty="0"/>
              <a:t> [online]. </a:t>
            </a:r>
            <a:r>
              <a:rPr lang="en-US" sz="1800" dirty="0" smtClean="0"/>
              <a:t>201</a:t>
            </a:r>
            <a:r>
              <a:rPr lang="cs-CZ" sz="1800" dirty="0" smtClean="0"/>
              <a:t>1</a:t>
            </a:r>
            <a:r>
              <a:rPr lang="en-US" sz="1800" dirty="0" smtClean="0"/>
              <a:t> </a:t>
            </a:r>
            <a:r>
              <a:rPr lang="en-US" sz="1800" dirty="0"/>
              <a:t>[cit. </a:t>
            </a:r>
            <a:r>
              <a:rPr lang="en-US" sz="1800" dirty="0" smtClean="0"/>
              <a:t>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 </a:t>
            </a:r>
            <a:r>
              <a:rPr lang="en-US" sz="1800" dirty="0" err="1"/>
              <a:t>Dostupné</a:t>
            </a:r>
            <a:r>
              <a:rPr lang="en-US" sz="1800" dirty="0"/>
              <a:t> z: http://office.microsoft.com/cs-cz/images/results.aspx?qu=New+York&amp;ex=1&amp;ctt=1#ai:MP900400750|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Babička.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http://office.microsoft.com/cs-cz/images/results.aspx?qu=babi%C4%8Dka&amp;ex=1&amp;ctt=1#ai:MP900422587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Text:  vlastní zdroje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836046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551</Words>
  <Application>Microsoft Office PowerPoint</Application>
  <PresentationFormat>Předvádění na obrazovce (4:3)</PresentationFormat>
  <Paragraphs>96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Pokračování anotace:</vt:lpstr>
      <vt:lpstr>Verb to be / sloveso být</vt:lpstr>
      <vt:lpstr>Make pairs: </vt:lpstr>
      <vt:lpstr>Translate, use long forms:</vt:lpstr>
      <vt:lpstr>Complete the sentences with the correct form of the verb to be:</vt:lpstr>
      <vt:lpstr>Use the pictures to write the answers: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 to be / sloveso být</dc:title>
  <dc:creator>Hanka-mamka</dc:creator>
  <cp:lastModifiedBy>Pavel Kletečka</cp:lastModifiedBy>
  <cp:revision>38</cp:revision>
  <dcterms:created xsi:type="dcterms:W3CDTF">2011-11-18T16:26:16Z</dcterms:created>
  <dcterms:modified xsi:type="dcterms:W3CDTF">2012-02-29T21:55:22Z</dcterms:modified>
</cp:coreProperties>
</file>