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BD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VY_32_INOVACE_10_Matematika 2.ročník_Počítání s přechodem přes desítku X.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X.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BC4C57E-CBED-4058-B4CD-7846733B6297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69936F8E-DA79-4CEB-802C-B18B2558603A}" type="parTrans" cxnId="{43F5FB7E-895B-463D-922F-427809B6F16A}">
      <dgm:prSet/>
      <dgm:spPr/>
      <dgm:t>
        <a:bodyPr/>
        <a:lstStyle/>
        <a:p>
          <a:endParaRPr lang="cs-CZ"/>
        </a:p>
      </dgm:t>
    </dgm:pt>
    <dgm:pt modelId="{3E78BF78-02F4-41B2-9D08-8FC2E667223B}" type="sibTrans" cxnId="{43F5FB7E-895B-463D-922F-427809B6F16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4C342B-8A0A-4A5F-B800-1F91A592D83D}" type="pres">
      <dgm:prSet presAssocID="{4BC4C57E-CBED-4058-B4CD-7846733B6297}" presName="vertSpace5" presStyleLbl="node1" presStyleIdx="3" presStyleCnt="6"/>
      <dgm:spPr/>
    </dgm:pt>
    <dgm:pt modelId="{4E8A7BB6-EAE3-4B07-9F13-CE4061C33567}" type="pres">
      <dgm:prSet presAssocID="{4BC4C57E-CBED-4058-B4CD-7846733B6297}" presName="circle5" presStyleLbl="node1" presStyleIdx="4" presStyleCnt="6"/>
      <dgm:spPr/>
    </dgm:pt>
    <dgm:pt modelId="{0049B956-5619-4C7C-BE61-39232018AF8E}" type="pres">
      <dgm:prSet presAssocID="{4BC4C57E-CBED-4058-B4CD-7846733B6297}" presName="rect5" presStyleLbl="alignAcc1" presStyleIdx="4" presStyleCnt="6"/>
      <dgm:spPr/>
      <dgm:t>
        <a:bodyPr/>
        <a:lstStyle/>
        <a:p>
          <a:endParaRPr lang="cs-CZ"/>
        </a:p>
      </dgm:t>
    </dgm:pt>
    <dgm:pt modelId="{F2F40E51-E63D-4E64-BE6C-3826C06AD6F6}" type="pres">
      <dgm:prSet presAssocID="{4C35D32F-0EAB-4CD7-82EE-45574DC2A586}" presName="vertSpace6" presStyleLbl="node1" presStyleIdx="4" presStyleCnt="6"/>
      <dgm:spPr/>
    </dgm:pt>
    <dgm:pt modelId="{331A576D-2EC5-4EF0-BD3B-757EBB08C7CC}" type="pres">
      <dgm:prSet presAssocID="{4C35D32F-0EAB-4CD7-82EE-45574DC2A586}" presName="circle6" presStyleLbl="node1" presStyleIdx="5" presStyleCnt="6"/>
      <dgm:spPr/>
    </dgm:pt>
    <dgm:pt modelId="{44FEF261-182C-494C-98BC-E67E2E80F59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AC7F02-F67F-4C1D-9C87-DBB47D05068B}" type="pres">
      <dgm:prSet presAssocID="{4BC4C57E-CBED-4058-B4CD-7846733B629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39E455-D8CE-4969-912B-1FAF2D354401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F12814-3940-4D59-AF95-2F9FBFE8CC7E}" type="presOf" srcId="{B651F6E3-6281-48DB-9319-2AEAFDAE7572}" destId="{6BB5E863-4638-4E1D-BFDE-399D028AC4ED}" srcOrd="1" destOrd="0" presId="urn:microsoft.com/office/officeart/2005/8/layout/target3"/>
    <dgm:cxn modelId="{AC620AF1-1AAD-460F-9E43-C59381646948}" type="presOf" srcId="{D8197B8C-B260-4A16-BDF4-0947B075E274}" destId="{25B08C86-7E15-44DC-BE7F-FFB55DD49D12}" srcOrd="0" destOrd="0" presId="urn:microsoft.com/office/officeart/2005/8/layout/target3"/>
    <dgm:cxn modelId="{67F23B04-3E1D-4094-96EA-E74D7A1A3947}" type="presOf" srcId="{D1B46980-6531-4606-95E6-44980827E919}" destId="{6140AFEC-043D-4C43-A2F9-D0F5331DF3A3}" srcOrd="0" destOrd="0" presId="urn:microsoft.com/office/officeart/2005/8/layout/target3"/>
    <dgm:cxn modelId="{9CD297AE-5BB2-4C54-89A1-FC6B43D6B4B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3C2D22E-D99A-4E93-ABEA-17E7F51FFBAD}" type="presOf" srcId="{4C35D32F-0EAB-4CD7-82EE-45574DC2A586}" destId="{44FEF261-182C-494C-98BC-E67E2E80F592}" srcOrd="0" destOrd="0" presId="urn:microsoft.com/office/officeart/2005/8/layout/target3"/>
    <dgm:cxn modelId="{96B0AFA4-9BB3-4E63-AFA6-355975323AD2}" type="presOf" srcId="{D8197B8C-B260-4A16-BDF4-0947B075E274}" destId="{5A5FFA88-C948-4069-8E93-59FA12366E83}" srcOrd="1" destOrd="0" presId="urn:microsoft.com/office/officeart/2005/8/layout/target3"/>
    <dgm:cxn modelId="{2942D1F2-AB6B-41AE-AB75-D7C3CD9E7D17}" type="presOf" srcId="{D1D4F407-5343-4D3F-B5B9-D407B03CAEB4}" destId="{AED2198E-93D5-4001-81B4-73124B309672}" srcOrd="1" destOrd="0" presId="urn:microsoft.com/office/officeart/2005/8/layout/target3"/>
    <dgm:cxn modelId="{EBC9E16E-BE9D-44F2-9F85-B95A9E27FF25}" type="presOf" srcId="{4BC4C57E-CBED-4058-B4CD-7846733B6297}" destId="{9FAC7F02-F67F-4C1D-9C87-DBB47D05068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0A3A8A-ED7C-4616-A0DB-7E0E232EBFA9}" type="presOf" srcId="{4C35D32F-0EAB-4CD7-82EE-45574DC2A586}" destId="{AC39E455-D8CE-4969-912B-1FAF2D354401}" srcOrd="1" destOrd="0" presId="urn:microsoft.com/office/officeart/2005/8/layout/target3"/>
    <dgm:cxn modelId="{75220E11-ADAE-4353-9D8C-C087B9A33C08}" type="presOf" srcId="{4BC4C57E-CBED-4058-B4CD-7846733B6297}" destId="{0049B956-5619-4C7C-BE61-39232018AF8E}" srcOrd="0" destOrd="0" presId="urn:microsoft.com/office/officeart/2005/8/layout/target3"/>
    <dgm:cxn modelId="{78C5A3BE-184E-4BFD-ADDF-39BCDF5DF152}" type="presOf" srcId="{757F3AB3-0718-4624-B441-E567A8F0AB56}" destId="{333A1088-737F-45CB-B68E-254E46348037}" srcOrd="0" destOrd="0" presId="urn:microsoft.com/office/officeart/2005/8/layout/target3"/>
    <dgm:cxn modelId="{5C4F4144-6F79-4F9F-8B20-DBBD1A6C07ED}" type="presOf" srcId="{B651F6E3-6281-48DB-9319-2AEAFDAE7572}" destId="{619D679B-A015-4ECF-8348-D1034C574F40}" srcOrd="0" destOrd="0" presId="urn:microsoft.com/office/officeart/2005/8/layout/target3"/>
    <dgm:cxn modelId="{A9F9C9FC-B449-44BA-B30B-88D5398328AB}" type="presOf" srcId="{D1B46980-6531-4606-95E6-44980827E919}" destId="{2BE915AB-18AA-4053-B92C-3BFC9ED204BB}" srcOrd="1" destOrd="0" presId="urn:microsoft.com/office/officeart/2005/8/layout/target3"/>
    <dgm:cxn modelId="{43F5FB7E-895B-463D-922F-427809B6F16A}" srcId="{757F3AB3-0718-4624-B441-E567A8F0AB56}" destId="{4BC4C57E-CBED-4058-B4CD-7846733B6297}" srcOrd="4" destOrd="0" parTransId="{69936F8E-DA79-4CEB-802C-B18B2558603A}" sibTransId="{3E78BF78-02F4-41B2-9D08-8FC2E667223B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E900D93-B036-487B-8F6F-E67934634CA6}" type="presParOf" srcId="{333A1088-737F-45CB-B68E-254E46348037}" destId="{F5ABB229-8D3B-4694-996A-96F23CF14429}" srcOrd="0" destOrd="0" presId="urn:microsoft.com/office/officeart/2005/8/layout/target3"/>
    <dgm:cxn modelId="{93F0D53E-4C2D-4B6D-BF9A-728B992F1F45}" type="presParOf" srcId="{333A1088-737F-45CB-B68E-254E46348037}" destId="{F41139FD-01EE-4571-8B17-4FB00FC51163}" srcOrd="1" destOrd="0" presId="urn:microsoft.com/office/officeart/2005/8/layout/target3"/>
    <dgm:cxn modelId="{FB393D90-8D71-4142-8EFC-BD7B20903472}" type="presParOf" srcId="{333A1088-737F-45CB-B68E-254E46348037}" destId="{D005CE8C-CC26-4C3E-AC11-E15060ECD759}" srcOrd="2" destOrd="0" presId="urn:microsoft.com/office/officeart/2005/8/layout/target3"/>
    <dgm:cxn modelId="{BA2EF67E-1BE1-47FE-BB44-C3672BABD8D5}" type="presParOf" srcId="{333A1088-737F-45CB-B68E-254E46348037}" destId="{2C702D82-9B77-49B7-9568-BB8EB47C3372}" srcOrd="3" destOrd="0" presId="urn:microsoft.com/office/officeart/2005/8/layout/target3"/>
    <dgm:cxn modelId="{0350C2B2-10C9-408A-AEAE-4AD27CA4F260}" type="presParOf" srcId="{333A1088-737F-45CB-B68E-254E46348037}" destId="{A52A0455-90FF-4808-ABD0-F02540D31D5A}" srcOrd="4" destOrd="0" presId="urn:microsoft.com/office/officeart/2005/8/layout/target3"/>
    <dgm:cxn modelId="{2B520045-0DDC-4138-B0D4-B1CE2F91A62B}" type="presParOf" srcId="{333A1088-737F-45CB-B68E-254E46348037}" destId="{6140AFEC-043D-4C43-A2F9-D0F5331DF3A3}" srcOrd="5" destOrd="0" presId="urn:microsoft.com/office/officeart/2005/8/layout/target3"/>
    <dgm:cxn modelId="{5B3A6B61-1AA4-4CAA-88DA-940862491D89}" type="presParOf" srcId="{333A1088-737F-45CB-B68E-254E46348037}" destId="{9358AC05-5D7D-4327-9F80-1AD486AEA664}" srcOrd="6" destOrd="0" presId="urn:microsoft.com/office/officeart/2005/8/layout/target3"/>
    <dgm:cxn modelId="{EF70240F-BA99-40F6-8B91-C81CF1FBF13A}" type="presParOf" srcId="{333A1088-737F-45CB-B68E-254E46348037}" destId="{313FC574-E1CD-4FB4-B054-0B805CE0447D}" srcOrd="7" destOrd="0" presId="urn:microsoft.com/office/officeart/2005/8/layout/target3"/>
    <dgm:cxn modelId="{6EE52338-5AA4-4433-BE17-FFC196958072}" type="presParOf" srcId="{333A1088-737F-45CB-B68E-254E46348037}" destId="{619D679B-A015-4ECF-8348-D1034C574F40}" srcOrd="8" destOrd="0" presId="urn:microsoft.com/office/officeart/2005/8/layout/target3"/>
    <dgm:cxn modelId="{ED6422F0-3AEF-49F5-93E8-ECBEB7D26F8B}" type="presParOf" srcId="{333A1088-737F-45CB-B68E-254E46348037}" destId="{322283A8-4A27-4CDA-BAE3-F381106A9174}" srcOrd="9" destOrd="0" presId="urn:microsoft.com/office/officeart/2005/8/layout/target3"/>
    <dgm:cxn modelId="{AFC801E9-622C-4090-B85A-C33B48CCB8C6}" type="presParOf" srcId="{333A1088-737F-45CB-B68E-254E46348037}" destId="{FFC9F71D-1B4F-4AD9-A4A6-86ADEFC8AF5C}" srcOrd="10" destOrd="0" presId="urn:microsoft.com/office/officeart/2005/8/layout/target3"/>
    <dgm:cxn modelId="{43BA3138-7CA7-46D4-B026-7E1628C0E800}" type="presParOf" srcId="{333A1088-737F-45CB-B68E-254E46348037}" destId="{25B08C86-7E15-44DC-BE7F-FFB55DD49D12}" srcOrd="11" destOrd="0" presId="urn:microsoft.com/office/officeart/2005/8/layout/target3"/>
    <dgm:cxn modelId="{A86913CC-FB97-4D09-9B6C-629DC0340B14}" type="presParOf" srcId="{333A1088-737F-45CB-B68E-254E46348037}" destId="{084C342B-8A0A-4A5F-B800-1F91A592D83D}" srcOrd="12" destOrd="0" presId="urn:microsoft.com/office/officeart/2005/8/layout/target3"/>
    <dgm:cxn modelId="{772DC063-1CF9-4378-8070-E7DD860CD4DC}" type="presParOf" srcId="{333A1088-737F-45CB-B68E-254E46348037}" destId="{4E8A7BB6-EAE3-4B07-9F13-CE4061C33567}" srcOrd="13" destOrd="0" presId="urn:microsoft.com/office/officeart/2005/8/layout/target3"/>
    <dgm:cxn modelId="{24B50768-97DB-4A7C-BC51-796B2258FBBE}" type="presParOf" srcId="{333A1088-737F-45CB-B68E-254E46348037}" destId="{0049B956-5619-4C7C-BE61-39232018AF8E}" srcOrd="14" destOrd="0" presId="urn:microsoft.com/office/officeart/2005/8/layout/target3"/>
    <dgm:cxn modelId="{30945170-6736-4420-979C-11FC8699C8C5}" type="presParOf" srcId="{333A1088-737F-45CB-B68E-254E46348037}" destId="{F2F40E51-E63D-4E64-BE6C-3826C06AD6F6}" srcOrd="15" destOrd="0" presId="urn:microsoft.com/office/officeart/2005/8/layout/target3"/>
    <dgm:cxn modelId="{CD5671D8-86E7-441A-8BEF-432A29A530A0}" type="presParOf" srcId="{333A1088-737F-45CB-B68E-254E46348037}" destId="{331A576D-2EC5-4EF0-BD3B-757EBB08C7CC}" srcOrd="16" destOrd="0" presId="urn:microsoft.com/office/officeart/2005/8/layout/target3"/>
    <dgm:cxn modelId="{BEDAC8DA-FDEE-412C-A39E-43EDEBF2FC8D}" type="presParOf" srcId="{333A1088-737F-45CB-B68E-254E46348037}" destId="{44FEF261-182C-494C-98BC-E67E2E80F592}" srcOrd="17" destOrd="0" presId="urn:microsoft.com/office/officeart/2005/8/layout/target3"/>
    <dgm:cxn modelId="{A9DBB7C1-3CAB-4832-B4F7-858AC016EAA0}" type="presParOf" srcId="{333A1088-737F-45CB-B68E-254E46348037}" destId="{AED2198E-93D5-4001-81B4-73124B309672}" srcOrd="18" destOrd="0" presId="urn:microsoft.com/office/officeart/2005/8/layout/target3"/>
    <dgm:cxn modelId="{EB0BB9DD-5945-4626-AE96-C26FA819AFB3}" type="presParOf" srcId="{333A1088-737F-45CB-B68E-254E46348037}" destId="{2BE915AB-18AA-4053-B92C-3BFC9ED204BB}" srcOrd="19" destOrd="0" presId="urn:microsoft.com/office/officeart/2005/8/layout/target3"/>
    <dgm:cxn modelId="{6B81032A-FF66-4717-B4EC-098A1BA612AB}" type="presParOf" srcId="{333A1088-737F-45CB-B68E-254E46348037}" destId="{6BB5E863-4638-4E1D-BFDE-399D028AC4ED}" srcOrd="20" destOrd="0" presId="urn:microsoft.com/office/officeart/2005/8/layout/target3"/>
    <dgm:cxn modelId="{61083A7B-E1A0-4611-8672-DCCE80C92077}" type="presParOf" srcId="{333A1088-737F-45CB-B68E-254E46348037}" destId="{5A5FFA88-C948-4069-8E93-59FA12366E83}" srcOrd="21" destOrd="0" presId="urn:microsoft.com/office/officeart/2005/8/layout/target3"/>
    <dgm:cxn modelId="{C3C94283-7754-44EC-9E51-BDFC06352E61}" type="presParOf" srcId="{333A1088-737F-45CB-B68E-254E46348037}" destId="{9FAC7F02-F67F-4C1D-9C87-DBB47D05068B}" srcOrd="22" destOrd="0" presId="urn:microsoft.com/office/officeart/2005/8/layout/target3"/>
    <dgm:cxn modelId="{CEC22AD0-B585-4A23-800D-884BCB4AE118}" type="presParOf" srcId="{333A1088-737F-45CB-B68E-254E46348037}" destId="{AC39E455-D8CE-4969-912B-1FAF2D35440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VY_32_INOVACE_10_Matematika 2.ročník_Počítání s přechodem přes desítku X.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X.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4E8A7BB6-EAE3-4B07-9F13-CE4061C3356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49B956-5619-4C7C-BE61-39232018AF8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331A576D-2EC5-4EF0-BD3B-757EBB08C7C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4FEF261-182C-494C-98BC-E67E2E80F59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2A69914-5A07-46B9-AF3D-336AA14EA1C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111C9F5-9DC3-4737-866F-D81284E310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327317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968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908720"/>
            <a:ext cx="7851648" cy="182880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Anotace: určeno žákům 2. třídy. Prezentace slouží k procvičování sčítání přes desítku. Žáci z dvojic čísel mají utvořit příklady a také je spočítat.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7563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Seřaď čísla podle velikosti </a:t>
            </a:r>
            <a:r>
              <a:rPr lang="cs-CZ" sz="3200" smtClean="0"/>
              <a:t>od nejmenšího </a:t>
            </a:r>
            <a:r>
              <a:rPr lang="cs-CZ" sz="3200" dirty="0" smtClean="0"/>
              <a:t>po největší: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780928"/>
            <a:ext cx="5776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1, 18, 6, 14, 16, 19, 4, 3, 20, 5, 8, 13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869160"/>
            <a:ext cx="7571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								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Čísla ukrytá v hvězdičkách sečti:</a:t>
            </a:r>
            <a:endParaRPr lang="cs-CZ" sz="3200" dirty="0"/>
          </a:p>
        </p:txBody>
      </p:sp>
      <p:sp>
        <p:nvSpPr>
          <p:cNvPr id="4" name="Pěticípá hvězda 3"/>
          <p:cNvSpPr/>
          <p:nvPr/>
        </p:nvSpPr>
        <p:spPr>
          <a:xfrm>
            <a:off x="395536" y="4149080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4</a:t>
            </a:r>
            <a:r>
              <a:rPr lang="cs-CZ" sz="3200" dirty="0" smtClean="0">
                <a:solidFill>
                  <a:schemeClr val="bg1"/>
                </a:solidFill>
              </a:rPr>
              <a:t>   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2123728" y="2204864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5   15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5508104" y="3861048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3</a:t>
            </a:r>
            <a:r>
              <a:rPr lang="cs-CZ" sz="3200" dirty="0" smtClean="0">
                <a:solidFill>
                  <a:schemeClr val="bg1"/>
                </a:solidFill>
              </a:rPr>
              <a:t>   8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5220072" y="1052736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7</a:t>
            </a:r>
            <a:r>
              <a:rPr lang="cs-CZ" sz="3200" dirty="0" smtClean="0">
                <a:solidFill>
                  <a:schemeClr val="bg1"/>
                </a:solidFill>
              </a:rPr>
              <a:t>  4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hholeckova\AppData\Local\Microsoft\Windows\Temporary Internet Files\Content.IE5\7MIXG2BH\MC90044138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57400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Čísla ukrytá ve hvězdičkách odečti:</a:t>
            </a:r>
            <a:endParaRPr lang="cs-CZ" sz="3200" dirty="0"/>
          </a:p>
        </p:txBody>
      </p:sp>
      <p:sp>
        <p:nvSpPr>
          <p:cNvPr id="4" name="Pěticípá hvězda 3"/>
          <p:cNvSpPr/>
          <p:nvPr/>
        </p:nvSpPr>
        <p:spPr>
          <a:xfrm>
            <a:off x="395536" y="4149080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4</a:t>
            </a:r>
            <a:r>
              <a:rPr lang="cs-CZ" sz="3200" dirty="0" smtClean="0">
                <a:solidFill>
                  <a:schemeClr val="bg1"/>
                </a:solidFill>
              </a:rPr>
              <a:t>   19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611560" y="1772816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5   15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Pěticípá hvězda 5"/>
          <p:cNvSpPr/>
          <p:nvPr/>
        </p:nvSpPr>
        <p:spPr>
          <a:xfrm>
            <a:off x="5508104" y="3861048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3</a:t>
            </a:r>
            <a:r>
              <a:rPr lang="cs-CZ" sz="3200" dirty="0" smtClean="0">
                <a:solidFill>
                  <a:schemeClr val="bg1"/>
                </a:solidFill>
              </a:rPr>
              <a:t>   8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3707904" y="2060848"/>
            <a:ext cx="3312368" cy="2448272"/>
          </a:xfrm>
          <a:prstGeom prst="star5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3  14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bdélník 49"/>
          <p:cNvSpPr/>
          <p:nvPr/>
        </p:nvSpPr>
        <p:spPr>
          <a:xfrm>
            <a:off x="323528" y="2060848"/>
            <a:ext cx="3960440" cy="1944216"/>
          </a:xfrm>
          <a:prstGeom prst="rect">
            <a:avLst/>
          </a:prstGeom>
          <a:solidFill>
            <a:srgbClr val="E3BD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Podle obrázků utvoř příklady a vypočítejte je:</a:t>
            </a:r>
            <a:endParaRPr lang="cs-CZ" sz="32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539552" y="2132856"/>
            <a:ext cx="432048" cy="504056"/>
            <a:chOff x="1025" y="1352599"/>
            <a:chExt cx="1358800" cy="1358800"/>
          </a:xfrm>
          <a:solidFill>
            <a:schemeClr val="bg1"/>
          </a:solidFill>
        </p:grpSpPr>
        <p:sp>
          <p:nvSpPr>
            <p:cNvPr id="6" name="Elipsa 5"/>
            <p:cNvSpPr/>
            <p:nvPr/>
          </p:nvSpPr>
          <p:spPr>
            <a:xfrm>
              <a:off x="1025" y="1352599"/>
              <a:ext cx="1358800" cy="1358800"/>
            </a:xfrm>
            <a:prstGeom prst="ellipse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sp>
        <p:sp>
          <p:nvSpPr>
            <p:cNvPr id="7" name="Elipsa 4"/>
            <p:cNvSpPr/>
            <p:nvPr/>
          </p:nvSpPr>
          <p:spPr>
            <a:xfrm>
              <a:off x="200017" y="1551591"/>
              <a:ext cx="960816" cy="960816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spcFirstLastPara="0" vert="horz" wrap="square" lIns="34290" tIns="34290" rIns="34290" bIns="34290" numCol="1" spcCol="1270" anchor="ctr" anchorCtr="0">
              <a:noAutofit/>
            </a:bodyPr>
            <a:lstStyle/>
            <a:p>
              <a:pPr lvl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700" kern="1200">
                <a:solidFill>
                  <a:schemeClr val="bg1"/>
                </a:solidFill>
              </a:endParaRPr>
            </a:p>
          </p:txBody>
        </p:sp>
      </p:grpSp>
      <p:sp>
        <p:nvSpPr>
          <p:cNvPr id="14" name="Elipsa 13"/>
          <p:cNvSpPr/>
          <p:nvPr/>
        </p:nvSpPr>
        <p:spPr>
          <a:xfrm>
            <a:off x="1043608" y="2132856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5" name="Elipsa 14"/>
          <p:cNvSpPr/>
          <p:nvPr/>
        </p:nvSpPr>
        <p:spPr>
          <a:xfrm>
            <a:off x="539552" y="278092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6" name="Elipsa 15"/>
          <p:cNvSpPr/>
          <p:nvPr/>
        </p:nvSpPr>
        <p:spPr>
          <a:xfrm>
            <a:off x="1043608" y="342900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7" name="Elipsa 16"/>
          <p:cNvSpPr/>
          <p:nvPr/>
        </p:nvSpPr>
        <p:spPr>
          <a:xfrm>
            <a:off x="1547664" y="2132856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8" name="Elipsa 17"/>
          <p:cNvSpPr/>
          <p:nvPr/>
        </p:nvSpPr>
        <p:spPr>
          <a:xfrm>
            <a:off x="1619672" y="342900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9" name="Elipsa 18"/>
          <p:cNvSpPr/>
          <p:nvPr/>
        </p:nvSpPr>
        <p:spPr>
          <a:xfrm>
            <a:off x="1619672" y="278092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20" name="Elipsa 19"/>
          <p:cNvSpPr/>
          <p:nvPr/>
        </p:nvSpPr>
        <p:spPr>
          <a:xfrm>
            <a:off x="539552" y="342900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25" name="Elipsa 24"/>
          <p:cNvSpPr/>
          <p:nvPr/>
        </p:nvSpPr>
        <p:spPr>
          <a:xfrm>
            <a:off x="3635896" y="3284984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26" name="Elipsa 25"/>
          <p:cNvSpPr/>
          <p:nvPr/>
        </p:nvSpPr>
        <p:spPr>
          <a:xfrm>
            <a:off x="2555776" y="558924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27" name="Elipsa 26"/>
          <p:cNvSpPr/>
          <p:nvPr/>
        </p:nvSpPr>
        <p:spPr>
          <a:xfrm>
            <a:off x="2627784" y="2132856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cxnSp>
        <p:nvCxnSpPr>
          <p:cNvPr id="52" name="Přímá spojovací čára 51"/>
          <p:cNvCxnSpPr>
            <a:stCxn id="50" idx="0"/>
            <a:endCxn id="50" idx="2"/>
          </p:cNvCxnSpPr>
          <p:nvPr/>
        </p:nvCxnSpPr>
        <p:spPr>
          <a:xfrm>
            <a:off x="2303748" y="2060848"/>
            <a:ext cx="0" cy="1944216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bdélník 56"/>
          <p:cNvSpPr/>
          <p:nvPr/>
        </p:nvSpPr>
        <p:spPr>
          <a:xfrm>
            <a:off x="323528" y="4437112"/>
            <a:ext cx="3960440" cy="1944216"/>
          </a:xfrm>
          <a:prstGeom prst="rect">
            <a:avLst/>
          </a:prstGeom>
          <a:solidFill>
            <a:srgbClr val="E3BD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ovací čára 58"/>
          <p:cNvCxnSpPr/>
          <p:nvPr/>
        </p:nvCxnSpPr>
        <p:spPr>
          <a:xfrm>
            <a:off x="2339752" y="4437112"/>
            <a:ext cx="0" cy="1944216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Elipsa 59"/>
          <p:cNvSpPr/>
          <p:nvPr/>
        </p:nvSpPr>
        <p:spPr>
          <a:xfrm>
            <a:off x="2555776" y="4725144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1" name="Elipsa 60"/>
          <p:cNvSpPr/>
          <p:nvPr/>
        </p:nvSpPr>
        <p:spPr>
          <a:xfrm>
            <a:off x="1043608" y="5085184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2" name="Elipsa 61"/>
          <p:cNvSpPr/>
          <p:nvPr/>
        </p:nvSpPr>
        <p:spPr>
          <a:xfrm>
            <a:off x="1619672" y="566124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3" name="Elipsa 62"/>
          <p:cNvSpPr/>
          <p:nvPr/>
        </p:nvSpPr>
        <p:spPr>
          <a:xfrm>
            <a:off x="539552" y="566124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4" name="Elipsa 63"/>
          <p:cNvSpPr/>
          <p:nvPr/>
        </p:nvSpPr>
        <p:spPr>
          <a:xfrm>
            <a:off x="1691680" y="458112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5" name="Elipsa 64"/>
          <p:cNvSpPr/>
          <p:nvPr/>
        </p:nvSpPr>
        <p:spPr>
          <a:xfrm>
            <a:off x="467544" y="458112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6" name="Elipsa 65"/>
          <p:cNvSpPr/>
          <p:nvPr/>
        </p:nvSpPr>
        <p:spPr>
          <a:xfrm>
            <a:off x="2555776" y="566124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7" name="Elipsa 66"/>
          <p:cNvSpPr/>
          <p:nvPr/>
        </p:nvSpPr>
        <p:spPr>
          <a:xfrm>
            <a:off x="3491880" y="566124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8" name="Elipsa 67"/>
          <p:cNvSpPr/>
          <p:nvPr/>
        </p:nvSpPr>
        <p:spPr>
          <a:xfrm>
            <a:off x="3491880" y="4725144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9" name="TextovéPole 68"/>
          <p:cNvSpPr txBox="1"/>
          <p:nvPr/>
        </p:nvSpPr>
        <p:spPr>
          <a:xfrm>
            <a:off x="5076056" y="3356992"/>
            <a:ext cx="3877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				</a:t>
            </a:r>
            <a:endParaRPr lang="cs-CZ" sz="3200" u="sng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076056" y="5301208"/>
            <a:ext cx="3877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				</a:t>
            </a:r>
            <a:endParaRPr lang="cs-CZ" sz="32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bdélník 49"/>
          <p:cNvSpPr/>
          <p:nvPr/>
        </p:nvSpPr>
        <p:spPr>
          <a:xfrm>
            <a:off x="323528" y="2060848"/>
            <a:ext cx="3960440" cy="1944216"/>
          </a:xfrm>
          <a:prstGeom prst="rect">
            <a:avLst/>
          </a:prstGeom>
          <a:solidFill>
            <a:srgbClr val="E3BD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0"/>
            <a:ext cx="7851648" cy="18288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Podle obrázků utvořte příklady a vypočítejte je:</a:t>
            </a:r>
            <a:endParaRPr lang="cs-CZ" sz="3200" dirty="0"/>
          </a:p>
        </p:txBody>
      </p:sp>
      <p:grpSp>
        <p:nvGrpSpPr>
          <p:cNvPr id="3" name="Skupina 4"/>
          <p:cNvGrpSpPr/>
          <p:nvPr/>
        </p:nvGrpSpPr>
        <p:grpSpPr>
          <a:xfrm>
            <a:off x="539552" y="2132856"/>
            <a:ext cx="432048" cy="504056"/>
            <a:chOff x="1025" y="1352599"/>
            <a:chExt cx="1358800" cy="1358800"/>
          </a:xfrm>
          <a:solidFill>
            <a:schemeClr val="bg1"/>
          </a:solidFill>
        </p:grpSpPr>
        <p:sp>
          <p:nvSpPr>
            <p:cNvPr id="6" name="Elipsa 5"/>
            <p:cNvSpPr/>
            <p:nvPr/>
          </p:nvSpPr>
          <p:spPr>
            <a:xfrm>
              <a:off x="1025" y="1352599"/>
              <a:ext cx="1358800" cy="1358800"/>
            </a:xfrm>
            <a:prstGeom prst="ellipse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</p:sp>
        <p:sp>
          <p:nvSpPr>
            <p:cNvPr id="7" name="Elipsa 4"/>
            <p:cNvSpPr/>
            <p:nvPr/>
          </p:nvSpPr>
          <p:spPr>
            <a:xfrm>
              <a:off x="200017" y="1551591"/>
              <a:ext cx="960816" cy="960816"/>
            </a:xfrm>
            <a:prstGeom prst="rect">
              <a:avLst/>
            </a:prstGeom>
            <a:grpFill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spcFirstLastPara="0" vert="horz" wrap="square" lIns="34290" tIns="34290" rIns="34290" bIns="34290" numCol="1" spcCol="1270" anchor="ctr" anchorCtr="0">
              <a:noAutofit/>
            </a:bodyPr>
            <a:lstStyle/>
            <a:p>
              <a:pPr lvl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700" kern="1200">
                <a:solidFill>
                  <a:schemeClr val="bg1"/>
                </a:solidFill>
              </a:endParaRPr>
            </a:p>
          </p:txBody>
        </p:sp>
      </p:grpSp>
      <p:sp>
        <p:nvSpPr>
          <p:cNvPr id="14" name="Elipsa 13"/>
          <p:cNvSpPr/>
          <p:nvPr/>
        </p:nvSpPr>
        <p:spPr>
          <a:xfrm>
            <a:off x="1043608" y="2132856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6" name="Elipsa 15"/>
          <p:cNvSpPr/>
          <p:nvPr/>
        </p:nvSpPr>
        <p:spPr>
          <a:xfrm>
            <a:off x="1043608" y="342900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7" name="Elipsa 16"/>
          <p:cNvSpPr/>
          <p:nvPr/>
        </p:nvSpPr>
        <p:spPr>
          <a:xfrm>
            <a:off x="1547664" y="2132856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8" name="Elipsa 17"/>
          <p:cNvSpPr/>
          <p:nvPr/>
        </p:nvSpPr>
        <p:spPr>
          <a:xfrm>
            <a:off x="1619672" y="342900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19" name="Elipsa 18"/>
          <p:cNvSpPr/>
          <p:nvPr/>
        </p:nvSpPr>
        <p:spPr>
          <a:xfrm>
            <a:off x="3004592" y="2759224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20" name="Elipsa 19"/>
          <p:cNvSpPr/>
          <p:nvPr/>
        </p:nvSpPr>
        <p:spPr>
          <a:xfrm>
            <a:off x="539552" y="342900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25" name="Elipsa 24"/>
          <p:cNvSpPr/>
          <p:nvPr/>
        </p:nvSpPr>
        <p:spPr>
          <a:xfrm>
            <a:off x="3644993" y="3356992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26" name="Elipsa 25"/>
          <p:cNvSpPr/>
          <p:nvPr/>
        </p:nvSpPr>
        <p:spPr>
          <a:xfrm>
            <a:off x="2555776" y="5589240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cxnSp>
        <p:nvCxnSpPr>
          <p:cNvPr id="52" name="Přímá spojovací čára 51"/>
          <p:cNvCxnSpPr>
            <a:stCxn id="50" idx="0"/>
            <a:endCxn id="50" idx="2"/>
          </p:cNvCxnSpPr>
          <p:nvPr/>
        </p:nvCxnSpPr>
        <p:spPr>
          <a:xfrm>
            <a:off x="2303748" y="2060848"/>
            <a:ext cx="0" cy="1944216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bdélník 56"/>
          <p:cNvSpPr/>
          <p:nvPr/>
        </p:nvSpPr>
        <p:spPr>
          <a:xfrm>
            <a:off x="323528" y="4437112"/>
            <a:ext cx="3960440" cy="1944216"/>
          </a:xfrm>
          <a:prstGeom prst="rect">
            <a:avLst/>
          </a:prstGeom>
          <a:solidFill>
            <a:srgbClr val="E3BD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ovací čára 58"/>
          <p:cNvCxnSpPr/>
          <p:nvPr/>
        </p:nvCxnSpPr>
        <p:spPr>
          <a:xfrm>
            <a:off x="2339752" y="4437112"/>
            <a:ext cx="0" cy="1944216"/>
          </a:xfrm>
          <a:prstGeom prst="line">
            <a:avLst/>
          </a:prstGeom>
          <a:ln w="158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Elipsa 59"/>
          <p:cNvSpPr/>
          <p:nvPr/>
        </p:nvSpPr>
        <p:spPr>
          <a:xfrm>
            <a:off x="2498870" y="4631701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2" name="Elipsa 61"/>
          <p:cNvSpPr/>
          <p:nvPr/>
        </p:nvSpPr>
        <p:spPr>
          <a:xfrm>
            <a:off x="1691680" y="5707155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3" name="Elipsa 62"/>
          <p:cNvSpPr/>
          <p:nvPr/>
        </p:nvSpPr>
        <p:spPr>
          <a:xfrm>
            <a:off x="477710" y="5703765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4" name="Elipsa 63"/>
          <p:cNvSpPr/>
          <p:nvPr/>
        </p:nvSpPr>
        <p:spPr>
          <a:xfrm>
            <a:off x="1691680" y="458112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5" name="Elipsa 64"/>
          <p:cNvSpPr/>
          <p:nvPr/>
        </p:nvSpPr>
        <p:spPr>
          <a:xfrm>
            <a:off x="467544" y="4581128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7" name="Elipsa 66"/>
          <p:cNvSpPr/>
          <p:nvPr/>
        </p:nvSpPr>
        <p:spPr>
          <a:xfrm>
            <a:off x="3709508" y="5707155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8" name="Elipsa 67"/>
          <p:cNvSpPr/>
          <p:nvPr/>
        </p:nvSpPr>
        <p:spPr>
          <a:xfrm>
            <a:off x="3088432" y="5203099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69" name="TextovéPole 68"/>
          <p:cNvSpPr txBox="1"/>
          <p:nvPr/>
        </p:nvSpPr>
        <p:spPr>
          <a:xfrm>
            <a:off x="5076056" y="3356992"/>
            <a:ext cx="3877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				</a:t>
            </a:r>
            <a:endParaRPr lang="cs-CZ" sz="3200" u="sng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076056" y="5301208"/>
            <a:ext cx="3877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				</a:t>
            </a:r>
            <a:endParaRPr lang="cs-CZ" sz="3200" u="sng" dirty="0"/>
          </a:p>
        </p:txBody>
      </p:sp>
      <p:sp>
        <p:nvSpPr>
          <p:cNvPr id="31" name="Elipsa 18"/>
          <p:cNvSpPr/>
          <p:nvPr/>
        </p:nvSpPr>
        <p:spPr>
          <a:xfrm>
            <a:off x="2356520" y="3392907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32" name="Elipsa 18"/>
          <p:cNvSpPr/>
          <p:nvPr/>
        </p:nvSpPr>
        <p:spPr>
          <a:xfrm>
            <a:off x="3603073" y="2206673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33" name="Elipsa 18"/>
          <p:cNvSpPr/>
          <p:nvPr/>
        </p:nvSpPr>
        <p:spPr>
          <a:xfrm>
            <a:off x="2356520" y="2206673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34" name="Elipsa 59"/>
          <p:cNvSpPr/>
          <p:nvPr/>
        </p:nvSpPr>
        <p:spPr>
          <a:xfrm>
            <a:off x="2572544" y="5703765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35" name="Elipsa 59"/>
          <p:cNvSpPr/>
          <p:nvPr/>
        </p:nvSpPr>
        <p:spPr>
          <a:xfrm>
            <a:off x="3644993" y="4597066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36" name="Elipsa 59"/>
          <p:cNvSpPr/>
          <p:nvPr/>
        </p:nvSpPr>
        <p:spPr>
          <a:xfrm>
            <a:off x="1110858" y="4597066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37" name="Elipsa 59"/>
          <p:cNvSpPr/>
          <p:nvPr/>
        </p:nvSpPr>
        <p:spPr>
          <a:xfrm>
            <a:off x="1110858" y="5707155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  <p:sp>
        <p:nvSpPr>
          <p:cNvPr id="38" name="Elipsa 59"/>
          <p:cNvSpPr/>
          <p:nvPr/>
        </p:nvSpPr>
        <p:spPr>
          <a:xfrm>
            <a:off x="1110858" y="5101122"/>
            <a:ext cx="432048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340768"/>
            <a:ext cx="7854696" cy="3640368"/>
          </a:xfrm>
        </p:spPr>
        <p:txBody>
          <a:bodyPr/>
          <a:lstStyle/>
          <a:p>
            <a:pPr algn="l"/>
            <a:r>
              <a:rPr lang="cs-CZ"/>
              <a:t>POUŽITÉ </a:t>
            </a:r>
            <a:r>
              <a:rPr lang="cs-CZ" smtClean="0"/>
              <a:t>ZDROJE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http</a:t>
            </a:r>
            <a:r>
              <a:rPr lang="cs-CZ" dirty="0"/>
              <a:t>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42727155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546</TotalTime>
  <Words>139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Anotace: určeno žákům 2. třídy. Prezentace slouží k procvičování sčítání přes desítku. Žáci z dvojic čísel mají utvořit příklady a také je spočítat.</vt:lpstr>
      <vt:lpstr>Seřaď čísla podle velikosti od nejmenšího po největší:</vt:lpstr>
      <vt:lpstr>Čísla ukrytá v hvězdičkách sečti:</vt:lpstr>
      <vt:lpstr>Čísla ukrytá ve hvězdičkách odečti:</vt:lpstr>
      <vt:lpstr>Podle obrázků utvoř příklady a vypočítejte je:</vt:lpstr>
      <vt:lpstr>Podle obrázků utvořte příklady a vypočítejte je: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Seřaď čísla podle velikosti od nejmenší po největší:</dc:title>
  <dc:creator>Compaq-610</dc:creator>
  <cp:lastModifiedBy>Holečková Hana</cp:lastModifiedBy>
  <cp:revision>29</cp:revision>
  <dcterms:created xsi:type="dcterms:W3CDTF">2011-10-18T15:38:06Z</dcterms:created>
  <dcterms:modified xsi:type="dcterms:W3CDTF">2012-05-04T10:36:46Z</dcterms:modified>
</cp:coreProperties>
</file>