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7" r:id="rId10"/>
    <p:sldId id="266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NÁZEV:VY_32_INOVACE_3.2.4 2 </a:t>
          </a:r>
          <a:r>
            <a:rPr lang="cs-CZ" sz="2000" smtClean="0"/>
            <a:t>K 19 </a:t>
          </a:r>
          <a:r>
            <a:rPr lang="cs-CZ" sz="2000" dirty="0" smtClean="0"/>
            <a:t>Způsobová slovesa v budoucím čase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Mgr. Hana Kletečková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Anglický jazyk 5., 6., 7., 8. třída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r>
            <a:rPr lang="cs-CZ" sz="2000" dirty="0" smtClean="0">
              <a:solidFill>
                <a:prstClr val="black"/>
              </a:solidFill>
            </a:rPr>
            <a:t>CZ.1.07/1.4.00/21.2976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ScaleX="96140" custLinFactNeighborX="-302" custLinFactNeighborY="-2241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69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A088D0-55AC-4C5F-A0CF-2073F0308A3C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DFF857F-0A73-4341-B384-C6B5788FA7AA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E223507-366E-4800-B952-98D357715C59}" type="presOf" srcId="{D8197B8C-B260-4A16-BDF4-0947B075E274}" destId="{25B08C86-7E15-44DC-BE7F-FFB55DD49D12}" srcOrd="0" destOrd="0" presId="urn:microsoft.com/office/officeart/2005/8/layout/target3"/>
    <dgm:cxn modelId="{1288896C-A57A-4304-9FCD-BFCB5A8518D8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A2F223E-54E4-4C0C-AF8C-810B43468F95}" type="presOf" srcId="{D8197B8C-B260-4A16-BDF4-0947B075E274}" destId="{5A5FFA88-C948-4069-8E93-59FA12366E83}" srcOrd="1" destOrd="0" presId="urn:microsoft.com/office/officeart/2005/8/layout/target3"/>
    <dgm:cxn modelId="{655CE719-0B91-4216-AEF0-314D4A12FCDE}" type="presOf" srcId="{D1D4F407-5343-4D3F-B5B9-D407B03CAEB4}" destId="{D005CE8C-CC26-4C3E-AC11-E15060ECD759}" srcOrd="0" destOrd="0" presId="urn:microsoft.com/office/officeart/2005/8/layout/target3"/>
    <dgm:cxn modelId="{E7EB7283-076E-4FF6-89AE-B1D993610C39}" type="presOf" srcId="{4C35D32F-0EAB-4CD7-82EE-45574DC2A586}" destId="{890E4F0B-2866-4A3F-A3C7-2A14B1797930}" srcOrd="1" destOrd="0" presId="urn:microsoft.com/office/officeart/2005/8/layout/target3"/>
    <dgm:cxn modelId="{EF143EE1-DF35-40CD-B701-9A3635B1EAC7}" type="presOf" srcId="{B651F6E3-6281-48DB-9319-2AEAFDAE7572}" destId="{619D679B-A015-4ECF-8348-D1034C574F40}" srcOrd="0" destOrd="0" presId="urn:microsoft.com/office/officeart/2005/8/layout/target3"/>
    <dgm:cxn modelId="{F85B3222-77F4-4BA0-8A77-4EBAEA659759}" type="presOf" srcId="{757F3AB3-0718-4624-B441-E567A8F0AB56}" destId="{333A1088-737F-45CB-B68E-254E46348037}" srcOrd="0" destOrd="0" presId="urn:microsoft.com/office/officeart/2005/8/layout/target3"/>
    <dgm:cxn modelId="{E5987B2C-513A-4CA6-8389-A89D2E7D5930}" type="presOf" srcId="{D1B46980-6531-4606-95E6-44980827E919}" destId="{2BE915AB-18AA-4053-B92C-3BFC9ED204BB}" srcOrd="1" destOrd="0" presId="urn:microsoft.com/office/officeart/2005/8/layout/target3"/>
    <dgm:cxn modelId="{206FB24B-5D57-4BC9-ABA1-5BC100C991DD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62C4025-F93F-4E1A-AFB4-01312B33B290}" type="presParOf" srcId="{333A1088-737F-45CB-B68E-254E46348037}" destId="{F5ABB229-8D3B-4694-996A-96F23CF14429}" srcOrd="0" destOrd="0" presId="urn:microsoft.com/office/officeart/2005/8/layout/target3"/>
    <dgm:cxn modelId="{21162C98-BD70-41F5-9B90-B83095C80F3D}" type="presParOf" srcId="{333A1088-737F-45CB-B68E-254E46348037}" destId="{F41139FD-01EE-4571-8B17-4FB00FC51163}" srcOrd="1" destOrd="0" presId="urn:microsoft.com/office/officeart/2005/8/layout/target3"/>
    <dgm:cxn modelId="{FBFF6913-444E-4E6C-8164-31F164A84193}" type="presParOf" srcId="{333A1088-737F-45CB-B68E-254E46348037}" destId="{D005CE8C-CC26-4C3E-AC11-E15060ECD759}" srcOrd="2" destOrd="0" presId="urn:microsoft.com/office/officeart/2005/8/layout/target3"/>
    <dgm:cxn modelId="{B200E18C-8EA9-4508-8481-BE5DE1E559FC}" type="presParOf" srcId="{333A1088-737F-45CB-B68E-254E46348037}" destId="{2C702D82-9B77-49B7-9568-BB8EB47C3372}" srcOrd="3" destOrd="0" presId="urn:microsoft.com/office/officeart/2005/8/layout/target3"/>
    <dgm:cxn modelId="{4FC651AF-5512-4FE7-BAE4-DE57659140C8}" type="presParOf" srcId="{333A1088-737F-45CB-B68E-254E46348037}" destId="{A52A0455-90FF-4808-ABD0-F02540D31D5A}" srcOrd="4" destOrd="0" presId="urn:microsoft.com/office/officeart/2005/8/layout/target3"/>
    <dgm:cxn modelId="{8398B6EC-C909-4DFB-B8B0-71E0FCD9843E}" type="presParOf" srcId="{333A1088-737F-45CB-B68E-254E46348037}" destId="{6140AFEC-043D-4C43-A2F9-D0F5331DF3A3}" srcOrd="5" destOrd="0" presId="urn:microsoft.com/office/officeart/2005/8/layout/target3"/>
    <dgm:cxn modelId="{F68A001B-E2BE-4A64-AC9C-2124F8B9C61D}" type="presParOf" srcId="{333A1088-737F-45CB-B68E-254E46348037}" destId="{9358AC05-5D7D-4327-9F80-1AD486AEA664}" srcOrd="6" destOrd="0" presId="urn:microsoft.com/office/officeart/2005/8/layout/target3"/>
    <dgm:cxn modelId="{61206268-9D82-4A48-8E17-D3C30B50D485}" type="presParOf" srcId="{333A1088-737F-45CB-B68E-254E46348037}" destId="{313FC574-E1CD-4FB4-B054-0B805CE0447D}" srcOrd="7" destOrd="0" presId="urn:microsoft.com/office/officeart/2005/8/layout/target3"/>
    <dgm:cxn modelId="{D5FCBEAC-EA33-4E68-8CC8-90B84716592F}" type="presParOf" srcId="{333A1088-737F-45CB-B68E-254E46348037}" destId="{619D679B-A015-4ECF-8348-D1034C574F40}" srcOrd="8" destOrd="0" presId="urn:microsoft.com/office/officeart/2005/8/layout/target3"/>
    <dgm:cxn modelId="{B2CA6C78-DC62-4505-83F2-C1E1BC97808F}" type="presParOf" srcId="{333A1088-737F-45CB-B68E-254E46348037}" destId="{322283A8-4A27-4CDA-BAE3-F381106A9174}" srcOrd="9" destOrd="0" presId="urn:microsoft.com/office/officeart/2005/8/layout/target3"/>
    <dgm:cxn modelId="{61A48700-A8F6-468B-8D1C-0418324D3F5A}" type="presParOf" srcId="{333A1088-737F-45CB-B68E-254E46348037}" destId="{FFC9F71D-1B4F-4AD9-A4A6-86ADEFC8AF5C}" srcOrd="10" destOrd="0" presId="urn:microsoft.com/office/officeart/2005/8/layout/target3"/>
    <dgm:cxn modelId="{6D7500FF-5C5D-4AE9-852F-167B34414679}" type="presParOf" srcId="{333A1088-737F-45CB-B68E-254E46348037}" destId="{25B08C86-7E15-44DC-BE7F-FFB55DD49D12}" srcOrd="11" destOrd="0" presId="urn:microsoft.com/office/officeart/2005/8/layout/target3"/>
    <dgm:cxn modelId="{0775505D-3960-4854-B2B9-14D9F86FCF91}" type="presParOf" srcId="{333A1088-737F-45CB-B68E-254E46348037}" destId="{76644BE8-9D7C-4C09-B250-3D10AF48CBB7}" srcOrd="12" destOrd="0" presId="urn:microsoft.com/office/officeart/2005/8/layout/target3"/>
    <dgm:cxn modelId="{19772C40-5C75-4AA0-AFA6-89499F1CEE90}" type="presParOf" srcId="{333A1088-737F-45CB-B68E-254E46348037}" destId="{EE85B701-7295-41C0-BA7A-34D3756A2AE6}" srcOrd="13" destOrd="0" presId="urn:microsoft.com/office/officeart/2005/8/layout/target3"/>
    <dgm:cxn modelId="{0981AE76-4C5F-4D9F-B218-720270394D33}" type="presParOf" srcId="{333A1088-737F-45CB-B68E-254E46348037}" destId="{8BEBB6EC-1DAA-4CAC-8A25-BC0FCBD5DBD5}" srcOrd="14" destOrd="0" presId="urn:microsoft.com/office/officeart/2005/8/layout/target3"/>
    <dgm:cxn modelId="{E403DC36-2277-430F-BCB5-BCCAC980BE4F}" type="presParOf" srcId="{333A1088-737F-45CB-B68E-254E46348037}" destId="{AED2198E-93D5-4001-81B4-73124B309672}" srcOrd="15" destOrd="0" presId="urn:microsoft.com/office/officeart/2005/8/layout/target3"/>
    <dgm:cxn modelId="{1163DC32-FDB3-4F2F-A5C4-B1D2C1BAE741}" type="presParOf" srcId="{333A1088-737F-45CB-B68E-254E46348037}" destId="{2BE915AB-18AA-4053-B92C-3BFC9ED204BB}" srcOrd="16" destOrd="0" presId="urn:microsoft.com/office/officeart/2005/8/layout/target3"/>
    <dgm:cxn modelId="{4B35B6B1-DA60-4B0A-9415-1001660D09F2}" type="presParOf" srcId="{333A1088-737F-45CB-B68E-254E46348037}" destId="{6BB5E863-4638-4E1D-BFDE-399D028AC4ED}" srcOrd="17" destOrd="0" presId="urn:microsoft.com/office/officeart/2005/8/layout/target3"/>
    <dgm:cxn modelId="{6DDE63CB-24F6-42F7-A72C-2309B132A4E0}" type="presParOf" srcId="{333A1088-737F-45CB-B68E-254E46348037}" destId="{5A5FFA88-C948-4069-8E93-59FA12366E83}" srcOrd="18" destOrd="0" presId="urn:microsoft.com/office/officeart/2005/8/layout/target3"/>
    <dgm:cxn modelId="{3FAA1819-D2DB-4888-8364-4CCD9227BC8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1431" y="323684"/>
          <a:ext cx="193500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Mgr. Hana Kletečková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NÁZEV:VY_32_INOVACE_3.2.4 2 </a:t>
          </a:r>
          <a:r>
            <a:rPr lang="cs-CZ" sz="2000" kern="1200" smtClean="0"/>
            <a:t>K 19 </a:t>
          </a:r>
          <a:r>
            <a:rPr lang="cs-CZ" sz="2000" kern="1200" dirty="0" smtClean="0"/>
            <a:t>Způsobová slovesa v budoucím čase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Anglický jazyk 5., 6., 7., 8. třída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r>
            <a:rPr lang="cs-CZ" sz="2000" kern="1200" dirty="0" smtClean="0">
              <a:solidFill>
                <a:prstClr val="black"/>
              </a:solidFill>
            </a:rPr>
            <a:t>CZ.1.07/1.4.00/21.2976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9728-2FAB-4D0D-B512-5775B1A0B43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4F6-351A-4051-BAED-F6F3063EB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099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9728-2FAB-4D0D-B512-5775B1A0B43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4F6-351A-4051-BAED-F6F3063EB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384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9728-2FAB-4D0D-B512-5775B1A0B43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4F6-351A-4051-BAED-F6F3063EB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810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9728-2FAB-4D0D-B512-5775B1A0B43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4F6-351A-4051-BAED-F6F3063EB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9043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9728-2FAB-4D0D-B512-5775B1A0B43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4F6-351A-4051-BAED-F6F3063EB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0594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9728-2FAB-4D0D-B512-5775B1A0B43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4F6-351A-4051-BAED-F6F3063EB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948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9728-2FAB-4D0D-B512-5775B1A0B43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4F6-351A-4051-BAED-F6F3063EB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7335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9728-2FAB-4D0D-B512-5775B1A0B43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4F6-351A-4051-BAED-F6F3063EB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606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9728-2FAB-4D0D-B512-5775B1A0B43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4F6-351A-4051-BAED-F6F3063EB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4199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9728-2FAB-4D0D-B512-5775B1A0B43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4F6-351A-4051-BAED-F6F3063EB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752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F9728-2FAB-4D0D-B512-5775B1A0B43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4F6-351A-4051-BAED-F6F3063EB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978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F9728-2FAB-4D0D-B512-5775B1A0B430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184F6-351A-4051-BAED-F6F3063EB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9643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06279868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365104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03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Tato prezentace je určena žákům 8. třídy.</a:t>
            </a:r>
          </a:p>
          <a:p>
            <a:pPr marL="0" indent="0">
              <a:buNone/>
            </a:pPr>
            <a:r>
              <a:rPr lang="cs-CZ" dirty="0" smtClean="0"/>
              <a:t>Je výkladová. Žáci se seznámí s tvary způsobových sloves </a:t>
            </a:r>
            <a:r>
              <a:rPr lang="cs-CZ" dirty="0" err="1" smtClean="0"/>
              <a:t>must</a:t>
            </a:r>
            <a:r>
              <a:rPr lang="cs-CZ" dirty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have</a:t>
            </a:r>
            <a:r>
              <a:rPr lang="cs-CZ" dirty="0" smtClean="0"/>
              <a:t> to) a </a:t>
            </a:r>
            <a:r>
              <a:rPr lang="cs-CZ" dirty="0" err="1" smtClean="0"/>
              <a:t>can</a:t>
            </a:r>
            <a:r>
              <a:rPr lang="cs-CZ" dirty="0" smtClean="0"/>
              <a:t> pro budoucí čas.</a:t>
            </a:r>
          </a:p>
          <a:p>
            <a:pPr marL="0" indent="0">
              <a:buNone/>
            </a:pPr>
            <a:r>
              <a:rPr lang="cs-CZ" dirty="0" smtClean="0"/>
              <a:t>Nejprve je výklad i s překladem vět z češtiny do angličtiny. Pak následuje procvičení, kdy žáci sami překládají věty z češtiny do angličtiny. Správnost si hned ověří, neboť se správná odpověď zobrazí.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36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Způsobová slovesa v budoucím čase – muset, moci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Hana Kletečková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726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Budu muset =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Budoucí čas od </a:t>
            </a:r>
            <a:r>
              <a:rPr lang="cs-CZ" b="1" dirty="0" err="1" smtClean="0"/>
              <a:t>have</a:t>
            </a:r>
            <a:r>
              <a:rPr lang="cs-CZ" b="1" dirty="0" smtClean="0"/>
              <a:t> to </a:t>
            </a:r>
            <a:r>
              <a:rPr lang="cs-CZ" dirty="0" smtClean="0"/>
              <a:t>(muset)=</a:t>
            </a:r>
            <a:r>
              <a:rPr lang="cs-CZ" b="1" dirty="0" err="1" smtClean="0"/>
              <a:t>will</a:t>
            </a:r>
            <a:r>
              <a:rPr lang="cs-CZ" b="1" dirty="0" smtClean="0"/>
              <a:t> </a:t>
            </a:r>
            <a:r>
              <a:rPr lang="cs-CZ" b="1" dirty="0" err="1" smtClean="0"/>
              <a:t>have</a:t>
            </a:r>
            <a:r>
              <a:rPr lang="cs-CZ" b="1" dirty="0" smtClean="0"/>
              <a:t> to</a:t>
            </a:r>
            <a:r>
              <a:rPr lang="cs-CZ" dirty="0" smtClean="0"/>
              <a:t> (budu muset)</a:t>
            </a:r>
          </a:p>
          <a:p>
            <a:pPr marL="0" indent="0">
              <a:buNone/>
            </a:pPr>
            <a:r>
              <a:rPr lang="cs-CZ" dirty="0" smtClean="0"/>
              <a:t>Je pro všechny osoby stejný</a:t>
            </a:r>
          </a:p>
          <a:p>
            <a:pPr marL="0" indent="0">
              <a:buNone/>
            </a:pPr>
            <a:r>
              <a:rPr lang="cs-CZ" dirty="0" smtClean="0"/>
              <a:t>Něco bude nutné</a:t>
            </a:r>
          </a:p>
          <a:p>
            <a:pPr marL="0" indent="0">
              <a:buNone/>
            </a:pPr>
            <a:r>
              <a:rPr lang="cs-CZ" dirty="0" err="1" smtClean="0"/>
              <a:t>We´ve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Science test </a:t>
            </a:r>
            <a:r>
              <a:rPr lang="cs-CZ" dirty="0" err="1" smtClean="0"/>
              <a:t>tomorrow</a:t>
            </a:r>
            <a:r>
              <a:rPr lang="cs-CZ" dirty="0" smtClean="0"/>
              <a:t>, so I </a:t>
            </a:r>
            <a:r>
              <a:rPr lang="cs-CZ" b="1" dirty="0" err="1" smtClean="0"/>
              <a:t>will</a:t>
            </a:r>
            <a:r>
              <a:rPr lang="cs-CZ" b="1" dirty="0" smtClean="0"/>
              <a:t> </a:t>
            </a:r>
            <a:r>
              <a:rPr lang="cs-CZ" b="1" dirty="0" err="1" smtClean="0"/>
              <a:t>have</a:t>
            </a:r>
            <a:r>
              <a:rPr lang="cs-CZ" b="1" dirty="0" smtClean="0"/>
              <a:t> to </a:t>
            </a:r>
            <a:r>
              <a:rPr lang="cs-CZ" dirty="0" smtClean="0"/>
              <a:t>revise.</a:t>
            </a:r>
          </a:p>
          <a:p>
            <a:pPr marL="0" indent="0">
              <a:buNone/>
            </a:pPr>
            <a:r>
              <a:rPr lang="cs-CZ" dirty="0" smtClean="0"/>
              <a:t>Zítra máme test z přírodních věd, tak </a:t>
            </a:r>
            <a:r>
              <a:rPr lang="cs-CZ" b="1" dirty="0" smtClean="0"/>
              <a:t>si budu muset </a:t>
            </a:r>
            <a:r>
              <a:rPr lang="cs-CZ" dirty="0" smtClean="0"/>
              <a:t>opakovat.</a:t>
            </a:r>
          </a:p>
          <a:p>
            <a:pPr marL="0" indent="0">
              <a:buNone/>
            </a:pPr>
            <a:r>
              <a:rPr lang="cs-CZ" dirty="0" smtClean="0"/>
              <a:t>Zápor: </a:t>
            </a:r>
            <a:r>
              <a:rPr lang="cs-CZ" b="1" dirty="0" err="1" smtClean="0"/>
              <a:t>won´t</a:t>
            </a:r>
            <a:r>
              <a:rPr lang="cs-CZ" b="1" dirty="0" smtClean="0"/>
              <a:t> </a:t>
            </a:r>
            <a:r>
              <a:rPr lang="cs-CZ" b="1" dirty="0" err="1" smtClean="0"/>
              <a:t>have</a:t>
            </a:r>
            <a:r>
              <a:rPr lang="cs-CZ" b="1" dirty="0" smtClean="0"/>
              <a:t> to</a:t>
            </a:r>
            <a:r>
              <a:rPr lang="cs-CZ" dirty="0" smtClean="0"/>
              <a:t> (nebudu muset)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6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Budu moci = </a:t>
            </a:r>
            <a:r>
              <a:rPr lang="cs-CZ" dirty="0" err="1"/>
              <a:t>w</a:t>
            </a:r>
            <a:r>
              <a:rPr lang="cs-CZ" dirty="0" err="1" smtClean="0"/>
              <a:t>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able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Budoucí čas od </a:t>
            </a:r>
            <a:r>
              <a:rPr lang="cs-CZ" b="1" dirty="0" err="1" smtClean="0"/>
              <a:t>can</a:t>
            </a:r>
            <a:r>
              <a:rPr lang="cs-CZ" dirty="0" smtClean="0"/>
              <a:t> (moci)=</a:t>
            </a:r>
            <a:r>
              <a:rPr lang="cs-CZ" b="1" dirty="0" err="1" smtClean="0"/>
              <a:t>will</a:t>
            </a:r>
            <a:r>
              <a:rPr lang="cs-CZ" b="1" dirty="0" smtClean="0"/>
              <a:t> </a:t>
            </a:r>
            <a:r>
              <a:rPr lang="cs-CZ" b="1" dirty="0" err="1" smtClean="0"/>
              <a:t>be</a:t>
            </a:r>
            <a:r>
              <a:rPr lang="cs-CZ" b="1" dirty="0" smtClean="0"/>
              <a:t> </a:t>
            </a:r>
            <a:r>
              <a:rPr lang="cs-CZ" b="1" dirty="0" err="1" smtClean="0"/>
              <a:t>able</a:t>
            </a:r>
            <a:r>
              <a:rPr lang="cs-CZ" b="1" dirty="0" smtClean="0"/>
              <a:t> to</a:t>
            </a:r>
            <a:r>
              <a:rPr lang="cs-CZ" dirty="0" smtClean="0"/>
              <a:t> budu moci, budu schopen)</a:t>
            </a:r>
          </a:p>
          <a:p>
            <a:pPr marL="0" indent="0">
              <a:buNone/>
            </a:pPr>
            <a:r>
              <a:rPr lang="cs-CZ" dirty="0" smtClean="0"/>
              <a:t>Něco bude moci , schopno být</a:t>
            </a:r>
          </a:p>
          <a:p>
            <a:pPr marL="0" indent="0">
              <a:buNone/>
            </a:pPr>
            <a:r>
              <a:rPr lang="cs-CZ" dirty="0" err="1" smtClean="0"/>
              <a:t>It´s</a:t>
            </a:r>
            <a:r>
              <a:rPr lang="cs-CZ" dirty="0" smtClean="0"/>
              <a:t> </a:t>
            </a:r>
            <a:r>
              <a:rPr lang="cs-CZ" dirty="0" err="1" smtClean="0"/>
              <a:t>stopped</a:t>
            </a:r>
            <a:r>
              <a:rPr lang="cs-CZ" dirty="0" smtClean="0"/>
              <a:t> </a:t>
            </a:r>
            <a:r>
              <a:rPr lang="cs-CZ" dirty="0" err="1" smtClean="0"/>
              <a:t>raining</a:t>
            </a:r>
            <a:r>
              <a:rPr lang="cs-CZ" dirty="0" smtClean="0"/>
              <a:t>, so I </a:t>
            </a:r>
            <a:r>
              <a:rPr lang="cs-CZ" b="1" dirty="0" err="1" smtClean="0"/>
              <a:t>will</a:t>
            </a:r>
            <a:r>
              <a:rPr lang="cs-CZ" b="1" dirty="0" smtClean="0"/>
              <a:t> </a:t>
            </a:r>
            <a:r>
              <a:rPr lang="cs-CZ" b="1" dirty="0" err="1" smtClean="0"/>
              <a:t>be</a:t>
            </a:r>
            <a:r>
              <a:rPr lang="cs-CZ" b="1" dirty="0" smtClean="0"/>
              <a:t> </a:t>
            </a:r>
            <a:r>
              <a:rPr lang="cs-CZ" b="1" dirty="0" err="1" smtClean="0"/>
              <a:t>able</a:t>
            </a:r>
            <a:r>
              <a:rPr lang="cs-CZ" b="1" dirty="0" smtClean="0"/>
              <a:t> to </a:t>
            </a:r>
            <a:r>
              <a:rPr lang="cs-CZ" dirty="0" smtClean="0"/>
              <a:t>go and play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Přestalo pršet, tak </a:t>
            </a:r>
            <a:r>
              <a:rPr lang="cs-CZ" b="1" dirty="0" smtClean="0"/>
              <a:t>budu moci (schopen) </a:t>
            </a:r>
            <a:r>
              <a:rPr lang="cs-CZ" dirty="0" smtClean="0"/>
              <a:t>jít hrát fotbal.</a:t>
            </a:r>
          </a:p>
          <a:p>
            <a:pPr marL="0" indent="0">
              <a:buNone/>
            </a:pPr>
            <a:r>
              <a:rPr lang="cs-CZ" dirty="0" smtClean="0"/>
              <a:t>Zápor: </a:t>
            </a:r>
            <a:r>
              <a:rPr lang="cs-CZ" b="1" dirty="0" err="1" smtClean="0"/>
              <a:t>won´t</a:t>
            </a:r>
            <a:r>
              <a:rPr lang="cs-CZ" b="1" dirty="0" smtClean="0"/>
              <a:t> </a:t>
            </a:r>
            <a:r>
              <a:rPr lang="cs-CZ" b="1" dirty="0" err="1" smtClean="0"/>
              <a:t>be</a:t>
            </a:r>
            <a:r>
              <a:rPr lang="cs-CZ" b="1" dirty="0" smtClean="0"/>
              <a:t> </a:t>
            </a:r>
            <a:r>
              <a:rPr lang="cs-CZ" b="1" dirty="0" err="1" smtClean="0"/>
              <a:t>able</a:t>
            </a:r>
            <a:r>
              <a:rPr lang="cs-CZ" b="1" dirty="0" smtClean="0"/>
              <a:t> to </a:t>
            </a:r>
            <a:r>
              <a:rPr lang="cs-CZ" dirty="0" smtClean="0"/>
              <a:t>( nebudu moci, schopen)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59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V budoucnu lidé budou moci trávit dovolenou ve vesmíru.</a:t>
            </a:r>
          </a:p>
          <a:p>
            <a:pPr marL="0" indent="0">
              <a:buNone/>
            </a:pPr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future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able</a:t>
            </a:r>
            <a:r>
              <a:rPr lang="cs-CZ" dirty="0" smtClean="0"/>
              <a:t> to </a:t>
            </a:r>
            <a:r>
              <a:rPr lang="cs-CZ" dirty="0" err="1" smtClean="0"/>
              <a:t>spend</a:t>
            </a:r>
            <a:r>
              <a:rPr lang="cs-CZ" dirty="0" smtClean="0"/>
              <a:t> </a:t>
            </a:r>
            <a:r>
              <a:rPr lang="cs-CZ" dirty="0" err="1" smtClean="0"/>
              <a:t>holidays</a:t>
            </a:r>
            <a:r>
              <a:rPr lang="cs-CZ" dirty="0" smtClean="0"/>
              <a:t> in </a:t>
            </a:r>
            <a:r>
              <a:rPr lang="cs-CZ" dirty="0" err="1" smtClean="0"/>
              <a:t>space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Lidé budou moci stavět města na Měsíci.</a:t>
            </a:r>
          </a:p>
          <a:p>
            <a:pPr marL="0" indent="0">
              <a:buNone/>
            </a:pP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able</a:t>
            </a:r>
            <a:r>
              <a:rPr lang="cs-CZ" dirty="0" smtClean="0"/>
              <a:t> to </a:t>
            </a:r>
            <a:r>
              <a:rPr lang="cs-CZ" dirty="0" err="1" smtClean="0"/>
              <a:t>build</a:t>
            </a:r>
            <a:r>
              <a:rPr lang="cs-CZ" dirty="0" smtClean="0"/>
              <a:t> </a:t>
            </a:r>
            <a:r>
              <a:rPr lang="cs-CZ" dirty="0" err="1" smtClean="0"/>
              <a:t>cities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Moon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Lidé budou moci </a:t>
            </a:r>
            <a:r>
              <a:rPr lang="cs-CZ" dirty="0"/>
              <a:t>c</a:t>
            </a:r>
            <a:r>
              <a:rPr lang="cs-CZ" dirty="0" smtClean="0"/>
              <a:t>estovat ke Slunci.</a:t>
            </a:r>
          </a:p>
          <a:p>
            <a:pPr marL="0" indent="0">
              <a:buNone/>
            </a:pP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able</a:t>
            </a:r>
            <a:r>
              <a:rPr lang="cs-CZ" dirty="0" smtClean="0"/>
              <a:t> to </a:t>
            </a:r>
            <a:r>
              <a:rPr lang="cs-CZ" dirty="0" err="1" smtClean="0"/>
              <a:t>travel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Sun.</a:t>
            </a:r>
          </a:p>
          <a:p>
            <a:pPr marL="0" indent="0">
              <a:buNone/>
            </a:pPr>
            <a:r>
              <a:rPr lang="cs-CZ" dirty="0" smtClean="0"/>
              <a:t>Lidé budou muset umět řídit vesmírné lodě.</a:t>
            </a:r>
          </a:p>
          <a:p>
            <a:pPr marL="0" indent="0">
              <a:buNone/>
            </a:pP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drive </a:t>
            </a:r>
            <a:r>
              <a:rPr lang="cs-CZ" dirty="0" err="1" smtClean="0"/>
              <a:t>space</a:t>
            </a:r>
            <a:r>
              <a:rPr lang="cs-CZ" dirty="0" smtClean="0"/>
              <a:t> </a:t>
            </a:r>
            <a:r>
              <a:rPr lang="cs-CZ" dirty="0" err="1" smtClean="0"/>
              <a:t>ships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200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/>
              <a:t>C</a:t>
            </a:r>
            <a:r>
              <a:rPr lang="cs-CZ" sz="3200" dirty="0" err="1" smtClean="0"/>
              <a:t>omplete</a:t>
            </a:r>
            <a:r>
              <a:rPr lang="cs-CZ" sz="3200" dirty="0" smtClean="0"/>
              <a:t> </a:t>
            </a:r>
            <a:r>
              <a:rPr lang="cs-CZ" sz="32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people</a:t>
            </a:r>
            <a:r>
              <a:rPr lang="cs-CZ" sz="3200" dirty="0" smtClean="0"/>
              <a:t> </a:t>
            </a:r>
            <a:r>
              <a:rPr lang="cs-CZ" sz="3200" dirty="0" err="1" smtClean="0"/>
              <a:t>say</a:t>
            </a:r>
            <a:r>
              <a:rPr lang="cs-CZ" sz="3200" dirty="0" smtClean="0"/>
              <a:t> – </a:t>
            </a:r>
            <a:r>
              <a:rPr lang="cs-CZ" sz="3200" dirty="0" err="1" smtClean="0"/>
              <a:t>with</a:t>
            </a:r>
            <a:r>
              <a:rPr lang="cs-CZ" sz="3200" dirty="0" smtClean="0"/>
              <a:t> </a:t>
            </a:r>
            <a:r>
              <a:rPr lang="cs-CZ" sz="3200" b="1" dirty="0" err="1" smtClean="0"/>
              <a:t>will</a:t>
            </a:r>
            <a:r>
              <a:rPr lang="cs-CZ" sz="3200" b="1" dirty="0" smtClean="0"/>
              <a:t>/</a:t>
            </a:r>
            <a:r>
              <a:rPr lang="cs-CZ" sz="3200" b="1" dirty="0" err="1" smtClean="0"/>
              <a:t>won´t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have</a:t>
            </a:r>
            <a:r>
              <a:rPr lang="cs-CZ" sz="3200" b="1" dirty="0" smtClean="0"/>
              <a:t> to</a:t>
            </a:r>
            <a:r>
              <a:rPr lang="cs-CZ" sz="3200" dirty="0" smtClean="0"/>
              <a:t>, </a:t>
            </a:r>
            <a:r>
              <a:rPr lang="cs-CZ" sz="3200" b="1" dirty="0" err="1" smtClean="0"/>
              <a:t>will</a:t>
            </a:r>
            <a:r>
              <a:rPr lang="cs-CZ" sz="3200" b="1" dirty="0" smtClean="0"/>
              <a:t>/</a:t>
            </a:r>
            <a:r>
              <a:rPr lang="cs-CZ" sz="3200" b="1" dirty="0" err="1" smtClean="0"/>
              <a:t>won´t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be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able</a:t>
            </a:r>
            <a:r>
              <a:rPr lang="cs-CZ" sz="3200" b="1" dirty="0" smtClean="0"/>
              <a:t> to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 -  </a:t>
            </a:r>
            <a:r>
              <a:rPr lang="cs-CZ" dirty="0" err="1" smtClean="0"/>
              <a:t>I´ve</a:t>
            </a:r>
            <a:r>
              <a:rPr lang="cs-CZ" dirty="0" smtClean="0"/>
              <a:t> </a:t>
            </a:r>
            <a:r>
              <a:rPr lang="cs-CZ" dirty="0" err="1" smtClean="0"/>
              <a:t>won</a:t>
            </a:r>
            <a:r>
              <a:rPr lang="cs-CZ" dirty="0" smtClean="0"/>
              <a:t> a lot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money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   I _____ </a:t>
            </a:r>
            <a:r>
              <a:rPr lang="cs-CZ" dirty="0" err="1" smtClean="0"/>
              <a:t>buy</a:t>
            </a:r>
            <a:r>
              <a:rPr lang="cs-CZ" dirty="0" smtClean="0"/>
              <a:t> a big car.</a:t>
            </a:r>
          </a:p>
          <a:p>
            <a:pPr marL="0" indent="0">
              <a:buNone/>
            </a:pPr>
            <a:r>
              <a:rPr lang="cs-CZ" dirty="0" smtClean="0"/>
              <a:t>    I _____ go to </a:t>
            </a:r>
            <a:r>
              <a:rPr lang="cs-CZ" dirty="0" err="1" smtClean="0"/>
              <a:t>work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-  </a:t>
            </a:r>
            <a:r>
              <a:rPr lang="cs-CZ" dirty="0" err="1" smtClean="0"/>
              <a:t>It´s</a:t>
            </a:r>
            <a:r>
              <a:rPr lang="cs-CZ" dirty="0" smtClean="0"/>
              <a:t> </a:t>
            </a:r>
            <a:r>
              <a:rPr lang="cs-CZ" dirty="0" err="1" smtClean="0"/>
              <a:t>stopped</a:t>
            </a:r>
            <a:r>
              <a:rPr lang="cs-CZ" dirty="0" smtClean="0"/>
              <a:t> </a:t>
            </a:r>
            <a:r>
              <a:rPr lang="cs-CZ" dirty="0" err="1" smtClean="0"/>
              <a:t>raining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I _____ go and play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I _____ </a:t>
            </a:r>
            <a:r>
              <a:rPr lang="cs-CZ" dirty="0" err="1" smtClean="0"/>
              <a:t>stay</a:t>
            </a:r>
            <a:r>
              <a:rPr lang="cs-CZ" dirty="0" smtClean="0"/>
              <a:t> </a:t>
            </a:r>
            <a:r>
              <a:rPr lang="cs-CZ" dirty="0" err="1" smtClean="0"/>
              <a:t>indors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 </a:t>
            </a:r>
            <a:r>
              <a:rPr lang="cs-CZ" dirty="0" err="1" smtClean="0"/>
              <a:t>I´ve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temperature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I _____ </a:t>
            </a:r>
            <a:r>
              <a:rPr lang="cs-CZ" dirty="0" err="1" smtClean="0"/>
              <a:t>stay</a:t>
            </a:r>
            <a:r>
              <a:rPr lang="cs-CZ" dirty="0" smtClean="0"/>
              <a:t> in </a:t>
            </a:r>
            <a:r>
              <a:rPr lang="cs-CZ" dirty="0" err="1" smtClean="0"/>
              <a:t>bed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I _____ go to </a:t>
            </a:r>
            <a:r>
              <a:rPr lang="cs-CZ" dirty="0" err="1" smtClean="0"/>
              <a:t>school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 </a:t>
            </a:r>
            <a:r>
              <a:rPr lang="cs-CZ" dirty="0" err="1" smtClean="0"/>
              <a:t>I´ve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Science test </a:t>
            </a:r>
            <a:r>
              <a:rPr lang="cs-CZ" dirty="0" err="1" smtClean="0"/>
              <a:t>tomorrow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I _____ revise.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I _____ </a:t>
            </a:r>
            <a:r>
              <a:rPr lang="cs-CZ" dirty="0" err="1" smtClean="0"/>
              <a:t>watch</a:t>
            </a:r>
            <a:r>
              <a:rPr lang="cs-CZ" dirty="0" smtClean="0"/>
              <a:t> TV.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77016" y="1916832"/>
            <a:ext cx="1554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w</a:t>
            </a:r>
            <a:r>
              <a:rPr lang="cs-CZ" dirty="0" err="1" smtClean="0"/>
              <a:t>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able</a:t>
            </a:r>
            <a:r>
              <a:rPr lang="cs-CZ" dirty="0" smtClean="0"/>
              <a:t> to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85077" y="2243938"/>
            <a:ext cx="1536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won´t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19594" y="2956302"/>
            <a:ext cx="1501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w</a:t>
            </a:r>
            <a:r>
              <a:rPr lang="cs-CZ" dirty="0" err="1" smtClean="0"/>
              <a:t>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able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24182" y="3244334"/>
            <a:ext cx="1483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w</a:t>
            </a:r>
            <a:r>
              <a:rPr lang="cs-CZ" dirty="0" err="1" smtClean="0"/>
              <a:t>on´t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39474" y="3861048"/>
            <a:ext cx="12567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w</a:t>
            </a:r>
            <a:r>
              <a:rPr lang="cs-CZ" dirty="0" err="1" smtClean="0"/>
              <a:t>ill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92285" y="4230380"/>
            <a:ext cx="1728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w</a:t>
            </a:r>
            <a:r>
              <a:rPr lang="cs-CZ" dirty="0" err="1" smtClean="0"/>
              <a:t>on´t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able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63410" y="4900518"/>
            <a:ext cx="12567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w</a:t>
            </a:r>
            <a:r>
              <a:rPr lang="cs-CZ" dirty="0" err="1" smtClean="0"/>
              <a:t>ill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07056" y="5269863"/>
            <a:ext cx="1728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w</a:t>
            </a:r>
            <a:r>
              <a:rPr lang="cs-CZ" dirty="0" err="1" smtClean="0"/>
              <a:t>on´t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able</a:t>
            </a:r>
            <a:r>
              <a:rPr lang="cs-CZ" dirty="0" smtClean="0"/>
              <a:t> 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141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Lidé budou moci cestovat na Měsíc.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Nebudu moci jít na diskotéku.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Budu se muset učit.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2236222"/>
            <a:ext cx="4068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able</a:t>
            </a:r>
            <a:r>
              <a:rPr lang="cs-CZ" dirty="0" smtClean="0"/>
              <a:t> to </a:t>
            </a:r>
            <a:r>
              <a:rPr lang="cs-CZ" dirty="0" err="1" smtClean="0"/>
              <a:t>travel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Moon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47586" y="3429000"/>
            <a:ext cx="3330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won´t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able</a:t>
            </a:r>
            <a:r>
              <a:rPr lang="cs-CZ" dirty="0" smtClean="0"/>
              <a:t> to go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disco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07904" y="4797152"/>
            <a:ext cx="20316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to revise.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3180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Řekni podle obrázků, co lidé budou v budoucnu muset, moci dělat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700808"/>
            <a:ext cx="2320718" cy="1741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00808"/>
            <a:ext cx="2332856" cy="1854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810593"/>
            <a:ext cx="2483784" cy="1635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89039"/>
            <a:ext cx="1917490" cy="2429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822" y="4193479"/>
            <a:ext cx="2074956" cy="2025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93479"/>
            <a:ext cx="2479050" cy="1921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508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Citace: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800" dirty="0" smtClean="0"/>
              <a:t>Obrázky:</a:t>
            </a:r>
          </a:p>
          <a:p>
            <a:pPr marL="0" indent="0">
              <a:buNone/>
            </a:pPr>
            <a:r>
              <a:rPr lang="cs-CZ" sz="1800" dirty="0"/>
              <a:t>Vesmír. </a:t>
            </a:r>
            <a:r>
              <a:rPr lang="cs-CZ" sz="1800" i="1" dirty="0"/>
              <a:t>Office.com</a:t>
            </a:r>
            <a:r>
              <a:rPr lang="cs-CZ" sz="1800" dirty="0"/>
              <a:t> [online]. 2012 [cit. </a:t>
            </a:r>
            <a:r>
              <a:rPr lang="cs-CZ" sz="1800" dirty="0" smtClean="0"/>
              <a:t>2012-01-07]. </a:t>
            </a:r>
            <a:r>
              <a:rPr lang="cs-CZ" sz="1800" dirty="0"/>
              <a:t>Dostupné z: http://office.microsoft.com/cs-cz/images/results.aspx?qu=Vesm%C3%ADr&amp;ex=1&amp;ctt=1#ai:MC900433135</a:t>
            </a:r>
            <a:r>
              <a:rPr lang="cs-CZ" sz="1800" dirty="0" smtClean="0"/>
              <a:t>|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/>
              <a:t>Měsíc. </a:t>
            </a:r>
            <a:r>
              <a:rPr lang="cs-CZ" sz="1800" i="1" dirty="0"/>
              <a:t>Office.com</a:t>
            </a:r>
            <a:r>
              <a:rPr lang="cs-CZ" sz="1800" dirty="0"/>
              <a:t> [online]. 2012 [cit. </a:t>
            </a:r>
            <a:r>
              <a:rPr lang="cs-CZ" sz="1800" dirty="0" smtClean="0"/>
              <a:t>2012-01-07]. </a:t>
            </a:r>
            <a:r>
              <a:rPr lang="cs-CZ" sz="1800" dirty="0"/>
              <a:t>Dostupné z: http://office.microsoft.com/cs-cz/images/results.aspx?qu=M%C4%9Bs%C3%ADc&amp;ex=1&amp;ctt=1#ai:MP900182763| </a:t>
            </a: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Automobily. </a:t>
            </a:r>
            <a:r>
              <a:rPr lang="cs-CZ" sz="1800" i="1" dirty="0"/>
              <a:t>Office.com</a:t>
            </a:r>
            <a:r>
              <a:rPr lang="cs-CZ" sz="1800" dirty="0"/>
              <a:t> [online]. 2012 [cit. </a:t>
            </a:r>
            <a:r>
              <a:rPr lang="cs-CZ" sz="1800" dirty="0" smtClean="0"/>
              <a:t>2012-01-07]. </a:t>
            </a:r>
            <a:r>
              <a:rPr lang="cs-CZ" sz="1800" dirty="0"/>
              <a:t>Dostupné z: http://office.microsoft.com/cs-cz/images/results.aspx?qu=automobily&amp;ex=1&amp;ctt=1#ai:MP900386379|  </a:t>
            </a: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en-US" sz="1800" dirty="0" err="1"/>
              <a:t>Slunce</a:t>
            </a:r>
            <a:r>
              <a:rPr lang="en-US" sz="1800" dirty="0"/>
              <a:t>. </a:t>
            </a:r>
            <a:r>
              <a:rPr lang="en-US" sz="1800" i="1" dirty="0"/>
              <a:t>Office.com</a:t>
            </a:r>
            <a:r>
              <a:rPr lang="en-US" sz="1800" dirty="0"/>
              <a:t> [online]. 2012 [cit. </a:t>
            </a:r>
            <a:r>
              <a:rPr lang="en-US" sz="1800" dirty="0" smtClean="0"/>
              <a:t>2012-0</a:t>
            </a:r>
            <a:r>
              <a:rPr lang="cs-CZ" sz="1800" dirty="0" smtClean="0"/>
              <a:t>1</a:t>
            </a:r>
            <a:r>
              <a:rPr lang="en-US" sz="1800" dirty="0" smtClean="0"/>
              <a:t>-</a:t>
            </a:r>
            <a:r>
              <a:rPr lang="cs-CZ" sz="1800" dirty="0" smtClean="0"/>
              <a:t>07</a:t>
            </a:r>
            <a:r>
              <a:rPr lang="en-US" sz="1800" dirty="0" smtClean="0"/>
              <a:t>]. </a:t>
            </a:r>
            <a:r>
              <a:rPr lang="en-US" sz="1800" dirty="0" err="1"/>
              <a:t>Dostupné</a:t>
            </a:r>
            <a:r>
              <a:rPr lang="en-US" sz="1800" dirty="0"/>
              <a:t> z: http://office.microsoft.com/cs-cz/images/results.aspx?qu=Slunce&amp;ex=1&amp;ctt=1#ai:MP900149069| </a:t>
            </a: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89461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Citace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Obrázky:</a:t>
            </a:r>
          </a:p>
          <a:p>
            <a:pPr marL="0" indent="0">
              <a:buNone/>
            </a:pPr>
            <a:r>
              <a:rPr lang="cs-CZ" sz="1800" dirty="0"/>
              <a:t>Dovolená. </a:t>
            </a:r>
            <a:r>
              <a:rPr lang="cs-CZ" sz="1800" i="1" dirty="0"/>
              <a:t>Office.com</a:t>
            </a:r>
            <a:r>
              <a:rPr lang="cs-CZ" sz="1800" dirty="0"/>
              <a:t> [online]. 2012 [cit. </a:t>
            </a:r>
            <a:r>
              <a:rPr lang="cs-CZ" sz="1800" dirty="0" smtClean="0"/>
              <a:t>2012-01-07]. </a:t>
            </a:r>
            <a:r>
              <a:rPr lang="cs-CZ" sz="1800" dirty="0"/>
              <a:t>Dostupné z: http://office.microsoft.com/cs-cz/images/results.aspx?qu=dovolen%C3%A1&amp;ex=1&amp;ctt=1#ai:MC900233556| </a:t>
            </a: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Vesmírné lodě. </a:t>
            </a:r>
            <a:r>
              <a:rPr lang="cs-CZ" sz="1800" i="1" dirty="0"/>
              <a:t>Office.com</a:t>
            </a:r>
            <a:r>
              <a:rPr lang="cs-CZ" sz="1800" dirty="0"/>
              <a:t> [online]. 2012 [cit. </a:t>
            </a:r>
            <a:r>
              <a:rPr lang="cs-CZ" sz="1800" dirty="0" smtClean="0"/>
              <a:t>2012-01-07]. </a:t>
            </a:r>
            <a:r>
              <a:rPr lang="cs-CZ" sz="1800" dirty="0"/>
              <a:t>Dostupné z: http://office.microsoft.com/cs-cz/images/results.aspx?qu=vesm%C3%ADrn%C3%A9+lod%C4%9B&amp;ex=1&amp;ctt=1#ai:MP900289276| </a:t>
            </a: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Text:</a:t>
            </a:r>
          </a:p>
          <a:p>
            <a:pPr marL="0" indent="0">
              <a:buNone/>
            </a:pPr>
            <a:r>
              <a:rPr lang="cs-CZ" sz="1800" dirty="0" smtClean="0"/>
              <a:t>Vlastní zdroje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97570810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648</Words>
  <Application>Microsoft Office PowerPoint</Application>
  <PresentationFormat>Předvádění na obrazovce (4:3)</PresentationFormat>
  <Paragraphs>81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Způsobová slovesa v budoucím čase – muset, moci</vt:lpstr>
      <vt:lpstr>Budu muset = will have to</vt:lpstr>
      <vt:lpstr>Budu moci = will be able to</vt:lpstr>
      <vt:lpstr>Přelož</vt:lpstr>
      <vt:lpstr>Complete what the people say – with will/won´t have to, will/won´t be able to</vt:lpstr>
      <vt:lpstr>Přelož</vt:lpstr>
      <vt:lpstr>Řekni podle obrázků, co lidé budou v budoucnu muset, moci dělat</vt:lpstr>
      <vt:lpstr>Citace:</vt:lpstr>
      <vt:lpstr>Citace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Způsobová slovesa v budoucím čase – muset, moci</dc:title>
  <dc:creator>Hanka-mamka</dc:creator>
  <cp:lastModifiedBy>KLETECKOVAH</cp:lastModifiedBy>
  <cp:revision>43</cp:revision>
  <dcterms:created xsi:type="dcterms:W3CDTF">2012-01-15T21:19:16Z</dcterms:created>
  <dcterms:modified xsi:type="dcterms:W3CDTF">2012-02-29T15:58:47Z</dcterms:modified>
</cp:coreProperties>
</file>