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9" r:id="rId3"/>
    <p:sldId id="265" r:id="rId4"/>
    <p:sldId id="266" r:id="rId5"/>
    <p:sldId id="258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D1F343A0-2573-4720-8E23-DEB50F30AABB}" type="datetimeFigureOut">
              <a:rPr lang="cs-CZ">
                <a:solidFill>
                  <a:srgbClr val="795339"/>
                </a:solidFill>
              </a:rPr>
              <a:pPr/>
              <a:t>19.12.2011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1BDEC382-08CC-4BA3-B5D7-3851F7EA99E2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99460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343A0-2573-4720-8E23-DEB50F30AABB}" type="datetimeFigureOut">
              <a:rPr lang="cs-CZ">
                <a:solidFill>
                  <a:srgbClr val="795339"/>
                </a:solidFill>
              </a:rPr>
              <a:pPr/>
              <a:t>19.12.2011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EC382-08CC-4BA3-B5D7-3851F7EA99E2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51385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343A0-2573-4720-8E23-DEB50F30AABB}" type="datetimeFigureOut">
              <a:rPr lang="cs-CZ">
                <a:solidFill>
                  <a:srgbClr val="795339"/>
                </a:solidFill>
              </a:rPr>
              <a:pPr/>
              <a:t>19.12.2011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EC382-08CC-4BA3-B5D7-3851F7EA99E2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43172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343A0-2573-4720-8E23-DEB50F30AABB}" type="datetimeFigureOut">
              <a:rPr lang="cs-CZ">
                <a:solidFill>
                  <a:srgbClr val="795339"/>
                </a:solidFill>
              </a:rPr>
              <a:pPr/>
              <a:t>19.12.2011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EC382-08CC-4BA3-B5D7-3851F7EA99E2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66287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343A0-2573-4720-8E23-DEB50F30AABB}" type="datetimeFigureOut">
              <a:rPr lang="cs-CZ">
                <a:solidFill>
                  <a:srgbClr val="795339"/>
                </a:solidFill>
              </a:rPr>
              <a:pPr/>
              <a:t>19.12.2011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EC382-08CC-4BA3-B5D7-3851F7EA99E2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27040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343A0-2573-4720-8E23-DEB50F30AABB}" type="datetimeFigureOut">
              <a:rPr lang="cs-CZ">
                <a:solidFill>
                  <a:srgbClr val="795339"/>
                </a:solidFill>
              </a:rPr>
              <a:pPr/>
              <a:t>19.12.2011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EC382-08CC-4BA3-B5D7-3851F7EA99E2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55770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343A0-2573-4720-8E23-DEB50F30AABB}" type="datetimeFigureOut">
              <a:rPr lang="cs-CZ">
                <a:solidFill>
                  <a:srgbClr val="795339"/>
                </a:solidFill>
              </a:rPr>
              <a:pPr/>
              <a:t>19.12.2011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EC382-08CC-4BA3-B5D7-3851F7EA99E2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4808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343A0-2573-4720-8E23-DEB50F30AABB}" type="datetimeFigureOut">
              <a:rPr lang="cs-CZ">
                <a:solidFill>
                  <a:srgbClr val="795339"/>
                </a:solidFill>
              </a:rPr>
              <a:pPr/>
              <a:t>19.12.2011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EC382-08CC-4BA3-B5D7-3851F7EA99E2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19027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1062637"/>
            <a:ext cx="4599432" cy="397764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indent="-274320">
              <a:buClr>
                <a:srgbClr val="AD2E27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prstClr val="white"/>
              </a:solidFill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343A0-2573-4720-8E23-DEB50F30AABB}" type="datetimeFigureOut">
              <a:rPr lang="cs-CZ">
                <a:solidFill>
                  <a:srgbClr val="795339"/>
                </a:solidFill>
              </a:rPr>
              <a:pPr/>
              <a:t>19.12.2011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EC382-08CC-4BA3-B5D7-3851F7EA99E2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77027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343A0-2573-4720-8E23-DEB50F30AABB}" type="datetimeFigureOut">
              <a:rPr lang="cs-CZ">
                <a:solidFill>
                  <a:srgbClr val="795339"/>
                </a:solidFill>
              </a:rPr>
              <a:pPr/>
              <a:t>19.12.2011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EC382-08CC-4BA3-B5D7-3851F7EA99E2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19443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343A0-2573-4720-8E23-DEB50F30AABB}" type="datetimeFigureOut">
              <a:rPr lang="cs-CZ">
                <a:solidFill>
                  <a:srgbClr val="795339"/>
                </a:solidFill>
              </a:rPr>
              <a:pPr/>
              <a:t>19.12.2011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EC382-08CC-4BA3-B5D7-3851F7EA99E2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4485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D1F343A0-2573-4720-8E23-DEB50F30AABB}" type="datetimeFigureOut">
              <a:rPr lang="cs-CZ">
                <a:solidFill>
                  <a:srgbClr val="795339"/>
                </a:solidFill>
              </a:rPr>
              <a:pPr/>
              <a:t>19.12.2011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1BDEC382-08CC-4BA3-B5D7-3851F7EA99E2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4509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obrazky.cz/" TargetMode="External"/><Relationship Id="rId2" Type="http://schemas.openxmlformats.org/officeDocument/2006/relationships/hyperlink" Target="http://cs.wikipedia.org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2620144"/>
          </a:xfrm>
        </p:spPr>
        <p:txBody>
          <a:bodyPr>
            <a:noAutofit/>
          </a:bodyPr>
          <a:lstStyle/>
          <a:p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VLASTIVĚDA</a:t>
            </a:r>
            <a:r>
              <a:rPr lang="cs-CZ" sz="2400" b="1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400" b="1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vypracovala: Mgr. Kateřina SÁLOVÁ</a:t>
            </a:r>
            <a:br>
              <a:rPr lang="cs-CZ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ZŠ a MŠ MALÝ ÚJEZD</a:t>
            </a:r>
            <a:br>
              <a:rPr lang="cs-CZ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VY_32_INOVACE_08_Vl_SLOVANÉ</a:t>
            </a:r>
            <a:endParaRPr lang="cs-CZ" sz="2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6808" y="3928508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4602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SLOVANÉ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Courier New" pitchFamily="49" charset="0"/>
              <a:buChar char="o"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SLOVANÉ přišli v 5. a 6. století</a:t>
            </a:r>
          </a:p>
          <a:p>
            <a:pPr>
              <a:buFont typeface="Courier New" pitchFamily="49" charset="0"/>
              <a:buChar char="o"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usadili se v ČECHÁCH a na MORAVĚ v úrodných nížinách a podél řek</a:t>
            </a:r>
          </a:p>
          <a:p>
            <a:pPr>
              <a:buFont typeface="Courier New" pitchFamily="49" charset="0"/>
              <a:buChar char="o"/>
            </a:pP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bdělávali půdu, pěstovali obilí, chovali dobytek</a:t>
            </a:r>
          </a:p>
          <a:p>
            <a:pPr>
              <a:buFont typeface="Courier New" pitchFamily="49" charset="0"/>
              <a:buChar char="o"/>
            </a:pP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luvili PRASLOVANŠTINOU</a:t>
            </a:r>
          </a:p>
          <a:p>
            <a:pPr>
              <a:buFont typeface="Courier New" pitchFamily="49" charset="0"/>
              <a:buChar char="o"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před příchodem křesťanství nepoužívali písmo</a:t>
            </a:r>
          </a:p>
          <a:p>
            <a:pPr>
              <a:buFont typeface="Courier New" pitchFamily="49" charset="0"/>
              <a:buChar char="o"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První písmo používané SLOVANY byla HLAHOLICE</a:t>
            </a:r>
          </a:p>
          <a:p>
            <a:pPr indent="0">
              <a:buNone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	vytvořená </a:t>
            </a: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v 60. letech 9. století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sv. CYRILEM</a:t>
            </a:r>
          </a:p>
          <a:p>
            <a:pPr>
              <a:buFont typeface="Courier New" pitchFamily="49" charset="0"/>
              <a:buChar char="o"/>
            </a:pP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ž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ili v mnoha menších kmenech, ale později se SJEDNOTILI</a:t>
            </a:r>
          </a:p>
          <a:p>
            <a:pPr>
              <a:buFont typeface="Courier New" pitchFamily="49" charset="0"/>
              <a:buChar char="o"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později Čechy a Moravu ovládl rod PŘEMYSLOVCŮ</a:t>
            </a:r>
          </a:p>
          <a:p>
            <a:pPr>
              <a:buFont typeface="Courier New" pitchFamily="49" charset="0"/>
              <a:buChar char="o"/>
            </a:pP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Courier New" pitchFamily="49" charset="0"/>
              <a:buChar char="o"/>
            </a:pP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Courier New" pitchFamily="49" charset="0"/>
              <a:buChar char="o"/>
            </a:pP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7371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507288" cy="1143000"/>
          </a:xfrm>
        </p:spPr>
        <p:txBody>
          <a:bodyPr>
            <a:noAutofit/>
          </a:bodyPr>
          <a:lstStyle/>
          <a:p>
            <a:pPr algn="l"/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ROZŠÍŘENÍ SLOVANŮ v 6. a 7. stol.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00808"/>
            <a:ext cx="5794982" cy="4968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444208" y="4730368"/>
            <a:ext cx="239579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ČERVENOU</a:t>
            </a:r>
          </a:p>
          <a:p>
            <a:r>
              <a:rPr lang="cs-CZ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JE</a:t>
            </a:r>
          </a:p>
          <a:p>
            <a:r>
              <a:rPr lang="cs-CZ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VYZNAČENÁ</a:t>
            </a:r>
          </a:p>
          <a:p>
            <a:r>
              <a:rPr lang="cs-CZ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PRAVLAST</a:t>
            </a:r>
          </a:p>
          <a:p>
            <a:r>
              <a:rPr lang="cs-CZ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SLOVANŮ</a:t>
            </a:r>
            <a:endParaRPr lang="cs-CZ" sz="24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7456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POLABŠTÍ SLOVANÉ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251520" y="1600200"/>
            <a:ext cx="8640960" cy="4525963"/>
          </a:xfrm>
        </p:spPr>
        <p:txBody>
          <a:bodyPr>
            <a:normAutofit lnSpcReduction="10000"/>
          </a:bodyPr>
          <a:lstStyle/>
          <a:p>
            <a:pPr algn="just">
              <a:buFont typeface="Courier New" pitchFamily="49" charset="0"/>
              <a:buChar char="o"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obývali </a:t>
            </a: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území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mezi řekami LABE a ODRA</a:t>
            </a:r>
          </a:p>
          <a:p>
            <a:pPr algn="just">
              <a:buFont typeface="Courier New" pitchFamily="49" charset="0"/>
              <a:buChar char="o"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tvořili velké </a:t>
            </a: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množství malých kmenů, které se sdružovaly do kmenových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svazů</a:t>
            </a:r>
          </a:p>
          <a:p>
            <a:pPr algn="just">
              <a:buFont typeface="Courier New" pitchFamily="49" charset="0"/>
              <a:buChar char="o"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často </a:t>
            </a: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docházelo ke kmenovým neshodám a nepřátelstvím v rámci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svazu</a:t>
            </a:r>
          </a:p>
          <a:p>
            <a:pPr algn="just">
              <a:buFont typeface="Courier New" pitchFamily="49" charset="0"/>
              <a:buChar char="o"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Polabské </a:t>
            </a: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Slovany tvořily dva kmenové svazy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>
              <a:buFont typeface="Courier New" pitchFamily="49" charset="0"/>
              <a:buChar char="o"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OBODRITÉ</a:t>
            </a:r>
          </a:p>
          <a:p>
            <a:pPr algn="just">
              <a:buFont typeface="Courier New" pitchFamily="49" charset="0"/>
              <a:buChar char="o"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LUTICI</a:t>
            </a:r>
          </a:p>
          <a:p>
            <a:pPr algn="just">
              <a:buFont typeface="Courier New" pitchFamily="49" charset="0"/>
              <a:buChar char="o"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Obchod byl realizován VÝMĚNOU VÝROBKŮ</a:t>
            </a:r>
          </a:p>
          <a:p>
            <a:pPr algn="just">
              <a:buFont typeface="Courier New" pitchFamily="49" charset="0"/>
              <a:buChar char="o"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Později se rozšířila nejrůznější platidla</a:t>
            </a:r>
          </a:p>
          <a:p>
            <a:pPr algn="just">
              <a:buFont typeface="Courier New" pitchFamily="49" charset="0"/>
              <a:buChar char="o"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PLÁTĚNÉ ÚSTŘIŽKY, KUSOVÉ STŘÍBRO, ZLOMKY ŠPERKŮ</a:t>
            </a:r>
          </a:p>
          <a:p>
            <a:pPr algn="just">
              <a:buFont typeface="Courier New" pitchFamily="49" charset="0"/>
              <a:buChar char="o"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ražbu </a:t>
            </a: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mincí zahájili až v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11</a:t>
            </a: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století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Courier New" pitchFamily="49" charset="0"/>
              <a:buChar char="o"/>
            </a:pP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Courier New" pitchFamily="49" charset="0"/>
              <a:buChar char="o"/>
            </a:pP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5488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ZDROJE:</a:t>
            </a:r>
            <a:endParaRPr lang="cs-CZ" sz="24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>
                <a:latin typeface="Times New Roman" pitchFamily="18" charset="0"/>
                <a:cs typeface="Times New Roman" pitchFamily="18" charset="0"/>
                <a:hlinkClick r:id="rId2"/>
              </a:rPr>
              <a:t>http://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hlinkClick r:id="rId2"/>
              </a:rPr>
              <a:t>cs.wikipedia.org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indent="0">
              <a:buNone/>
            </a:pPr>
            <a:r>
              <a:rPr lang="cs-CZ" sz="2400" dirty="0">
                <a:latin typeface="Times New Roman" pitchFamily="18" charset="0"/>
                <a:cs typeface="Times New Roman" pitchFamily="18" charset="0"/>
                <a:hlinkClick r:id="rId3"/>
              </a:rPr>
              <a:t>http://obrazky.cz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hlinkClick r:id="rId3"/>
              </a:rPr>
              <a:t>/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indent="0">
              <a:buNone/>
            </a:pP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50482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uman">
  <a:themeElements>
    <a:clrScheme name="Human">
      <a:dk1>
        <a:sysClr val="windowText" lastClr="000000"/>
      </a:dk1>
      <a:lt1>
        <a:sysClr val="window" lastClr="FFFFFF"/>
      </a:lt1>
      <a:dk2>
        <a:srgbClr val="795339"/>
      </a:dk2>
      <a:lt2>
        <a:srgbClr val="F7EEDD"/>
      </a:lt2>
      <a:accent1>
        <a:srgbClr val="AD2E27"/>
      </a:accent1>
      <a:accent2>
        <a:srgbClr val="3F3D66"/>
      </a:accent2>
      <a:accent3>
        <a:srgbClr val="17517A"/>
      </a:accent3>
      <a:accent4>
        <a:srgbClr val="877E48"/>
      </a:accent4>
      <a:accent5>
        <a:srgbClr val="AF8B1E"/>
      </a:accent5>
      <a:accent6>
        <a:srgbClr val="A35E21"/>
      </a:accent6>
      <a:hlink>
        <a:srgbClr val="9B7300"/>
      </a:hlink>
      <a:folHlink>
        <a:srgbClr val="D6A73B"/>
      </a:folHlink>
    </a:clrScheme>
    <a:fontScheme name="Human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Human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30000"/>
                <a:satMod val="175000"/>
              </a:schemeClr>
            </a:gs>
            <a:gs pos="50000">
              <a:schemeClr val="phClr">
                <a:tint val="55000"/>
                <a:satMod val="200000"/>
              </a:schemeClr>
            </a:gs>
            <a:gs pos="70000">
              <a:schemeClr val="phClr">
                <a:tint val="70000"/>
                <a:satMod val="175000"/>
              </a:schemeClr>
            </a:gs>
            <a:gs pos="100000">
              <a:schemeClr val="phClr">
                <a:tint val="85000"/>
                <a:satMod val="175000"/>
              </a:schemeClr>
            </a:gs>
          </a:gsLst>
          <a:lin ang="8000000" scaled="1"/>
        </a:gradFill>
        <a:gradFill>
          <a:gsLst>
            <a:gs pos="0">
              <a:schemeClr val="phClr">
                <a:shade val="100000"/>
                <a:satMod val="140000"/>
              </a:schemeClr>
            </a:gs>
            <a:gs pos="40000">
              <a:schemeClr val="phClr">
                <a:shade val="65000"/>
                <a:satMod val="140000"/>
              </a:schemeClr>
            </a:gs>
            <a:gs pos="70000">
              <a:schemeClr val="phClr">
                <a:shade val="40000"/>
                <a:satMod val="115000"/>
              </a:schemeClr>
            </a:gs>
            <a:gs pos="100000">
              <a:schemeClr val="phClr">
                <a:shade val="20000"/>
                <a:satMod val="115000"/>
              </a:schemeClr>
            </a:gs>
          </a:gsLst>
          <a:lin ang="8000000" scaled="1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90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400" dir="90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400" dir="9000000">
              <a:srgbClr val="000000">
                <a:alpha val="40000"/>
              </a:srgbClr>
            </a:outerShdw>
          </a:effectLst>
          <a:scene3d>
            <a:camera prst="perspectiveFront">
              <a:rot lat="0" lon="0" rev="0"/>
            </a:camera>
            <a:lightRig rig="brightRoom" dir="tr">
              <a:rot lat="0" lon="0" rev="3540000"/>
            </a:lightRig>
          </a:scene3d>
          <a:sp3d prstMaterial="matte">
            <a:bevelT w="190500" h="44450" prst="cross"/>
          </a:sp3d>
        </a:effectStyle>
      </a:effectStyleLst>
      <a:bgFillStyleLst>
        <a:solidFill>
          <a:schemeClr val="phClr">
            <a:tint val="100000"/>
          </a:schemeClr>
        </a:solidFill>
        <a:gradFill flip="none"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  <a:tileRect/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135</Words>
  <Application>Microsoft Office PowerPoint</Application>
  <PresentationFormat>Předvádění na obrazovce (4:3)</PresentationFormat>
  <Paragraphs>40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Human</vt:lpstr>
      <vt:lpstr>VLASTIVĚDA vypracovala: Mgr. Kateřina SÁLOVÁ ZŠ a MŠ MALÝ ÚJEZD VY_32_INOVACE_08_Vl_SLOVANÉ</vt:lpstr>
      <vt:lpstr>SLOVANÉ</vt:lpstr>
      <vt:lpstr>ROZŠÍŘENÍ SLOVANŮ v 6. a 7. stol.</vt:lpstr>
      <vt:lpstr>POLABŠTÍ SLOVANÉ</vt:lpstr>
      <vt:lpstr>ZDROJE: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VLASTIVĚDA vypracovala: Mgr. Kateřina SÁLOVÁ ZŠ a MŠ MALÝ ÚJEZD VY_32_INOVACE_08_Vl_SLOVANÉ</dc:title>
  <dc:creator>uživatel</dc:creator>
  <cp:lastModifiedBy>uživatel</cp:lastModifiedBy>
  <cp:revision>14</cp:revision>
  <dcterms:created xsi:type="dcterms:W3CDTF">2011-12-07T18:44:18Z</dcterms:created>
  <dcterms:modified xsi:type="dcterms:W3CDTF">2011-12-19T10:50:04Z</dcterms:modified>
</cp:coreProperties>
</file>