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70" r:id="rId10"/>
    <p:sldId id="26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17 Způsobová slovesa v minulém čase – 8. 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X="96140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118E8B-AC0B-49A4-A7B9-2D6AF12C0488}" type="presOf" srcId="{757F3AB3-0718-4624-B441-E567A8F0AB56}" destId="{333A1088-737F-45CB-B68E-254E46348037}" srcOrd="0" destOrd="0" presId="urn:microsoft.com/office/officeart/2005/8/layout/target3"/>
    <dgm:cxn modelId="{2028C9A5-4949-470E-9324-0D8677BE9AE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6AAD1B1-C393-4885-B174-6079412DA2B2}" type="presOf" srcId="{4C35D32F-0EAB-4CD7-82EE-45574DC2A586}" destId="{890E4F0B-2866-4A3F-A3C7-2A14B1797930}" srcOrd="1" destOrd="0" presId="urn:microsoft.com/office/officeart/2005/8/layout/target3"/>
    <dgm:cxn modelId="{9E86275D-AE42-41CC-B2E9-FE759D5C5511}" type="presOf" srcId="{D8197B8C-B260-4A16-BDF4-0947B075E274}" destId="{25B08C86-7E15-44DC-BE7F-FFB55DD49D12}" srcOrd="0" destOrd="0" presId="urn:microsoft.com/office/officeart/2005/8/layout/target3"/>
    <dgm:cxn modelId="{6A928AAC-F202-4524-A136-7C3D8EE01189}" type="presOf" srcId="{B651F6E3-6281-48DB-9319-2AEAFDAE7572}" destId="{619D679B-A015-4ECF-8348-D1034C574F40}" srcOrd="0" destOrd="0" presId="urn:microsoft.com/office/officeart/2005/8/layout/target3"/>
    <dgm:cxn modelId="{4D2BB1D8-E02A-4016-91B3-C1F5D4553B2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14342C4-A0AF-4BDD-A12E-6992C444E56C}" type="presOf" srcId="{D1D4F407-5343-4D3F-B5B9-D407B03CAEB4}" destId="{D005CE8C-CC26-4C3E-AC11-E15060ECD759}" srcOrd="0" destOrd="0" presId="urn:microsoft.com/office/officeart/2005/8/layout/target3"/>
    <dgm:cxn modelId="{19EF3C00-7CF8-45D6-A123-8195816A5AD8}" type="presOf" srcId="{B651F6E3-6281-48DB-9319-2AEAFDAE7572}" destId="{6BB5E863-4638-4E1D-BFDE-399D028AC4ED}" srcOrd="1" destOrd="0" presId="urn:microsoft.com/office/officeart/2005/8/layout/target3"/>
    <dgm:cxn modelId="{60790AD5-4121-4DB6-9C15-1A3C10851708}" type="presOf" srcId="{D1B46980-6531-4606-95E6-44980827E919}" destId="{2BE915AB-18AA-4053-B92C-3BFC9ED204BB}" srcOrd="1" destOrd="0" presId="urn:microsoft.com/office/officeart/2005/8/layout/target3"/>
    <dgm:cxn modelId="{D2CECD66-DFF0-4A89-B976-39C04BD012F1}" type="presOf" srcId="{D1B46980-6531-4606-95E6-44980827E919}" destId="{6140AFEC-043D-4C43-A2F9-D0F5331DF3A3}" srcOrd="0" destOrd="0" presId="urn:microsoft.com/office/officeart/2005/8/layout/target3"/>
    <dgm:cxn modelId="{B3732B17-97F5-41CB-A8FF-DAFCAAEA4CD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93FBE07-5E47-4C99-97EB-499878E98BAC}" type="presParOf" srcId="{333A1088-737F-45CB-B68E-254E46348037}" destId="{F5ABB229-8D3B-4694-996A-96F23CF14429}" srcOrd="0" destOrd="0" presId="urn:microsoft.com/office/officeart/2005/8/layout/target3"/>
    <dgm:cxn modelId="{9CCC98D8-5A47-47CC-AA77-6317E16D08EA}" type="presParOf" srcId="{333A1088-737F-45CB-B68E-254E46348037}" destId="{F41139FD-01EE-4571-8B17-4FB00FC51163}" srcOrd="1" destOrd="0" presId="urn:microsoft.com/office/officeart/2005/8/layout/target3"/>
    <dgm:cxn modelId="{ECEAB9B1-6753-436E-BDB1-C3259E499B5E}" type="presParOf" srcId="{333A1088-737F-45CB-B68E-254E46348037}" destId="{D005CE8C-CC26-4C3E-AC11-E15060ECD759}" srcOrd="2" destOrd="0" presId="urn:microsoft.com/office/officeart/2005/8/layout/target3"/>
    <dgm:cxn modelId="{E28ABA2D-5670-417D-BDEF-5957397F6151}" type="presParOf" srcId="{333A1088-737F-45CB-B68E-254E46348037}" destId="{2C702D82-9B77-49B7-9568-BB8EB47C3372}" srcOrd="3" destOrd="0" presId="urn:microsoft.com/office/officeart/2005/8/layout/target3"/>
    <dgm:cxn modelId="{E96B7D2B-A097-45AB-8F31-56C7FD547F4B}" type="presParOf" srcId="{333A1088-737F-45CB-B68E-254E46348037}" destId="{A52A0455-90FF-4808-ABD0-F02540D31D5A}" srcOrd="4" destOrd="0" presId="urn:microsoft.com/office/officeart/2005/8/layout/target3"/>
    <dgm:cxn modelId="{2A5B89C6-5F43-40D5-A7DA-B9B10FF8E0F2}" type="presParOf" srcId="{333A1088-737F-45CB-B68E-254E46348037}" destId="{6140AFEC-043D-4C43-A2F9-D0F5331DF3A3}" srcOrd="5" destOrd="0" presId="urn:microsoft.com/office/officeart/2005/8/layout/target3"/>
    <dgm:cxn modelId="{584C4827-A3E4-41F6-98B2-17850CBB2545}" type="presParOf" srcId="{333A1088-737F-45CB-B68E-254E46348037}" destId="{9358AC05-5D7D-4327-9F80-1AD486AEA664}" srcOrd="6" destOrd="0" presId="urn:microsoft.com/office/officeart/2005/8/layout/target3"/>
    <dgm:cxn modelId="{E0F3864D-27F4-4201-B821-F25ED180694C}" type="presParOf" srcId="{333A1088-737F-45CB-B68E-254E46348037}" destId="{313FC574-E1CD-4FB4-B054-0B805CE0447D}" srcOrd="7" destOrd="0" presId="urn:microsoft.com/office/officeart/2005/8/layout/target3"/>
    <dgm:cxn modelId="{511A1CD1-D768-47EB-8588-2B7B1B6ECA4E}" type="presParOf" srcId="{333A1088-737F-45CB-B68E-254E46348037}" destId="{619D679B-A015-4ECF-8348-D1034C574F40}" srcOrd="8" destOrd="0" presId="urn:microsoft.com/office/officeart/2005/8/layout/target3"/>
    <dgm:cxn modelId="{C51754F2-725D-45B3-A69A-522F116BFBFF}" type="presParOf" srcId="{333A1088-737F-45CB-B68E-254E46348037}" destId="{322283A8-4A27-4CDA-BAE3-F381106A9174}" srcOrd="9" destOrd="0" presId="urn:microsoft.com/office/officeart/2005/8/layout/target3"/>
    <dgm:cxn modelId="{2A1D4DDB-D8A6-40B5-9065-F1F7FCEB47C0}" type="presParOf" srcId="{333A1088-737F-45CB-B68E-254E46348037}" destId="{FFC9F71D-1B4F-4AD9-A4A6-86ADEFC8AF5C}" srcOrd="10" destOrd="0" presId="urn:microsoft.com/office/officeart/2005/8/layout/target3"/>
    <dgm:cxn modelId="{6C2EEEF7-25F8-4B90-8FA3-9072913B0A6A}" type="presParOf" srcId="{333A1088-737F-45CB-B68E-254E46348037}" destId="{25B08C86-7E15-44DC-BE7F-FFB55DD49D12}" srcOrd="11" destOrd="0" presId="urn:microsoft.com/office/officeart/2005/8/layout/target3"/>
    <dgm:cxn modelId="{8FA7E6E6-0637-4DF6-A2E1-385859830C1A}" type="presParOf" srcId="{333A1088-737F-45CB-B68E-254E46348037}" destId="{76644BE8-9D7C-4C09-B250-3D10AF48CBB7}" srcOrd="12" destOrd="0" presId="urn:microsoft.com/office/officeart/2005/8/layout/target3"/>
    <dgm:cxn modelId="{1086C98E-AE4B-4A4D-9337-0AA5D2E27C01}" type="presParOf" srcId="{333A1088-737F-45CB-B68E-254E46348037}" destId="{EE85B701-7295-41C0-BA7A-34D3756A2AE6}" srcOrd="13" destOrd="0" presId="urn:microsoft.com/office/officeart/2005/8/layout/target3"/>
    <dgm:cxn modelId="{3ACF1873-3413-4911-A601-E70E98FE0F5E}" type="presParOf" srcId="{333A1088-737F-45CB-B68E-254E46348037}" destId="{8BEBB6EC-1DAA-4CAC-8A25-BC0FCBD5DBD5}" srcOrd="14" destOrd="0" presId="urn:microsoft.com/office/officeart/2005/8/layout/target3"/>
    <dgm:cxn modelId="{BC23380F-201B-463F-ACEB-332E99663728}" type="presParOf" srcId="{333A1088-737F-45CB-B68E-254E46348037}" destId="{AED2198E-93D5-4001-81B4-73124B309672}" srcOrd="15" destOrd="0" presId="urn:microsoft.com/office/officeart/2005/8/layout/target3"/>
    <dgm:cxn modelId="{50F75BBE-B008-454A-B9A4-67799C1CF8BF}" type="presParOf" srcId="{333A1088-737F-45CB-B68E-254E46348037}" destId="{2BE915AB-18AA-4053-B92C-3BFC9ED204BB}" srcOrd="16" destOrd="0" presId="urn:microsoft.com/office/officeart/2005/8/layout/target3"/>
    <dgm:cxn modelId="{BBFB3EE4-0757-4A29-8385-1DE03761FD36}" type="presParOf" srcId="{333A1088-737F-45CB-B68E-254E46348037}" destId="{6BB5E863-4638-4E1D-BFDE-399D028AC4ED}" srcOrd="17" destOrd="0" presId="urn:microsoft.com/office/officeart/2005/8/layout/target3"/>
    <dgm:cxn modelId="{86452268-794D-4417-9760-C56DE8E1C89A}" type="presParOf" srcId="{333A1088-737F-45CB-B68E-254E46348037}" destId="{5A5FFA88-C948-4069-8E93-59FA12366E83}" srcOrd="18" destOrd="0" presId="urn:microsoft.com/office/officeart/2005/8/layout/target3"/>
    <dgm:cxn modelId="{B26A4210-AF88-4B51-9FF8-09FC3E499B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23684"/>
          <a:ext cx="193500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17 Způsobová slovesa v minulém čase – 8. tř.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08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012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588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6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962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151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551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678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335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904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32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4384B-541F-463B-B692-73D6BF6EF7CD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40393-DC6A-4D54-B439-D68963BCD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892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393151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68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Způsobová slovesa v minulém čase – muset, moci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136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Tato prezentace je určena k výkladu látky o způsobových slovesech muset a moci v minulém čase nebo k procvičení a zopakování. Po výkladu následuje překlad vět, lze společně nebo samostatně do sešitů. Pak ihned následuje kontrola, neboť v prezentaci jsou věty přeloženy. V závěru si žáci mohou už bez opory na český jazyk podle obrázků zkusit povídat o tom, jaké vynálezy lidé v roce 1900 mohli nebo nemohli používat. Všechny vynálezy už v roce 1900 byly.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8035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Muset = </a:t>
            </a:r>
            <a:r>
              <a:rPr lang="cs-CZ" dirty="0" err="1" smtClean="0"/>
              <a:t>have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Minulý čas od </a:t>
            </a:r>
            <a:r>
              <a:rPr lang="cs-CZ" b="1" dirty="0" err="1" smtClean="0"/>
              <a:t>have</a:t>
            </a:r>
            <a:r>
              <a:rPr lang="cs-CZ" b="1" dirty="0" smtClean="0"/>
              <a:t> to </a:t>
            </a:r>
            <a:r>
              <a:rPr lang="cs-CZ" dirty="0" smtClean="0"/>
              <a:t>(muset) = </a:t>
            </a:r>
            <a:r>
              <a:rPr lang="cs-CZ" b="1" dirty="0"/>
              <a:t>h</a:t>
            </a:r>
            <a:r>
              <a:rPr lang="cs-CZ" b="1" dirty="0" smtClean="0"/>
              <a:t>ad to</a:t>
            </a:r>
            <a:r>
              <a:rPr lang="cs-CZ" dirty="0" smtClean="0"/>
              <a:t> (musel)</a:t>
            </a:r>
          </a:p>
          <a:p>
            <a:pPr marL="0" indent="0">
              <a:buNone/>
            </a:pPr>
            <a:r>
              <a:rPr lang="cs-CZ" dirty="0" smtClean="0"/>
              <a:t>Je pro všechny osoby stejný</a:t>
            </a:r>
          </a:p>
          <a:p>
            <a:pPr marL="0" indent="0">
              <a:buNone/>
            </a:pPr>
            <a:r>
              <a:rPr lang="cs-CZ" dirty="0" smtClean="0"/>
              <a:t>Něco bylo nutné</a:t>
            </a:r>
          </a:p>
          <a:p>
            <a:pPr marL="0" indent="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/>
              <a:t>h</a:t>
            </a:r>
            <a:r>
              <a:rPr lang="cs-CZ" b="1" dirty="0" smtClean="0"/>
              <a:t>ad to </a:t>
            </a:r>
            <a:r>
              <a:rPr lang="cs-CZ" dirty="0" smtClean="0"/>
              <a:t>do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Když jsme byli mladí, </a:t>
            </a:r>
            <a:r>
              <a:rPr lang="cs-CZ" b="1" dirty="0" smtClean="0"/>
              <a:t>museli jsme </a:t>
            </a:r>
            <a:r>
              <a:rPr lang="cs-CZ" dirty="0" smtClean="0"/>
              <a:t>psát úkoly doma.</a:t>
            </a:r>
          </a:p>
          <a:p>
            <a:pPr marL="0" indent="0">
              <a:buNone/>
            </a:pPr>
            <a:r>
              <a:rPr lang="cs-CZ" dirty="0" smtClean="0"/>
              <a:t>Zápor: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b="1" dirty="0" err="1"/>
              <a:t>h</a:t>
            </a:r>
            <a:r>
              <a:rPr lang="cs-CZ" b="1" dirty="0" err="1" smtClean="0"/>
              <a:t>ave</a:t>
            </a:r>
            <a:r>
              <a:rPr lang="cs-CZ" b="1" dirty="0" smtClean="0"/>
              <a:t> to </a:t>
            </a:r>
            <a:r>
              <a:rPr lang="cs-CZ" dirty="0" smtClean="0"/>
              <a:t>(nemuseli)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441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Moci = </a:t>
            </a:r>
            <a:r>
              <a:rPr lang="cs-CZ" dirty="0" err="1" smtClean="0"/>
              <a:t>can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Minulý čas od </a:t>
            </a:r>
            <a:r>
              <a:rPr lang="cs-CZ" b="1" dirty="0" err="1" smtClean="0"/>
              <a:t>can</a:t>
            </a:r>
            <a:r>
              <a:rPr lang="cs-CZ" dirty="0" smtClean="0"/>
              <a:t> (moci) = </a:t>
            </a:r>
            <a:r>
              <a:rPr lang="cs-CZ" b="1" dirty="0" err="1" smtClean="0"/>
              <a:t>could</a:t>
            </a:r>
            <a:r>
              <a:rPr lang="cs-CZ" dirty="0" smtClean="0"/>
              <a:t> (mohli)</a:t>
            </a:r>
          </a:p>
          <a:p>
            <a:pPr marL="0" indent="0">
              <a:buNone/>
            </a:pPr>
            <a:r>
              <a:rPr lang="cs-CZ" dirty="0" smtClean="0"/>
              <a:t>Je pro všechny osoby stejný</a:t>
            </a:r>
          </a:p>
          <a:p>
            <a:pPr marL="0" indent="0">
              <a:buNone/>
            </a:pPr>
            <a:r>
              <a:rPr lang="cs-CZ" dirty="0" smtClean="0"/>
              <a:t>Něco se mohlo</a:t>
            </a:r>
          </a:p>
          <a:p>
            <a:pPr marL="0" indent="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, I </a:t>
            </a:r>
            <a:r>
              <a:rPr lang="cs-CZ" b="1" dirty="0" err="1" smtClean="0"/>
              <a:t>could</a:t>
            </a:r>
            <a:r>
              <a:rPr lang="cs-CZ" dirty="0" smtClean="0"/>
              <a:t> do </a:t>
            </a:r>
            <a:r>
              <a:rPr lang="cs-CZ" dirty="0" err="1" smtClean="0"/>
              <a:t>sports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,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free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Když jsem byl mladý, mohl jsem sportovat každý den, měl jsem hodně volného času.</a:t>
            </a:r>
          </a:p>
          <a:p>
            <a:pPr marL="0" indent="0">
              <a:buNone/>
            </a:pPr>
            <a:r>
              <a:rPr lang="cs-CZ" dirty="0" smtClean="0"/>
              <a:t>Zápor: </a:t>
            </a:r>
            <a:r>
              <a:rPr lang="cs-CZ" b="1" dirty="0" err="1" smtClean="0"/>
              <a:t>couldn´t</a:t>
            </a:r>
            <a:r>
              <a:rPr lang="cs-CZ" b="1" dirty="0" smtClean="0"/>
              <a:t> </a:t>
            </a:r>
            <a:r>
              <a:rPr lang="cs-CZ" dirty="0" smtClean="0"/>
              <a:t>(nemohli)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76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Když jsem byl mladý, nemohl jsem řídit auto.</a:t>
            </a:r>
          </a:p>
          <a:p>
            <a:pPr marL="0" indent="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, I </a:t>
            </a:r>
            <a:r>
              <a:rPr lang="cs-CZ" b="1" dirty="0" err="1" smtClean="0"/>
              <a:t>couldn´t</a:t>
            </a:r>
            <a:r>
              <a:rPr lang="cs-CZ" b="1" dirty="0" smtClean="0"/>
              <a:t> </a:t>
            </a:r>
            <a:r>
              <a:rPr lang="cs-CZ" dirty="0" smtClean="0"/>
              <a:t>drive a car.</a:t>
            </a:r>
          </a:p>
          <a:p>
            <a:pPr marL="0" indent="0">
              <a:buNone/>
            </a:pPr>
            <a:r>
              <a:rPr lang="cs-CZ" dirty="0" smtClean="0"/>
              <a:t>Mohl jsem jezdit jen na kole.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ride</a:t>
            </a:r>
            <a:r>
              <a:rPr lang="cs-CZ" dirty="0" smtClean="0"/>
              <a:t> a bike. </a:t>
            </a:r>
          </a:p>
          <a:p>
            <a:pPr marL="0" indent="0">
              <a:buNone/>
            </a:pPr>
            <a:r>
              <a:rPr lang="cs-CZ" dirty="0" smtClean="0"/>
              <a:t>Nemohl jsem číst Internet.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err="1" smtClean="0"/>
              <a:t>couldn´t</a:t>
            </a:r>
            <a:r>
              <a:rPr lang="cs-CZ" b="1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</a:p>
          <a:p>
            <a:pPr marL="0" indent="0">
              <a:buNone/>
            </a:pPr>
            <a:r>
              <a:rPr lang="cs-CZ" dirty="0" smtClean="0"/>
              <a:t>Mohl jsem číst jen časopisy a knihy.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err="1" smtClean="0"/>
              <a:t>could</a:t>
            </a:r>
            <a:r>
              <a:rPr lang="cs-CZ" b="1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magazines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785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b="1" dirty="0"/>
              <a:t>h</a:t>
            </a:r>
            <a:r>
              <a:rPr lang="cs-CZ" b="1" dirty="0" smtClean="0"/>
              <a:t>ad to, </a:t>
            </a:r>
            <a:r>
              <a:rPr lang="cs-CZ" b="1" dirty="0" err="1" smtClean="0"/>
              <a:t>could</a:t>
            </a:r>
            <a:r>
              <a:rPr lang="cs-CZ" b="1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err="1" smtClean="0"/>
              <a:t>couldn´t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atch</a:t>
            </a:r>
            <a:r>
              <a:rPr lang="cs-CZ" dirty="0" smtClean="0"/>
              <a:t> TV</a:t>
            </a:r>
          </a:p>
          <a:p>
            <a:pPr marL="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se </a:t>
            </a:r>
            <a:r>
              <a:rPr lang="cs-CZ" dirty="0" err="1" smtClean="0"/>
              <a:t>the</a:t>
            </a:r>
            <a:r>
              <a:rPr lang="cs-CZ" dirty="0" smtClean="0"/>
              <a:t> Internet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se </a:t>
            </a:r>
            <a:r>
              <a:rPr lang="cs-CZ" dirty="0" err="1" smtClean="0"/>
              <a:t>shampoo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g</a:t>
            </a:r>
            <a:r>
              <a:rPr lang="cs-CZ" dirty="0" smtClean="0"/>
              <a:t>o to </a:t>
            </a:r>
            <a:r>
              <a:rPr lang="cs-CZ" dirty="0" err="1" smtClean="0"/>
              <a:t>bed</a:t>
            </a:r>
            <a:r>
              <a:rPr lang="cs-CZ" dirty="0" smtClean="0"/>
              <a:t> early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lay </a:t>
            </a:r>
            <a:r>
              <a:rPr lang="cs-CZ" dirty="0" err="1" smtClean="0"/>
              <a:t>computer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 </a:t>
            </a:r>
            <a:r>
              <a:rPr lang="cs-CZ" dirty="0" err="1" smtClean="0"/>
              <a:t>mobiles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Lidé se nemohli dívat na televizi.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Lidé mohli číst knihy.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Lidé nemohli používat Internet.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Lidé museli chodit spát brzy.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2204864"/>
            <a:ext cx="28375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couldn´t</a:t>
            </a:r>
            <a:r>
              <a:rPr lang="cs-CZ" sz="2000" dirty="0" smtClean="0"/>
              <a:t> </a:t>
            </a:r>
            <a:r>
              <a:rPr lang="cs-CZ" sz="2000" dirty="0" err="1" smtClean="0"/>
              <a:t>watch</a:t>
            </a:r>
            <a:r>
              <a:rPr lang="cs-CZ" sz="2000" dirty="0" smtClean="0"/>
              <a:t> </a:t>
            </a:r>
            <a:r>
              <a:rPr lang="cs-CZ" sz="2000" dirty="0" err="1" smtClean="0"/>
              <a:t>Tv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3429000"/>
            <a:ext cx="2539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4653136"/>
            <a:ext cx="3277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couldn´t</a:t>
            </a:r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Internet.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5805264"/>
            <a:ext cx="2984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People</a:t>
            </a:r>
            <a:r>
              <a:rPr lang="cs-CZ" dirty="0" smtClean="0"/>
              <a:t> had to go to </a:t>
            </a:r>
            <a:r>
              <a:rPr lang="cs-CZ" dirty="0" err="1" smtClean="0"/>
              <a:t>bed</a:t>
            </a:r>
            <a:r>
              <a:rPr lang="cs-CZ" dirty="0" smtClean="0"/>
              <a:t> early.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0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Say</a:t>
            </a:r>
            <a:r>
              <a:rPr lang="cs-CZ" dirty="0"/>
              <a:t> </a:t>
            </a: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people</a:t>
            </a:r>
            <a:r>
              <a:rPr lang="cs-CZ" dirty="0"/>
              <a:t> </a:t>
            </a:r>
            <a:r>
              <a:rPr lang="cs-CZ" dirty="0" err="1"/>
              <a:t>could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couldn´t</a:t>
            </a:r>
            <a:r>
              <a:rPr lang="cs-CZ" dirty="0"/>
              <a:t> do in 1900 and </a:t>
            </a:r>
            <a:r>
              <a:rPr lang="cs-CZ" dirty="0" err="1"/>
              <a:t>before</a:t>
            </a:r>
            <a:r>
              <a:rPr lang="cs-CZ" dirty="0"/>
              <a:t> 1900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2577480" cy="1718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56792"/>
            <a:ext cx="2368793" cy="1634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82163"/>
            <a:ext cx="2160240" cy="1583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97" y="3789040"/>
            <a:ext cx="2725920" cy="181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268" y="3733289"/>
            <a:ext cx="2398405" cy="1871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468" y="3699950"/>
            <a:ext cx="1871687" cy="1878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217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 smtClean="0"/>
              <a:t>Obrázky:</a:t>
            </a:r>
          </a:p>
          <a:p>
            <a:pPr marL="0" indent="0">
              <a:buNone/>
            </a:pPr>
            <a:r>
              <a:rPr lang="cs-CZ" sz="1800" dirty="0"/>
              <a:t>Staré auto.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2012 </a:t>
            </a:r>
            <a:r>
              <a:rPr lang="cs-CZ" sz="1800" dirty="0"/>
              <a:t>[cit. </a:t>
            </a:r>
            <a:r>
              <a:rPr lang="cs-CZ" sz="1800" dirty="0" smtClean="0"/>
              <a:t>2012-01-02]. </a:t>
            </a:r>
            <a:r>
              <a:rPr lang="cs-CZ" sz="1800" dirty="0"/>
              <a:t>Dostupné z: http://office.microsoft.com/cs-cz/images/results.aspx?qu=star%C3%A9+auto&amp;ex=1&amp;ctt=1#ai:MP900313801|mt:2|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Nůžky. </a:t>
            </a:r>
            <a:r>
              <a:rPr lang="cs-CZ" sz="1800" i="1" dirty="0"/>
              <a:t>Office.microsoft.com</a:t>
            </a:r>
            <a:r>
              <a:rPr lang="cs-CZ" sz="1800" dirty="0"/>
              <a:t> [online]. </a:t>
            </a:r>
            <a:r>
              <a:rPr lang="cs-CZ" sz="1800" dirty="0" smtClean="0"/>
              <a:t>2012 </a:t>
            </a:r>
            <a:r>
              <a:rPr lang="cs-CZ" sz="1800" dirty="0"/>
              <a:t>[cit. </a:t>
            </a:r>
            <a:r>
              <a:rPr lang="cs-CZ" sz="1800" dirty="0" smtClean="0"/>
              <a:t>2012-01-02]. </a:t>
            </a:r>
            <a:r>
              <a:rPr lang="cs-CZ" sz="1800" dirty="0"/>
              <a:t>Dostupné z: http://office.microsoft.com/cs-cz/images/results.aspx?qu=n%C5%AF%C5%BEky&amp;ex=1&amp;ctt=1#ai:MP900315536|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Tramvaj. </a:t>
            </a:r>
            <a:r>
              <a:rPr lang="cs-CZ" sz="1800" i="1" dirty="0"/>
              <a:t>Office.microsoft.com</a:t>
            </a:r>
            <a:r>
              <a:rPr lang="cs-CZ" sz="1800" dirty="0"/>
              <a:t> [online]. </a:t>
            </a:r>
            <a:r>
              <a:rPr lang="cs-CZ" sz="1800" dirty="0" smtClean="0"/>
              <a:t>2012 </a:t>
            </a:r>
            <a:r>
              <a:rPr lang="cs-CZ" sz="1800" dirty="0"/>
              <a:t>[cit. </a:t>
            </a:r>
            <a:r>
              <a:rPr lang="cs-CZ" sz="1800" dirty="0" smtClean="0"/>
              <a:t>2012-01-02]. </a:t>
            </a:r>
            <a:r>
              <a:rPr lang="cs-CZ" sz="1800" dirty="0"/>
              <a:t>Dostupné z: http://office.microsoft.com/cs-cz/images/results.aspx?qu=tramvaj&amp;ex=1&amp;ctt=1#ai:MP900402157|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it-IT" sz="1800" dirty="0"/>
              <a:t>Jízdní kolo. </a:t>
            </a:r>
            <a:r>
              <a:rPr lang="it-IT" sz="1800" i="1" dirty="0"/>
              <a:t>Office.com</a:t>
            </a:r>
            <a:r>
              <a:rPr lang="it-IT" sz="1800" dirty="0"/>
              <a:t> [online]. 2012 [cit. </a:t>
            </a:r>
            <a:r>
              <a:rPr lang="it-IT" sz="1800" dirty="0" smtClean="0"/>
              <a:t>2012-0</a:t>
            </a:r>
            <a:r>
              <a:rPr lang="cs-CZ" sz="1800" dirty="0" smtClean="0"/>
              <a:t>1</a:t>
            </a:r>
            <a:r>
              <a:rPr lang="it-IT" sz="1800" dirty="0" smtClean="0"/>
              <a:t>-</a:t>
            </a:r>
            <a:r>
              <a:rPr lang="cs-CZ" sz="1800" dirty="0" smtClean="0"/>
              <a:t>02</a:t>
            </a:r>
            <a:r>
              <a:rPr lang="it-IT" sz="1800" dirty="0" smtClean="0"/>
              <a:t>]. </a:t>
            </a:r>
            <a:r>
              <a:rPr lang="it-IT" sz="1800" dirty="0"/>
              <a:t>Dostupné z: http://office.microsoft.com/cs-cz/images/results.aspx?qu=j%C3%ADzdn%C3%AD+kolo&amp;ex=1&amp;ctt=1#ai:MP900402135|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1710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Obrázky:</a:t>
            </a:r>
          </a:p>
          <a:p>
            <a:pPr marL="0" indent="0">
              <a:buNone/>
            </a:pPr>
            <a:r>
              <a:rPr lang="cs-CZ" sz="1800" dirty="0"/>
              <a:t>Pistole. </a:t>
            </a:r>
            <a:r>
              <a:rPr lang="cs-CZ" sz="1800" i="1" dirty="0"/>
              <a:t>Office.com</a:t>
            </a:r>
            <a:r>
              <a:rPr lang="cs-CZ" sz="1800" dirty="0"/>
              <a:t> [online]. 2012 [cit. </a:t>
            </a:r>
            <a:r>
              <a:rPr lang="cs-CZ" sz="1800" dirty="0" smtClean="0"/>
              <a:t>2012-01-02]. </a:t>
            </a:r>
            <a:r>
              <a:rPr lang="cs-CZ" sz="1800" dirty="0"/>
              <a:t>Dostupné z: http://office.microsoft.com/cs-cz/images/results.aspx?qu=pistole&amp;ex=1&amp;ctt=1#ai:MP900403070</a:t>
            </a:r>
            <a:r>
              <a:rPr lang="cs-CZ" sz="1800" dirty="0" smtClean="0"/>
              <a:t>|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Gramofon. </a:t>
            </a:r>
            <a:r>
              <a:rPr lang="cs-CZ" sz="1800" i="1" dirty="0"/>
              <a:t>Office.com</a:t>
            </a:r>
            <a:r>
              <a:rPr lang="cs-CZ" sz="1800" dirty="0"/>
              <a:t> [online]. 2012 [cit. </a:t>
            </a:r>
            <a:r>
              <a:rPr lang="cs-CZ" sz="1800" dirty="0" smtClean="0"/>
              <a:t>2012-01-02]. </a:t>
            </a:r>
            <a:r>
              <a:rPr lang="cs-CZ" sz="1800" dirty="0"/>
              <a:t>Dostupné z: http://office.microsoft.com/cs-cz/images/results.aspx?qu=gramofon&amp;ex=1&amp;ctt=1#ai:MP900409570|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Text:</a:t>
            </a:r>
          </a:p>
          <a:p>
            <a:pPr marL="0" indent="0">
              <a:buNone/>
            </a:pPr>
            <a:r>
              <a:rPr lang="cs-CZ" sz="1800" dirty="0" smtClean="0"/>
              <a:t>Vlastní zdroje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3862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551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Způsobová slovesa v minulém čase – muset, moci</vt:lpstr>
      <vt:lpstr>Anotace</vt:lpstr>
      <vt:lpstr>Muset = have to</vt:lpstr>
      <vt:lpstr>Moci = can</vt:lpstr>
      <vt:lpstr>Přelož</vt:lpstr>
      <vt:lpstr>Say what people in the past had to, could or couldn´t</vt:lpstr>
      <vt:lpstr>Přelož</vt:lpstr>
      <vt:lpstr>Say what people could or couldn´t do in 1900 and before 1900</vt:lpstr>
      <vt:lpstr>Citace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Způsobová slovesa v minulém čase – muset, moci</dc:title>
  <dc:creator>Hanka-mamka</dc:creator>
  <cp:lastModifiedBy>KLETECKOVAH</cp:lastModifiedBy>
  <cp:revision>30</cp:revision>
  <dcterms:created xsi:type="dcterms:W3CDTF">2012-01-08T21:36:27Z</dcterms:created>
  <dcterms:modified xsi:type="dcterms:W3CDTF">2012-02-29T15:56:17Z</dcterms:modified>
</cp:coreProperties>
</file>