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CC62FD7-8CA8-4925-AE6F-9AD962C6696F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62029B1-11EC-4447-B50C-81FAE8D205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A5D705D-62A2-4549-8290-3C84D6625714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B5261B1-FD58-4B97-9653-11FEE98357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AEEC7D9-E9D6-4C5D-BB9A-B1E6A3D2F9A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6C95DD56-B63B-4B66-A5A0-8FB37D1750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545FD5C-277C-466E-9141-59C80103C935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5476C85-0E44-40F6-B888-55FF4DC10B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F5084CF-ABAF-42DE-A855-03360493CA45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91DA9E8-D0FE-46B6-BD0A-3B3E98A1E3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9C01C2E-3D79-4F59-91EB-CF155FF8AE82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4005FF9-1D07-4DF9-B1C0-7F95E6A9B5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A2700DD-CE23-4317-81D0-DF98ED8A29E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63284FB-FCA5-4530-85FD-78E57F2F13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42111EE-17C5-44DD-81BD-78E1527859B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C1C4206-EE32-4B05-8B94-26274F0017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E9AB57-6896-4D8E-B403-45372D2FECCD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5A8605D-B266-4087-BD61-86882C3523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0F0E59E-7BB1-42F8-B594-B7F1249BF9E6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C0B680-49A0-4ADA-9B0B-163EF54757F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77F9C6F2-05C0-4005-940C-F37272B8450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4569EE29-5F69-43A3-942E-9728D2486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C62FD7-8CA8-4925-AE6F-9AD962C6696F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2029B1-11EC-4447-B50C-81FAE8D205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5D705D-62A2-4549-8290-3C84D6625714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5261B1-FD58-4B97-9653-11FEE98357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EEC7D9-E9D6-4C5D-BB9A-B1E6A3D2F9A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95DD56-B63B-4B66-A5A0-8FB37D1750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45FD5C-277C-466E-9141-59C80103C935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476C85-0E44-40F6-B888-55FF4DC10B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5084CF-ABAF-42DE-A855-03360493CA45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1DA9E8-D0FE-46B6-BD0A-3B3E98A1E3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C01C2E-3D79-4F59-91EB-CF155FF8AE82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05FF9-1D07-4DF9-B1C0-7F95E6A9B5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2700DD-CE23-4317-81D0-DF98ED8A29E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3284FB-FCA5-4530-85FD-78E57F2F13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2111EE-17C5-44DD-81BD-78E1527859B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1C4206-EE32-4B05-8B94-26274F0017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E9AB57-6896-4D8E-B403-45372D2FECCD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A8605D-B266-4087-BD61-86882C3523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F0E59E-7BB1-42F8-B594-B7F1249BF9E6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C0B680-49A0-4ADA-9B0B-163EF54757F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F9C6F2-05C0-4005-940C-F37272B84503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69EE29-5F69-43A3-942E-9728D2486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A1DCEADF-3410-4439-A880-4A88CE7DDFE2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EDBB71F-4655-4954-94D9-9ED9E6D64D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1DCEADF-3410-4439-A880-4A88CE7DDFE2}" type="datetimeFigureOut">
              <a:rPr lang="cs-CZ" smtClean="0"/>
              <a:pPr>
                <a:defRPr/>
              </a:pPr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EDBB71F-4655-4954-94D9-9ED9E6D64D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071678"/>
            <a:ext cx="9144000" cy="4786322"/>
          </a:xfrm>
        </p:spPr>
        <p:txBody>
          <a:bodyPr rtlCol="0">
            <a:normAutofit fontScale="25000" lnSpcReduction="20000"/>
          </a:bodyPr>
          <a:lstStyle/>
          <a:p>
            <a:pPr>
              <a:buNone/>
              <a:defRPr/>
            </a:pPr>
            <a:r>
              <a:rPr lang="cs-CZ" sz="4000" dirty="0" smtClean="0">
                <a:latin typeface="Calibri" pitchFamily="34" charset="0"/>
              </a:rPr>
              <a:t>Název DUM:  </a:t>
            </a:r>
            <a:r>
              <a:rPr lang="cs-CZ" sz="4000" b="1" dirty="0" smtClean="0">
                <a:latin typeface="Calibri" pitchFamily="34" charset="0"/>
              </a:rPr>
              <a:t>VY_32_INOVACE_10_18_Studená_válka</a:t>
            </a:r>
            <a:endParaRPr lang="cs-CZ" sz="4000" b="1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Číslo skupiny: </a:t>
            </a:r>
            <a:r>
              <a:rPr lang="cs-CZ" sz="4000" b="1" dirty="0" smtClean="0">
                <a:latin typeface="Calibri" pitchFamily="34" charset="0"/>
              </a:rPr>
              <a:t> </a:t>
            </a:r>
            <a:r>
              <a:rPr lang="cs-CZ" sz="4000" b="1" dirty="0">
                <a:latin typeface="Calibri" pitchFamily="34" charset="0"/>
              </a:rPr>
              <a:t>3</a:t>
            </a:r>
            <a:endParaRPr lang="cs-CZ" sz="4000" b="1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alibri" pitchFamily="34" charset="0"/>
            </a:endParaRPr>
          </a:p>
          <a:p>
            <a:pPr>
              <a:buNone/>
              <a:defRPr/>
            </a:pPr>
            <a:r>
              <a:rPr lang="cs-CZ" sz="4000" dirty="0" smtClean="0">
                <a:latin typeface="Calibri" pitchFamily="34" charset="0"/>
              </a:rPr>
              <a:t>Autor: </a:t>
            </a:r>
            <a:r>
              <a:rPr lang="cs-CZ" sz="4000" b="1" dirty="0" smtClean="0">
                <a:latin typeface="Calibri" pitchFamily="34" charset="0"/>
              </a:rPr>
              <a:t>Radomír Krejčí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alibri" pitchFamily="34" charset="0"/>
            </a:endParaRPr>
          </a:p>
          <a:p>
            <a:pPr>
              <a:buNone/>
              <a:defRPr/>
            </a:pPr>
            <a:r>
              <a:rPr lang="cs-CZ" sz="4000" dirty="0" smtClean="0">
                <a:latin typeface="Calibri" pitchFamily="34" charset="0"/>
              </a:rPr>
              <a:t>Vzdělávací obor/Předmět/Téma: </a:t>
            </a:r>
            <a:r>
              <a:rPr lang="cs-CZ" sz="4000" b="1" dirty="0" smtClean="0">
                <a:latin typeface="Calibri" pitchFamily="34" charset="0"/>
              </a:rPr>
              <a:t>Dějepis/Dějepis/Studená válka</a:t>
            </a:r>
            <a:endParaRPr lang="cs-CZ" sz="4000" b="1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alibri" pitchFamily="34" charset="0"/>
            </a:endParaRPr>
          </a:p>
          <a:p>
            <a:pPr>
              <a:buNone/>
              <a:defRPr/>
            </a:pPr>
            <a:r>
              <a:rPr lang="cs-CZ" sz="4000" dirty="0" smtClean="0">
                <a:latin typeface="Calibri" pitchFamily="34" charset="0"/>
              </a:rPr>
              <a:t>Druh </a:t>
            </a:r>
            <a:r>
              <a:rPr lang="cs-CZ" sz="4000" dirty="0">
                <a:latin typeface="Calibri" pitchFamily="34" charset="0"/>
              </a:rPr>
              <a:t>učebního materiálu</a:t>
            </a:r>
            <a:r>
              <a:rPr lang="cs-CZ" sz="4000" dirty="0" smtClean="0">
                <a:latin typeface="Calibri" pitchFamily="34" charset="0"/>
              </a:rPr>
              <a:t>: </a:t>
            </a:r>
            <a:r>
              <a:rPr lang="cs-CZ" sz="4000" b="1" dirty="0" smtClean="0">
                <a:latin typeface="Calibri" pitchFamily="34" charset="0"/>
              </a:rPr>
              <a:t>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Metodický list:			</a:t>
            </a:r>
            <a:r>
              <a:rPr lang="cs-CZ" sz="4000" b="1" dirty="0" smtClean="0">
                <a:latin typeface="Calibri" pitchFamily="34" charset="0"/>
              </a:rPr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>
              <a:lnSpc>
                <a:spcPct val="170000"/>
              </a:lnSpc>
              <a:buNone/>
              <a:defRPr/>
            </a:pPr>
            <a:r>
              <a:rPr lang="cs-CZ" sz="4000" dirty="0" smtClean="0">
                <a:latin typeface="Calibri" pitchFamily="34" charset="0"/>
              </a:rPr>
              <a:t>Anotace: Seznámení se s vývojem </a:t>
            </a:r>
            <a:r>
              <a:rPr lang="cs-CZ" sz="4000" dirty="0" smtClean="0">
                <a:latin typeface="Calibri" pitchFamily="34" charset="0"/>
              </a:rPr>
              <a:t>vztahů mezi supervelmocemi USA a SSSR v období 40. – 60. let. Inovace </a:t>
            </a:r>
            <a:r>
              <a:rPr lang="cs-CZ" sz="4000" dirty="0" smtClean="0">
                <a:latin typeface="Calibri" pitchFamily="34" charset="0"/>
              </a:rPr>
              <a:t>spočívá v nahrazení klasického výkladu se zápisem ilustrativnějším zobrazením pomocí </a:t>
            </a:r>
            <a:r>
              <a:rPr lang="cs-CZ" sz="4000" dirty="0" err="1" smtClean="0">
                <a:latin typeface="Calibri" pitchFamily="34" charset="0"/>
              </a:rPr>
              <a:t>dataprojektoru</a:t>
            </a:r>
            <a:r>
              <a:rPr lang="cs-CZ" sz="4000" dirty="0" smtClean="0">
                <a:latin typeface="Calibri" pitchFamily="34" charset="0"/>
              </a:rPr>
              <a:t>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Ověřeno </a:t>
            </a:r>
            <a:r>
              <a:rPr lang="cs-CZ" sz="4000" dirty="0">
                <a:latin typeface="Calibri" pitchFamily="34" charset="0"/>
              </a:rPr>
              <a:t>ve třídě</a:t>
            </a:r>
            <a:r>
              <a:rPr lang="cs-CZ" sz="4000" dirty="0" smtClean="0">
                <a:latin typeface="Calibri" pitchFamily="34" charset="0"/>
              </a:rPr>
              <a:t>:  </a:t>
            </a:r>
            <a:r>
              <a:rPr lang="cs-CZ" sz="4000" b="1" dirty="0" smtClean="0">
                <a:latin typeface="Calibri" pitchFamily="34" charset="0"/>
              </a:rPr>
              <a:t>9.A</a:t>
            </a:r>
            <a:endParaRPr lang="cs-CZ" sz="4000" b="1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  <a:defRPr/>
            </a:pPr>
            <a:r>
              <a:rPr lang="cs-CZ" sz="4000" dirty="0" smtClean="0">
                <a:latin typeface="Calibri" pitchFamily="34" charset="0"/>
              </a:rPr>
              <a:t>Datum </a:t>
            </a:r>
            <a:r>
              <a:rPr lang="cs-CZ" sz="4000" dirty="0">
                <a:latin typeface="Calibri" pitchFamily="34" charset="0"/>
              </a:rPr>
              <a:t>ověření</a:t>
            </a:r>
            <a:r>
              <a:rPr lang="cs-CZ" sz="4000" dirty="0" smtClean="0">
                <a:latin typeface="Calibri" pitchFamily="34" charset="0"/>
              </a:rPr>
              <a:t>:   </a:t>
            </a:r>
            <a:r>
              <a:rPr lang="cs-CZ" sz="4000" b="1" dirty="0" smtClean="0">
                <a:latin typeface="Calibri" pitchFamily="34" charset="0"/>
              </a:rPr>
              <a:t>19.03.2012</a:t>
            </a:r>
            <a:endParaRPr lang="cs-CZ" sz="4000" b="1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4000" dirty="0">
                <a:latin typeface="Calibri" pitchFamily="34" charset="0"/>
              </a:rPr>
              <a:t>výše uvedený materiál jsem ověřil(a) </a:t>
            </a:r>
            <a:endParaRPr lang="cs-CZ" sz="40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ve </a:t>
            </a:r>
            <a:r>
              <a:rPr lang="cs-CZ" sz="4000" dirty="0">
                <a:latin typeface="Calibri" pitchFamily="34" charset="0"/>
              </a:rPr>
              <a:t>výuce a provedl(a) o tom zápis do </a:t>
            </a:r>
            <a:r>
              <a:rPr lang="cs-CZ" sz="40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  <a:defRPr/>
            </a:pPr>
            <a:r>
              <a:rPr lang="cs-CZ" sz="4000" dirty="0" smtClean="0">
                <a:latin typeface="Calibri" pitchFamily="34" charset="0"/>
              </a:rPr>
              <a:t>Datum:   </a:t>
            </a:r>
            <a:r>
              <a:rPr lang="cs-CZ" sz="4000" dirty="0" smtClean="0">
                <a:latin typeface="Calibri" pitchFamily="34" charset="0"/>
              </a:rPr>
              <a:t>19.03.2012</a:t>
            </a:r>
            <a:r>
              <a:rPr lang="cs-CZ" sz="4000" dirty="0" smtClean="0">
                <a:latin typeface="Calibri" pitchFamily="34" charset="0"/>
              </a:rPr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Studená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= válka bez boje mezi </a:t>
            </a:r>
          </a:p>
          <a:p>
            <a:r>
              <a:rPr lang="cs-CZ" dirty="0" smtClean="0"/>
              <a:t>USA (NATO) a SSSR (Varšavská smlouva)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5715016"/>
            <a:ext cx="1809736" cy="904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1619208" cy="852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     Berlínská krize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11680"/>
            <a:ext cx="8643998" cy="48463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14290"/>
            <a:ext cx="1398394" cy="1785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214290"/>
            <a:ext cx="1291012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1500174"/>
            <a:ext cx="4525977" cy="5357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Berlínská krize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11680"/>
            <a:ext cx="8643998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1948 – </a:t>
            </a:r>
            <a:r>
              <a:rPr lang="cs-CZ" sz="2200" b="1" i="1" dirty="0" smtClean="0">
                <a:solidFill>
                  <a:schemeClr val="accent3">
                    <a:lumMod val="75000"/>
                  </a:schemeClr>
                </a:solidFill>
              </a:rPr>
              <a:t>J.V. Stalin </a:t>
            </a:r>
            <a:r>
              <a:rPr lang="cs-CZ" sz="2200" dirty="0" smtClean="0"/>
              <a:t>se chce zmocnit západního Berlína</a:t>
            </a:r>
          </a:p>
          <a:p>
            <a:pPr>
              <a:buFont typeface="Symbol" pitchFamily="18" charset="2"/>
              <a:buChar char="Þ"/>
            </a:pPr>
            <a:r>
              <a:rPr lang="cs-CZ" sz="2200" dirty="0" smtClean="0"/>
              <a:t>SSSR zahajuje 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blokádu Berlína</a:t>
            </a:r>
          </a:p>
          <a:p>
            <a:pPr>
              <a:buNone/>
            </a:pPr>
            <a:r>
              <a:rPr lang="cs-CZ" sz="2200" dirty="0" smtClean="0"/>
              <a:t>                                     = uzavření všech pozemních cest do m</a:t>
            </a:r>
            <a:r>
              <a:rPr lang="cs-CZ" sz="2200" dirty="0" smtClean="0">
                <a:solidFill>
                  <a:schemeClr val="bg1"/>
                </a:solidFill>
              </a:rPr>
              <a:t>ěsta</a:t>
            </a:r>
          </a:p>
          <a:p>
            <a:pPr>
              <a:buFontTx/>
              <a:buChar char="-"/>
            </a:pPr>
            <a:r>
              <a:rPr lang="cs-CZ" sz="2200" dirty="0" smtClean="0"/>
              <a:t>USA a VB zahajují 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Berlínský letecký most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</a:t>
            </a:r>
            <a:r>
              <a:rPr lang="cs-CZ" sz="2200" dirty="0" smtClean="0"/>
              <a:t>= dodávky potravin, zboží a paliva lete</a:t>
            </a:r>
            <a:r>
              <a:rPr lang="cs-CZ" sz="2200" dirty="0" smtClean="0">
                <a:solidFill>
                  <a:schemeClr val="bg1"/>
                </a:solidFill>
              </a:rPr>
              <a:t>cky</a:t>
            </a:r>
          </a:p>
          <a:p>
            <a:pPr>
              <a:buNone/>
            </a:pPr>
            <a:r>
              <a:rPr lang="cs-CZ" sz="2200" dirty="0" smtClean="0"/>
              <a:t>1949 – Stalin neúspěšnou blokádu ukončuje</a:t>
            </a:r>
            <a:endParaRPr lang="cs-CZ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14290"/>
            <a:ext cx="1398394" cy="1785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214290"/>
            <a:ext cx="1291012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500570"/>
            <a:ext cx="2950716" cy="2357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Řešení krize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011680"/>
            <a:ext cx="9144000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1949 – na území okupovaném SSSR vzniká stát NDR </a:t>
            </a:r>
          </a:p>
          <a:p>
            <a:pPr>
              <a:buNone/>
            </a:pPr>
            <a:r>
              <a:rPr lang="cs-CZ" sz="2200" dirty="0" smtClean="0"/>
              <a:t>                                                      (</a:t>
            </a:r>
            <a:r>
              <a:rPr lang="cs-CZ" sz="2200" dirty="0" smtClean="0">
                <a:solidFill>
                  <a:srgbClr val="FF0000"/>
                </a:solidFill>
              </a:rPr>
              <a:t>Německá demokratická republika</a:t>
            </a:r>
            <a:r>
              <a:rPr lang="cs-CZ" sz="2200" dirty="0" smtClean="0"/>
              <a:t>)</a:t>
            </a:r>
          </a:p>
          <a:p>
            <a:pPr>
              <a:buNone/>
            </a:pPr>
            <a:r>
              <a:rPr lang="cs-CZ" sz="2200" dirty="0" smtClean="0"/>
              <a:t>        - na území okupovaném západními státy vzniká stát NSR</a:t>
            </a:r>
          </a:p>
          <a:p>
            <a:pPr>
              <a:buNone/>
            </a:pPr>
            <a:r>
              <a:rPr lang="cs-CZ" sz="2200" dirty="0" smtClean="0"/>
              <a:t>                                                      (</a:t>
            </a:r>
            <a:r>
              <a:rPr lang="cs-CZ" sz="2200" dirty="0" smtClean="0">
                <a:solidFill>
                  <a:srgbClr val="0070C0"/>
                </a:solidFill>
              </a:rPr>
              <a:t>Německá spolková republika</a:t>
            </a:r>
            <a:r>
              <a:rPr lang="cs-CZ" sz="2200" dirty="0" smtClean="0">
                <a:solidFill>
                  <a:schemeClr val="bg1"/>
                </a:solidFill>
              </a:rPr>
              <a:t>)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3500438"/>
            <a:ext cx="2836271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500438"/>
            <a:ext cx="2836271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     Karibská krize – část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11680"/>
            <a:ext cx="8643998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1959 – na Kubě probíhá revoluce – vůdcem </a:t>
            </a:r>
            <a:r>
              <a:rPr lang="cs-CZ" sz="2200" b="1" i="1" dirty="0" smtClean="0">
                <a:solidFill>
                  <a:schemeClr val="accent3">
                    <a:lumMod val="75000"/>
                  </a:schemeClr>
                </a:solidFill>
              </a:rPr>
              <a:t>F. </a:t>
            </a:r>
            <a:r>
              <a:rPr lang="cs-CZ" sz="2200" b="1" i="1" dirty="0" err="1" smtClean="0">
                <a:solidFill>
                  <a:schemeClr val="accent3">
                    <a:lumMod val="75000"/>
                  </a:schemeClr>
                </a:solidFill>
              </a:rPr>
              <a:t>Castro</a:t>
            </a:r>
            <a:endParaRPr lang="cs-CZ" sz="22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dirty="0" smtClean="0"/>
              <a:t>          </a:t>
            </a:r>
            <a:r>
              <a:rPr lang="cs-CZ" sz="2200" dirty="0" smtClean="0"/>
              <a:t>=&gt; odpor USA – prezident </a:t>
            </a:r>
            <a:r>
              <a:rPr lang="cs-CZ" sz="2200" b="1" i="1" dirty="0" smtClean="0">
                <a:solidFill>
                  <a:schemeClr val="accent3">
                    <a:lumMod val="75000"/>
                  </a:schemeClr>
                </a:solidFill>
              </a:rPr>
              <a:t>J.F. </a:t>
            </a:r>
            <a:r>
              <a:rPr lang="cs-CZ" sz="2200" b="1" i="1" dirty="0" err="1" smtClean="0">
                <a:solidFill>
                  <a:schemeClr val="accent3">
                    <a:lumMod val="75000"/>
                  </a:schemeClr>
                </a:solidFill>
              </a:rPr>
              <a:t>Kennedy</a:t>
            </a:r>
            <a:endParaRPr lang="cs-CZ" sz="22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2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200" dirty="0" smtClean="0"/>
              <a:t>1961 – invaze v 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Zátoce sviní </a:t>
            </a:r>
            <a:r>
              <a:rPr lang="cs-CZ" sz="2200" dirty="0" smtClean="0"/>
              <a:t>podporovaná USA</a:t>
            </a:r>
          </a:p>
          <a:p>
            <a:pPr>
              <a:buNone/>
            </a:pPr>
            <a:r>
              <a:rPr lang="cs-CZ" sz="2200" dirty="0" smtClean="0"/>
              <a:t>          =&gt; neúspěch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- Kuba se přiklání na stranu SSSR</a:t>
            </a:r>
            <a:endParaRPr lang="cs-CZ" sz="22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417730"/>
            <a:ext cx="3981442" cy="4440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2386380"/>
            <a:ext cx="3731790" cy="4471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4133506"/>
            <a:ext cx="4071934" cy="2724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4141844"/>
            <a:ext cx="3643306" cy="2716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077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44444E-6 L 0.38594 -0.5145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" y="-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307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-0.44948 -0.520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" y="-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5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     Karibská krize – část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11680"/>
            <a:ext cx="8643998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1962 – SSSR (v čele 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N.S. </a:t>
            </a:r>
            <a:r>
              <a:rPr lang="cs-CZ" sz="2200" b="1" i="1" dirty="0" err="1" smtClean="0">
                <a:solidFill>
                  <a:schemeClr val="accent2">
                    <a:lumMod val="75000"/>
                  </a:schemeClr>
                </a:solidFill>
              </a:rPr>
              <a:t>Chruščov</a:t>
            </a:r>
            <a:r>
              <a:rPr lang="cs-CZ" sz="2200" dirty="0" smtClean="0"/>
              <a:t>) umisťuje na Kubě své raket</a:t>
            </a:r>
            <a:r>
              <a:rPr lang="cs-CZ" sz="2200" dirty="0" smtClean="0">
                <a:solidFill>
                  <a:schemeClr val="bg1"/>
                </a:solidFill>
              </a:rPr>
              <a:t>y</a:t>
            </a:r>
          </a:p>
          <a:p>
            <a:pPr>
              <a:buFont typeface="Symbol" pitchFamily="18" charset="2"/>
              <a:buChar char="Þ"/>
            </a:pPr>
            <a:r>
              <a:rPr lang="cs-CZ" sz="2200" dirty="0" smtClean="0"/>
              <a:t>USA zahajují blokádu Kuby – hrozba světové války</a:t>
            </a:r>
          </a:p>
          <a:p>
            <a:pPr>
              <a:buFont typeface="Symbol" pitchFamily="18" charset="2"/>
              <a:buChar char="Þ"/>
            </a:pPr>
            <a:endParaRPr lang="cs-CZ" sz="2200" dirty="0" smtClean="0"/>
          </a:p>
          <a:p>
            <a:pPr>
              <a:buNone/>
            </a:pPr>
            <a:r>
              <a:rPr lang="cs-CZ" sz="2200" u="sng" dirty="0" smtClean="0"/>
              <a:t>výsledek: </a:t>
            </a:r>
            <a:r>
              <a:rPr lang="cs-CZ" sz="2200" dirty="0" smtClean="0"/>
              <a:t>po jednání stahuje SSSR své rakety z Kuby a USA z Turecka</a:t>
            </a:r>
          </a:p>
          <a:p>
            <a:pPr>
              <a:buNone/>
            </a:pPr>
            <a:endParaRPr lang="cs-CZ" sz="22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52"/>
            <a:ext cx="1466284" cy="1756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3173327"/>
            <a:ext cx="2643206" cy="3686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3775498"/>
            <a:ext cx="3914777" cy="3082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50" y="3769921"/>
            <a:ext cx="3576624" cy="308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28860" y="3802750"/>
            <a:ext cx="4114791" cy="305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148E-6 L 0.45243 -0.5884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" y="-2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67724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sz="2800" dirty="0" smtClean="0">
                <a:solidFill>
                  <a:schemeClr val="tx1"/>
                </a:solidFill>
              </a:rPr>
              <a:t>řešení krize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48463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u="sng" dirty="0" smtClean="0"/>
              <a:t>výsledek: </a:t>
            </a:r>
            <a:r>
              <a:rPr lang="cs-CZ" sz="2200" dirty="0" smtClean="0"/>
              <a:t>po jednání stahuje SSSR své rakety z Kuby a USA z Turecka</a:t>
            </a:r>
          </a:p>
          <a:p>
            <a:pPr>
              <a:buNone/>
            </a:pPr>
            <a:endParaRPr lang="cs-CZ" sz="22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2286004"/>
            <a:ext cx="4357686" cy="4357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2285992"/>
            <a:ext cx="4670021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357422" y="3429000"/>
            <a:ext cx="243232" cy="1262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215206" y="3429000"/>
            <a:ext cx="245565" cy="1309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2222E-6 L 0.64566 -0.20996 " pathEditMode="relative" ptsTypes="AA">
                                      <p:cBhvr>
                                        <p:cTn id="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44444E-6 L -0.64584 -0.14699 " pathEditMode="relative" ptsTypes="AA">
                                      <p:cBhvr>
                                        <p:cTn id="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      Souboj o vliv ve světě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11680"/>
            <a:ext cx="8643998" cy="48463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200" dirty="0" smtClean="0"/>
              <a:t>USA podporují Tchaj-wan, Jižní Koreu, Izrael</a:t>
            </a:r>
          </a:p>
          <a:p>
            <a:pPr>
              <a:buFontTx/>
              <a:buChar char="-"/>
            </a:pPr>
            <a:r>
              <a:rPr lang="cs-CZ" sz="2200" dirty="0" smtClean="0"/>
              <a:t>SSSR podporuje Čínu, Severní Koreu, Arabské země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Tx/>
              <a:buChar char="-"/>
            </a:pPr>
            <a:r>
              <a:rPr lang="cs-CZ" sz="2200" dirty="0" smtClean="0"/>
              <a:t>velký souboj o vliv v Africe a Jižní Americe (podpora revoluc</a:t>
            </a:r>
            <a:r>
              <a:rPr lang="cs-CZ" sz="2200" dirty="0" smtClean="0">
                <a:solidFill>
                  <a:schemeClr val="bg1"/>
                </a:solidFill>
              </a:rPr>
              <a:t>í)</a:t>
            </a:r>
          </a:p>
          <a:p>
            <a:pPr>
              <a:buNone/>
            </a:pPr>
            <a:endParaRPr lang="cs-CZ" sz="2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Použité obrázky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b="0" dirty="0" smtClean="0">
                <a:solidFill>
                  <a:schemeClr val="tx1"/>
                </a:solidFill>
              </a:rPr>
              <a:t>Všechny uveřejněné odkazy </a:t>
            </a:r>
            <a:r>
              <a:rPr lang="en-US" sz="1800" b="0" dirty="0" smtClean="0">
                <a:solidFill>
                  <a:schemeClr val="tx1"/>
                </a:solidFill>
              </a:rPr>
              <a:t>[</a:t>
            </a:r>
            <a:r>
              <a:rPr lang="cs-CZ" sz="1800" b="0" dirty="0" smtClean="0">
                <a:solidFill>
                  <a:schemeClr val="tx1"/>
                </a:solidFill>
              </a:rPr>
              <a:t>cit. </a:t>
            </a:r>
            <a:r>
              <a:rPr lang="cs-CZ" sz="1800" b="0" dirty="0" smtClean="0">
                <a:solidFill>
                  <a:schemeClr val="tx1"/>
                </a:solidFill>
              </a:rPr>
              <a:t>2012-18-03</a:t>
            </a:r>
            <a:r>
              <a:rPr lang="en-US" sz="1800" b="0" dirty="0" smtClean="0">
                <a:solidFill>
                  <a:schemeClr val="tx1"/>
                </a:solidFill>
              </a:rPr>
              <a:t>]</a:t>
            </a:r>
            <a:r>
              <a:rPr lang="cs-CZ" sz="1800" b="0" dirty="0" smtClean="0">
                <a:solidFill>
                  <a:schemeClr val="tx1"/>
                </a:solidFill>
              </a:rPr>
              <a:t> </a:t>
            </a:r>
            <a:r>
              <a:rPr lang="cs-CZ" sz="1800" b="0" dirty="0" smtClean="0">
                <a:solidFill>
                  <a:schemeClr val="tx1"/>
                </a:solidFill>
              </a:rPr>
              <a:t>dostupné na WWW viz. tabulka</a:t>
            </a:r>
            <a:endParaRPr lang="cs-CZ" sz="18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785926"/>
          <a:ext cx="9143999" cy="482253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55078"/>
                <a:gridCol w="1055078"/>
                <a:gridCol w="7033843"/>
              </a:tblGrid>
              <a:tr h="273505">
                <a:tc>
                  <a:txBody>
                    <a:bodyPr/>
                    <a:lstStyle/>
                    <a:p>
                      <a:pPr algn="ctr"/>
                      <a:r>
                        <a:rPr lang="cs-CZ" sz="140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smtClean="0"/>
                        <a:t>1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&lt;http://upload.wikimedia.org/wikipedia/commons/a/a9/Flag_of_the_Soviet_Union.svg?uselang=cs&gt;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2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&lt;http://upload.wikimedia.org/wikipedia/commons/thumb/a/a4/Flag_of_the_United_States.svg/800px-Flag_of_the_United_States.svg.png&gt;</a:t>
                      </a:r>
                    </a:p>
                    <a:p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3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&lt;http://upload.wikimedia.org/wikipedia/commons/9/92/Harry-truman.jpg&gt;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4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&lt;http://upload.wikimedia.org/wikipedia/commons/f/f1/JStalin_Secretary_general_CCCP_1942.jpg&gt;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b="1" smtClean="0"/>
                        <a:t>5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&lt;http://upload.wikimedia.org/wikipedia/commons/0/06/Germany_location_map_labeled_8_Jun_1947_-_22_Apr_1949-colored.svg&gt;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6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&lt;http://upload.wikimedia.org/wikipedia/commons/b/ba/C-47s_at_Tempelhof_Airport_Berlin_1948.jpg?uselang=cs&gt;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smtClean="0"/>
                        <a:t>7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&lt;http://upload.wikimedia.org/wikipedia/commons/3/3c/East-West-Germany-October_1949-July_1952.svg&gt;</a:t>
                      </a:r>
                      <a:endParaRPr lang="cs-CZ" sz="105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smtClean="0"/>
                        <a:t>8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&lt;http://upload.wikimedia.org/wikipedia/commons/c/c3/John_F._Kennedy%2C_White_House_color_photo_portrait.jpg?uselang=cs&gt;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9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&lt;http://upload.wikimedia.org/wikipedia/commons/c/c5/Fidel_Castro_-_MATS_Terminal_Washington_1959.jpg?uselang=cs&gt;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069848"/>
          </a:xfrm>
        </p:spPr>
        <p:txBody>
          <a:bodyPr>
            <a:normAutofit/>
          </a:bodyPr>
          <a:lstStyle/>
          <a:p>
            <a:r>
              <a:rPr lang="cs-CZ" sz="2200" dirty="0" smtClean="0"/>
              <a:t>Použité obrázky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600" b="0" dirty="0" smtClean="0">
                <a:solidFill>
                  <a:schemeClr val="tx1"/>
                </a:solidFill>
              </a:rPr>
              <a:t>Všechny uveřejněné odkazy </a:t>
            </a:r>
            <a:r>
              <a:rPr lang="en-US" sz="1600" b="0" dirty="0" smtClean="0">
                <a:solidFill>
                  <a:schemeClr val="tx1"/>
                </a:solidFill>
              </a:rPr>
              <a:t>[</a:t>
            </a:r>
            <a:r>
              <a:rPr lang="cs-CZ" sz="1600" b="0" dirty="0" smtClean="0">
                <a:solidFill>
                  <a:schemeClr val="tx1"/>
                </a:solidFill>
              </a:rPr>
              <a:t>cit. </a:t>
            </a:r>
            <a:r>
              <a:rPr lang="cs-CZ" sz="1600" b="0" dirty="0" smtClean="0">
                <a:solidFill>
                  <a:schemeClr val="tx1"/>
                </a:solidFill>
              </a:rPr>
              <a:t>2012-18-03</a:t>
            </a:r>
            <a:r>
              <a:rPr lang="en-US" sz="1600" b="0" dirty="0" smtClean="0">
                <a:solidFill>
                  <a:schemeClr val="tx1"/>
                </a:solidFill>
              </a:rPr>
              <a:t>]</a:t>
            </a:r>
            <a:r>
              <a:rPr lang="cs-CZ" sz="1600" b="0" dirty="0" smtClean="0">
                <a:solidFill>
                  <a:schemeClr val="tx1"/>
                </a:solidFill>
              </a:rPr>
              <a:t> </a:t>
            </a:r>
            <a:r>
              <a:rPr lang="cs-CZ" sz="1600" b="0" dirty="0" smtClean="0">
                <a:solidFill>
                  <a:schemeClr val="tx1"/>
                </a:solidFill>
              </a:rPr>
              <a:t>dostupné na WWW viz. tabulka</a:t>
            </a:r>
            <a:endParaRPr lang="cs-CZ" sz="16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214422"/>
          <a:ext cx="9143999" cy="482130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55078"/>
                <a:gridCol w="1055078"/>
                <a:gridCol w="7033843"/>
              </a:tblGrid>
              <a:tr h="27350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smtClean="0"/>
                        <a:t>10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smtClean="0"/>
                        <a:t>Wikimedia 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&lt;http://commons.wikimedia.org/wiki/File:Pig_Bay_-_geograph.org.uk_-_586912.jpg?uselang=cs&gt;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11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&lt;http://upload.wikimedia.org/wikipedia/commons/2/25/Castro-kruschev.jpg&gt;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12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&lt;http://upload.wikimedia.org/wikipedia/commons/a/a8/Nikita_S._Khrushchev.jpg?uselang=cs&gt;</a:t>
                      </a:r>
                      <a:endParaRPr lang="cs-CZ" sz="1050" dirty="0"/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13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&lt;http://upload.wikimedia.org/wikipedia/commons/5/59/Cuban_missiles_alt.jpg?uselang=cs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14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&lt;http://upload.wikimedia.org/wikipedia/commons/2/21/CubaMap1b_w.jpg?uselang=cs&gt;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15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&lt;http://upload.wikimedia.org/wikipedia/commons/b/b6/P-2H_Neptune_over_Soviet_ship_Oct_1962.jpg?uselang=cs&gt;</a:t>
                      </a:r>
                    </a:p>
                  </a:txBody>
                  <a:tcPr/>
                </a:tc>
              </a:tr>
              <a:tr h="574362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16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&lt;http://upload.wikimedia.org/wikipedia/commons/8/89/Caribbean_map_blank.svg?uselang=cs&gt;</a:t>
                      </a:r>
                      <a:endParaRPr lang="cs-CZ" sz="1050" dirty="0"/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17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err="1" smtClean="0"/>
                        <a:t>Wikimedia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Commons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&lt;http://upload.wikimedia.org/wikipedia/commons/a/ae/Turkey_map_blank.png?uselang=cs&gt;</a:t>
                      </a:r>
                    </a:p>
                  </a:txBody>
                  <a:tcPr/>
                </a:tc>
              </a:tr>
              <a:tr h="410258"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18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50" dirty="0" smtClean="0"/>
                        <a:t>Vlastní tvorba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57158" y="6000768"/>
            <a:ext cx="84296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/>
              <a:t>Kol. autorů. </a:t>
            </a:r>
            <a:r>
              <a:rPr lang="cs-CZ" i="1" dirty="0" smtClean="0"/>
              <a:t>Dějiny 20. století.</a:t>
            </a:r>
            <a:r>
              <a:rPr lang="cs-CZ" dirty="0" smtClean="0"/>
              <a:t> Praha : Práce, 1995. ISBN  80-208-0367-X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_studená válk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Motiv_studená válka</Template>
  <TotalTime>70628</TotalTime>
  <Words>427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Motiv_studená válka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Studená válka</vt:lpstr>
      <vt:lpstr>       Berlínská krize</vt:lpstr>
      <vt:lpstr>Berlínská krize</vt:lpstr>
      <vt:lpstr>Řešení krize</vt:lpstr>
      <vt:lpstr>       Karibská krize – část 1</vt:lpstr>
      <vt:lpstr>       Karibská krize – část 2</vt:lpstr>
      <vt:lpstr>       řešení krize</vt:lpstr>
      <vt:lpstr>       Souboj o vliv ve světě</vt:lpstr>
      <vt:lpstr>Použité obrázky  Všechny uveřejněné odkazy [cit. 2012-18-03] dostupné na WWW viz. tabulka</vt:lpstr>
      <vt:lpstr>Použité obrázky  Všechny uveřejněné odkazy [cit. 2012-18-03] dostupné na WWW viz. tabulka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18</cp:revision>
  <dcterms:created xsi:type="dcterms:W3CDTF">2012-02-01T08:51:03Z</dcterms:created>
  <dcterms:modified xsi:type="dcterms:W3CDTF">2012-03-18T15:03:36Z</dcterms:modified>
</cp:coreProperties>
</file>