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68" r:id="rId6"/>
    <p:sldId id="269" r:id="rId7"/>
    <p:sldId id="271" r:id="rId8"/>
    <p:sldId id="270" r:id="rId9"/>
    <p:sldId id="259" r:id="rId10"/>
    <p:sldId id="260" r:id="rId11"/>
    <p:sldId id="261" r:id="rId12"/>
    <p:sldId id="262" r:id="rId13"/>
    <p:sldId id="272" r:id="rId14"/>
    <p:sldId id="273" r:id="rId15"/>
    <p:sldId id="263" r:id="rId16"/>
    <p:sldId id="274" r:id="rId17"/>
    <p:sldId id="275" r:id="rId18"/>
    <p:sldId id="264" r:id="rId19"/>
    <p:sldId id="265" r:id="rId20"/>
    <p:sldId id="266" r:id="rId21"/>
    <p:sldId id="267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218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C75C47-E184-45C0-A384-590EB1B9C7EC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5EF2D8-A7A3-4656-97F9-63A4220EB9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24851F-AD1C-4D67-9719-67A983A187C0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837370-D7D2-437D-8476-9DA1C773AB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13FEA1-4C61-44A1-9B95-B0CE0F28B70C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763746-6634-4C7A-91C4-13F8F2F7DF7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556F39-391A-4CEC-BE61-AB1C71C91FF4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0DAF99-36A2-458C-B18F-B9E704065F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64AF6-EE35-4BF3-8C14-FE4A797A8DF9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1A8089-8A42-41E6-BB8A-A0967289BD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22C340-AB50-4123-A9B8-C8F4A6612576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F9ABBE-A64E-4DEE-BD5A-2388A90BDA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1F1358-A5AF-4A07-9736-AFE77C38B3CC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7735-A5AE-4788-B98F-BD1E16296F1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043039-2316-4F1C-AEE7-84AF2F1CF292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035ACA-37F4-4E27-8D5A-A62977725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fld id="{F5E3328D-4DEB-45EA-89D9-1D0BBA4EFEF1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0DFB338C-2986-4091-8CB2-5CE66B330B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2D884E-F737-474F-B1E5-80D0AC0F445D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2B03D6-B4C3-4402-BC01-0A398090BB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81A062-347D-4D03-87E3-E25EE721DAD9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87CAE8-FF5B-4A59-A2CE-524D4678E7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C75C47-E184-45C0-A384-590EB1B9C7EC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5EF2D8-A7A3-4656-97F9-63A4220EB9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24851F-AD1C-4D67-9719-67A983A187C0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837370-D7D2-437D-8476-9DA1C773AB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13FEA1-4C61-44A1-9B95-B0CE0F28B70C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763746-6634-4C7A-91C4-13F8F2F7DF7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556F39-391A-4CEC-BE61-AB1C71C91FF4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0DAF99-36A2-458C-B18F-B9E704065F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64AF6-EE35-4BF3-8C14-FE4A797A8DF9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1A8089-8A42-41E6-BB8A-A0967289BD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22C340-AB50-4123-A9B8-C8F4A6612576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F9ABBE-A64E-4DEE-BD5A-2388A90BDA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1F1358-A5AF-4A07-9736-AFE77C38B3CC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7735-A5AE-4788-B98F-BD1E16296F1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043039-2316-4F1C-AEE7-84AF2F1CF292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035ACA-37F4-4E27-8D5A-A62977725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E3328D-4DEB-45EA-89D9-1D0BBA4EFEF1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FB338C-2986-4091-8CB2-5CE66B330B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2D884E-F737-474F-B1E5-80D0AC0F445D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2B03D6-B4C3-4402-BC01-0A398090BB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81A062-347D-4D03-87E3-E25EE721DAD9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87CAE8-FF5B-4A59-A2CE-524D4678E7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753919B7-F830-46A9-9D6D-B82DE6D2978C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310E4632-2603-4904-9E56-0BB8AFE6C8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53919B7-F830-46A9-9D6D-B82DE6D2978C}" type="datetimeFigureOut">
              <a:rPr lang="cs-CZ" smtClean="0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10E4632-2603-4904-9E56-0BB8AFE6C8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800" b="1" dirty="0" smtClean="0">
                <a:latin typeface="Calibri" pitchFamily="34" charset="0"/>
              </a:rPr>
              <a:t>VY_32_INOVACE_11_18_Kosmické závody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</a:t>
            </a:r>
            <a:r>
              <a:rPr lang="cs-CZ" sz="1700" dirty="0" smtClean="0"/>
              <a:t>:  </a:t>
            </a:r>
            <a:r>
              <a:rPr lang="cs-CZ" sz="1700" b="1" dirty="0" smtClean="0"/>
              <a:t>1</a:t>
            </a:r>
            <a:endParaRPr lang="cs-CZ" sz="17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8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800" b="1" dirty="0">
                <a:latin typeface="Calibri" pitchFamily="34" charset="0"/>
              </a:rPr>
              <a:t>Dějepis/Dějepis/Studená válka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800" b="1" dirty="0">
                <a:latin typeface="Calibri" pitchFamily="34" charset="0"/>
              </a:rPr>
              <a:t>výuková 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800" dirty="0">
                <a:latin typeface="Calibri" pitchFamily="34" charset="0"/>
              </a:rPr>
              <a:t>Seznámení se s </a:t>
            </a:r>
            <a:r>
              <a:rPr lang="cs-CZ" sz="1800" dirty="0" smtClean="0">
                <a:latin typeface="Calibri" pitchFamily="34" charset="0"/>
              </a:rPr>
              <a:t>vývojem dobývání vesmíru a soupeření USA a SSSR. </a:t>
            </a:r>
            <a:r>
              <a:rPr lang="cs-CZ" sz="1800" dirty="0">
                <a:latin typeface="Calibri" pitchFamily="34" charset="0"/>
              </a:rPr>
              <a:t>Inovace spočívá v nahrazení klasického výkladu se zápisem ilustrativnějším zobrazením pomocí </a:t>
            </a:r>
            <a:r>
              <a:rPr lang="cs-CZ" sz="1800" dirty="0" err="1">
                <a:latin typeface="Calibri" pitchFamily="34" charset="0"/>
              </a:rPr>
              <a:t>dataprojektoru</a:t>
            </a:r>
            <a:r>
              <a:rPr lang="cs-CZ" sz="1800" dirty="0">
                <a:latin typeface="Calibri" pitchFamily="34" charset="0"/>
              </a:rPr>
              <a:t>. 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</a:t>
            </a:r>
            <a:r>
              <a:rPr lang="cs-CZ" sz="1800" b="1" dirty="0" smtClean="0">
                <a:latin typeface="Calibri" pitchFamily="34" charset="0"/>
              </a:rPr>
              <a:t>9.A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800" b="1" dirty="0" smtClean="0">
                <a:latin typeface="Calibri" pitchFamily="34" charset="0"/>
              </a:rPr>
              <a:t>20.03.2012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b="1" dirty="0" smtClean="0">
                <a:latin typeface="Calibri" pitchFamily="34" charset="0"/>
              </a:rPr>
              <a:t>20</a:t>
            </a:r>
            <a:r>
              <a:rPr lang="cs-CZ" sz="1400" dirty="0" smtClean="0">
                <a:latin typeface="Calibri" pitchFamily="34" charset="0"/>
              </a:rPr>
              <a:t>.03.2012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Kosmické závody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= závody mezi USA a SSSR o ovládnutí vesmíru a získání prestiže ve světě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619208" cy="852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5715016"/>
            <a:ext cx="1809736" cy="904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Zahájení závodů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1943 – Německo vyvíjí raketu V-2 (první balistickou střelu)</a:t>
            </a:r>
          </a:p>
          <a:p>
            <a:pPr>
              <a:buNone/>
            </a:pPr>
            <a:r>
              <a:rPr lang="cs-CZ" sz="2400" dirty="0" smtClean="0"/>
              <a:t>1945 – USA i SSSR se zmocňují německých raket a inženýrů</a:t>
            </a:r>
          </a:p>
          <a:p>
            <a:pPr>
              <a:buNone/>
            </a:pPr>
            <a:r>
              <a:rPr lang="cs-CZ" sz="2400" dirty="0" smtClean="0"/>
              <a:t>                      =&gt;  zahájeny kosmické závody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Obě země budují své kosmodromy – v SSSR </a:t>
            </a:r>
            <a:r>
              <a:rPr lang="cs-CZ" sz="2400" dirty="0" err="1" smtClean="0"/>
              <a:t>Bajkonur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                           - v USA Mys </a:t>
            </a:r>
            <a:r>
              <a:rPr lang="cs-CZ" sz="2400" dirty="0" err="1" smtClean="0"/>
              <a:t>Canaveral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898330"/>
            <a:ext cx="2214578" cy="2959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Zahájení závodů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1943 – Německo vyvíjí raketu V-2 (první balistickou střelu)</a:t>
            </a:r>
          </a:p>
          <a:p>
            <a:pPr>
              <a:buNone/>
            </a:pPr>
            <a:r>
              <a:rPr lang="cs-CZ" sz="2400" dirty="0" smtClean="0"/>
              <a:t>1945 – USA i SSSR se zmocňují německých raket a inženýrů</a:t>
            </a:r>
          </a:p>
          <a:p>
            <a:pPr>
              <a:buNone/>
            </a:pPr>
            <a:r>
              <a:rPr lang="cs-CZ" sz="2400" dirty="0" smtClean="0"/>
              <a:t>                      =&gt;  zahájeny kosmické závody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Obě země budují své kosmodromy – v SSSR </a:t>
            </a:r>
            <a:r>
              <a:rPr lang="cs-CZ" sz="2400" dirty="0" err="1" smtClean="0"/>
              <a:t>Bajkonur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                           - v USA Mys </a:t>
            </a:r>
            <a:r>
              <a:rPr lang="cs-CZ" sz="2400" dirty="0" err="1" smtClean="0"/>
              <a:t>Canaveral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007645"/>
            <a:ext cx="4286248" cy="2850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7 L 0.26563 -0.3550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" y="-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Zahájení závodů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1943 – Německo vyvíjí raketu V-2 (první balistickou střelu)</a:t>
            </a:r>
          </a:p>
          <a:p>
            <a:pPr>
              <a:buNone/>
            </a:pPr>
            <a:r>
              <a:rPr lang="cs-CZ" sz="2400" dirty="0" smtClean="0"/>
              <a:t>1945 – USA i SSSR se zmocňují německých raket a inženýrů</a:t>
            </a:r>
          </a:p>
          <a:p>
            <a:pPr>
              <a:buNone/>
            </a:pPr>
            <a:r>
              <a:rPr lang="cs-CZ" sz="2400" dirty="0" smtClean="0"/>
              <a:t>                      =&gt;  zahájeny kosmické závody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Obě země budují své kosmodromy – v SSSR </a:t>
            </a:r>
            <a:r>
              <a:rPr lang="cs-CZ" sz="2400" dirty="0" err="1" smtClean="0"/>
              <a:t>Bajkonur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                           - v USA Mys </a:t>
            </a:r>
            <a:r>
              <a:rPr lang="cs-CZ" sz="2400" dirty="0" err="1" smtClean="0"/>
              <a:t>Canaveral</a:t>
            </a:r>
            <a:endParaRPr lang="cs-CZ" sz="2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4143380"/>
            <a:ext cx="2134534" cy="2714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0"/>
            <a:ext cx="5357850" cy="681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Zahájení závodů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1943 – Německo vyvíjí raketu V-2 (první balistickou střelu)</a:t>
            </a:r>
          </a:p>
          <a:p>
            <a:pPr>
              <a:buNone/>
            </a:pPr>
            <a:r>
              <a:rPr lang="cs-CZ" sz="2400" dirty="0" smtClean="0"/>
              <a:t>1945 – USA i SSSR se zmocňují německých raket a inženýrů</a:t>
            </a:r>
          </a:p>
          <a:p>
            <a:pPr>
              <a:buNone/>
            </a:pPr>
            <a:r>
              <a:rPr lang="cs-CZ" sz="2400" dirty="0" smtClean="0"/>
              <a:t>                      =&gt;  zahájeny kosmické závody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Obě země budují své kosmodromy – v SSSR </a:t>
            </a:r>
            <a:r>
              <a:rPr lang="cs-CZ" sz="2400" dirty="0" err="1" smtClean="0"/>
              <a:t>Bajkonur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                           - v USA Mys </a:t>
            </a:r>
            <a:r>
              <a:rPr lang="cs-CZ" sz="2400" dirty="0" err="1" smtClean="0"/>
              <a:t>Canaveral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4179098"/>
            <a:ext cx="1785935" cy="2678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286256"/>
            <a:ext cx="5029183" cy="2357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první družici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1957 – SSSR vypouští první umělou družici světa –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Sputnik</a:t>
            </a: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Symbol" pitchFamily="18" charset="2"/>
              <a:buChar char="Þ"/>
            </a:pPr>
            <a:r>
              <a:rPr lang="cs-CZ" sz="2400" dirty="0" smtClean="0"/>
              <a:t>závody o prvního kosmonauta</a:t>
            </a:r>
          </a:p>
          <a:p>
            <a:pPr>
              <a:buFont typeface="Symbol" pitchFamily="18" charset="2"/>
              <a:buChar char="Þ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zpočátku posílána zvířata </a:t>
            </a: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09818" y="2500306"/>
            <a:ext cx="2934181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786198"/>
            <a:ext cx="4095736" cy="3071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prvního kosmonauta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1961 – první člověk ve vesmíru – </a:t>
            </a:r>
            <a:r>
              <a:rPr lang="cs-CZ" sz="2400" b="1" i="1" dirty="0" err="1" smtClean="0">
                <a:solidFill>
                  <a:schemeClr val="accent6">
                    <a:lumMod val="75000"/>
                  </a:schemeClr>
                </a:solidFill>
              </a:rPr>
              <a:t>Jurij</a:t>
            </a:r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i="1" dirty="0" err="1" smtClean="0">
                <a:solidFill>
                  <a:schemeClr val="accent6">
                    <a:lumMod val="75000"/>
                  </a:schemeClr>
                </a:solidFill>
              </a:rPr>
              <a:t>Gagarin</a:t>
            </a:r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(SSSR) na lodi </a:t>
            </a:r>
            <a:r>
              <a:rPr lang="cs-CZ" sz="2400" b="1" i="1" dirty="0" err="1" smtClean="0">
                <a:solidFill>
                  <a:schemeClr val="accent2">
                    <a:lumMod val="50000"/>
                  </a:schemeClr>
                </a:solidFill>
              </a:rPr>
              <a:t>Vostok</a:t>
            </a: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47783"/>
            <a:ext cx="2428860" cy="2152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56" y="2127297"/>
            <a:ext cx="6286544" cy="4730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prvního astronauta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1962 – první americký astronaut </a:t>
            </a: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John </a:t>
            </a:r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</a:rPr>
              <a:t>Glenn</a:t>
            </a: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dirty="0" smtClean="0"/>
              <a:t>na lodi </a:t>
            </a:r>
            <a:r>
              <a:rPr lang="cs-CZ" sz="2400" b="1" i="1" dirty="0" err="1" smtClean="0">
                <a:solidFill>
                  <a:schemeClr val="accent2">
                    <a:lumMod val="50000"/>
                  </a:schemeClr>
                </a:solidFill>
              </a:rPr>
              <a:t>Mercury</a:t>
            </a: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714620"/>
            <a:ext cx="2691861" cy="3095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2095506"/>
            <a:ext cx="3571870" cy="47624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dosažení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- USA i SSSR vyvíjejí lodě schopné dosáhnout Měsíce (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Apollo</a:t>
            </a:r>
            <a:r>
              <a:rPr lang="cs-CZ" sz="2400" dirty="0" smtClean="0"/>
              <a:t> a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Sojuz</a:t>
            </a:r>
            <a:r>
              <a:rPr lang="cs-CZ" sz="2400" dirty="0" smtClean="0"/>
              <a:t>)</a:t>
            </a: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071678"/>
            <a:ext cx="3929058" cy="396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95876" y="2071678"/>
            <a:ext cx="4848124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dosažení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- USA i SSSR vyvíjejí lodě schopné dosáhnout Měsíce (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Apollo</a:t>
            </a:r>
            <a:r>
              <a:rPr lang="cs-CZ" sz="2400" dirty="0" smtClean="0"/>
              <a:t> a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Sojuz</a:t>
            </a:r>
            <a:r>
              <a:rPr lang="cs-CZ" sz="2400" dirty="0" smtClean="0"/>
              <a:t>)</a:t>
            </a: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286011"/>
            <a:ext cx="3428992" cy="4571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3044" y="2244218"/>
            <a:ext cx="3890956" cy="46137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dosažení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- USA i SSSR vyvíjejí lodě schopné dosáhnout Měsíce (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Apollo</a:t>
            </a:r>
            <a:r>
              <a:rPr lang="cs-CZ" sz="2400" dirty="0" smtClean="0"/>
              <a:t> a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Sojuz</a:t>
            </a:r>
            <a:r>
              <a:rPr lang="cs-CZ" sz="2400" dirty="0" smtClean="0"/>
              <a:t>)</a:t>
            </a: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714620"/>
            <a:ext cx="9144001" cy="2199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dosažení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1969 – první muž na Měsíci – </a:t>
            </a:r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</a:rPr>
              <a:t>Neil</a:t>
            </a: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 Armstrong </a:t>
            </a:r>
            <a:r>
              <a:rPr lang="cs-CZ" sz="2400" dirty="0" smtClean="0"/>
              <a:t>(USA)</a:t>
            </a:r>
          </a:p>
          <a:p>
            <a:pPr>
              <a:buNone/>
            </a:pPr>
            <a:r>
              <a:rPr lang="cs-CZ" sz="2400" dirty="0" smtClean="0"/>
              <a:t>- Sověti na Měsíc nikdy nedoletěli</a:t>
            </a:r>
          </a:p>
          <a:p>
            <a:pPr>
              <a:buNone/>
            </a:pPr>
            <a:r>
              <a:rPr lang="cs-CZ" sz="2400" dirty="0" smtClean="0"/>
              <a:t>1970 – na měsíci přistává vozítko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lunochod </a:t>
            </a:r>
            <a:r>
              <a:rPr lang="cs-CZ" sz="2400" dirty="0" smtClean="0"/>
              <a:t>(SSSR)</a:t>
            </a: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Obrázek 8" descr="11Buzz-Aldrin-Apollo-1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2893191"/>
            <a:ext cx="5286412" cy="3964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dosažení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1969 – první muž na Měsíci – </a:t>
            </a:r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</a:rPr>
              <a:t>Neil</a:t>
            </a: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 Armstrong </a:t>
            </a:r>
            <a:r>
              <a:rPr lang="cs-CZ" sz="2400" dirty="0" smtClean="0"/>
              <a:t>(USA)</a:t>
            </a:r>
          </a:p>
          <a:p>
            <a:pPr>
              <a:buNone/>
            </a:pPr>
            <a:r>
              <a:rPr lang="cs-CZ" sz="2400" dirty="0" smtClean="0"/>
              <a:t>- Sověti na Měsíc nikdy nedoletěli</a:t>
            </a:r>
          </a:p>
          <a:p>
            <a:pPr>
              <a:buNone/>
            </a:pPr>
            <a:r>
              <a:rPr lang="cs-CZ" sz="2400" dirty="0" smtClean="0"/>
              <a:t>1970 – na měsíci přistává vozítko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lunochod </a:t>
            </a:r>
            <a:r>
              <a:rPr lang="cs-CZ" sz="2400" dirty="0" smtClean="0"/>
              <a:t>(SSSR)</a:t>
            </a: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Obrázek 8" descr="11Buzz-Aldrin-Apollo-1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dosažení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1969 – první muž na Měsíci – </a:t>
            </a:r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</a:rPr>
              <a:t>Neil</a:t>
            </a: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 Armstrong </a:t>
            </a:r>
            <a:r>
              <a:rPr lang="cs-CZ" sz="2400" dirty="0" smtClean="0"/>
              <a:t>(USA)</a:t>
            </a:r>
          </a:p>
          <a:p>
            <a:pPr>
              <a:buNone/>
            </a:pPr>
            <a:r>
              <a:rPr lang="cs-CZ" sz="2400" dirty="0" smtClean="0"/>
              <a:t>- Sověti na Měsíc nikdy nedoletěli</a:t>
            </a:r>
          </a:p>
          <a:p>
            <a:pPr>
              <a:buNone/>
            </a:pPr>
            <a:r>
              <a:rPr lang="cs-CZ" sz="2400" dirty="0" smtClean="0"/>
              <a:t>1970 – na měsíci přistává vozítko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lunochod </a:t>
            </a:r>
            <a:r>
              <a:rPr lang="cs-CZ" sz="2400" dirty="0" smtClean="0"/>
              <a:t>(SSSR)</a:t>
            </a: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000375"/>
            <a:ext cx="4762500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Souboj o dosažení jiných těles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3"/>
            <a:ext cx="9144000" cy="4829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1970 – sovětská sonda </a:t>
            </a:r>
            <a:r>
              <a:rPr lang="cs-CZ" sz="2400" b="1" i="1" dirty="0" err="1" smtClean="0">
                <a:solidFill>
                  <a:schemeClr val="accent2">
                    <a:lumMod val="50000"/>
                  </a:schemeClr>
                </a:solidFill>
              </a:rPr>
              <a:t>Veněra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/>
              <a:t>přistává na Venuši</a:t>
            </a:r>
          </a:p>
          <a:p>
            <a:pPr>
              <a:buNone/>
            </a:pPr>
            <a:r>
              <a:rPr lang="cs-CZ" sz="2400" dirty="0" smtClean="0"/>
              <a:t>1975 – americká sonda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Viking</a:t>
            </a:r>
            <a:r>
              <a:rPr lang="cs-CZ" sz="2400" dirty="0" smtClean="0"/>
              <a:t> přistává na Marsu</a:t>
            </a:r>
          </a:p>
          <a:p>
            <a:pPr>
              <a:buNone/>
            </a:pPr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771775"/>
            <a:ext cx="4391025" cy="408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170904"/>
            <a:ext cx="4571999" cy="368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Použité obrázky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b="0" dirty="0" smtClean="0">
                <a:solidFill>
                  <a:srgbClr val="FFFF00"/>
                </a:solidFill>
              </a:rPr>
              <a:t>Všechny uveřejněné odkazy </a:t>
            </a:r>
            <a:r>
              <a:rPr lang="en-US" sz="1800" b="0" dirty="0" smtClean="0">
                <a:solidFill>
                  <a:srgbClr val="FFFF00"/>
                </a:solidFill>
              </a:rPr>
              <a:t>[</a:t>
            </a:r>
            <a:r>
              <a:rPr lang="cs-CZ" sz="1800" b="0" dirty="0" smtClean="0">
                <a:solidFill>
                  <a:srgbClr val="FFFF00"/>
                </a:solidFill>
              </a:rPr>
              <a:t>cit. 2012-18-03</a:t>
            </a:r>
            <a:r>
              <a:rPr lang="en-US" sz="1800" b="0" dirty="0" smtClean="0">
                <a:solidFill>
                  <a:srgbClr val="FFFF00"/>
                </a:solidFill>
              </a:rPr>
              <a:t>]</a:t>
            </a:r>
            <a:r>
              <a:rPr lang="cs-CZ" sz="1800" b="0" dirty="0" smtClean="0">
                <a:solidFill>
                  <a:srgbClr val="FFFF00"/>
                </a:solidFill>
              </a:rPr>
              <a:t> dostupné na WWW viz. tabulka</a:t>
            </a:r>
            <a:endParaRPr lang="cs-CZ" sz="1800" b="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785926"/>
          <a:ext cx="9143999" cy="482253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55078"/>
                <a:gridCol w="1055078"/>
                <a:gridCol w="7033843"/>
              </a:tblGrid>
              <a:tr h="27350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smtClean="0"/>
                        <a:t>1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&lt;http://upload.wikimedia.org/wikipedia/commons/a/a9/Flag_of_the_Soviet_Union.svg?uselang=cs&gt;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2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&lt;http://upload.wikimedia.org/wikipedia/commons/thumb/a/a4/Flag_of_the_United_States.svg/800px-Flag_of_the_United_States.svg.png&gt;</a:t>
                      </a:r>
                    </a:p>
                    <a:p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3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&lt;http://upload.wikimedia.org/wikipedia/commons/6/6d/Fus%C3%A9e_V2.jpg&gt;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4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&lt;http://upload.wikimedia.org/wikipedia/commons/5/51/Baikonur_Cosmodrome_Soyuz_launch_pad.jpg&gt;</a:t>
                      </a:r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b="1" smtClean="0"/>
                        <a:t>5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&lt;http://upload.wikimedia.org/wikipedia/commons/1/17/Cape_Canaveral_Air_Force_Station.jpg&gt;</a:t>
                      </a:r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6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&lt;&lt;http://upload.wikimedia.org/wikipedia/commons/6/66/Progress_M-11M_spacecraft_launches_1.jpg&gt;</a:t>
                      </a:r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7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&lt;http://upload.wikimedia.org/wikipedia/commons/8/8d/Gemini_5_-_Panoramic_of_Cape_Canaveral_LC-19_-_S65-50774.jpg&gt;</a:t>
                      </a:r>
                      <a:endParaRPr lang="cs-CZ" sz="105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smtClean="0"/>
                        <a:t>8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&lt;http://upload.wikimedia.org/wikipedia/commons/e/e5/Sputnik-1.jpg?uselang=cs&gt;</a:t>
                      </a:r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9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&lt;http://upload.wikimedia.org/wikipedia/commons/2/2f/Lajka-pies_kosmonauta.jpg&gt;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Použité obrázky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b="0" dirty="0" smtClean="0">
                <a:solidFill>
                  <a:schemeClr val="tx1"/>
                </a:solidFill>
              </a:rPr>
              <a:t>Všechny uveřejněné odkazy </a:t>
            </a:r>
            <a:r>
              <a:rPr lang="en-US" sz="1800" b="0" dirty="0" smtClean="0">
                <a:solidFill>
                  <a:schemeClr val="tx1"/>
                </a:solidFill>
              </a:rPr>
              <a:t>[</a:t>
            </a:r>
            <a:r>
              <a:rPr lang="cs-CZ" sz="1800" b="0" dirty="0" smtClean="0">
                <a:solidFill>
                  <a:schemeClr val="tx1"/>
                </a:solidFill>
              </a:rPr>
              <a:t>cit. 2012-04-02</a:t>
            </a:r>
            <a:r>
              <a:rPr lang="en-US" sz="1800" b="0" dirty="0" smtClean="0">
                <a:solidFill>
                  <a:schemeClr val="tx1"/>
                </a:solidFill>
              </a:rPr>
              <a:t>]</a:t>
            </a:r>
            <a:r>
              <a:rPr lang="cs-CZ" sz="1800" b="0" dirty="0" smtClean="0">
                <a:solidFill>
                  <a:schemeClr val="tx1"/>
                </a:solidFill>
              </a:rPr>
              <a:t> dostupné na WWW viz. tabulka</a:t>
            </a:r>
            <a:endParaRPr lang="cs-CZ" sz="18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785926"/>
          <a:ext cx="9143999" cy="482253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55078"/>
                <a:gridCol w="1055078"/>
                <a:gridCol w="7033843"/>
              </a:tblGrid>
              <a:tr h="27350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&lt;http://upload.wikimedia.org/wikipedia/commons/2/2d/Gagarin_in_Sweden-2.jpg?uselang=cs&gt;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11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&lt;http://upload.wikimedia.org/wikipedia/commons/d/df/Vostok_spacecraft.jpg?uselang=cs&gt;</a:t>
                      </a:r>
                    </a:p>
                    <a:p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12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&lt;http://upload.wikimedia.org/wikipedia/commons/3/3d/John_Glenn.jpg?uselang=cs&gt;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&lt;http://upload.wikimedia.org/wikipedia/commons/1/19/Mercury1A.JPG&gt;</a:t>
                      </a:r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14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&lt;http://commons.wikimedia.org/wiki/File:Apollo_17_Command_Module_AS17-145-22261HR.jpg?uselang=cs&gt;</a:t>
                      </a:r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15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&lt;http://commons.wikimedia.org/wiki/File:MondlanderLK.jpg?uselang=cs&gt;</a:t>
                      </a:r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16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&lt;http://upload.wikimedia.org/wikipedia/commons/c/cf/Apollo-soyuz.jpg&gt;</a:t>
                      </a:r>
                      <a:endParaRPr lang="cs-CZ" sz="105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17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&lt;http://commons.wikimedia.org/wiki/File:Aldrin_near_Module_leg.jpg&gt;</a:t>
                      </a:r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18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&lt;http://cs.wikipedia.org/wiki/Soubor:Lunokhod_1.jpg&gt;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>Použité obrázky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600" b="0" dirty="0" smtClean="0">
                <a:solidFill>
                  <a:schemeClr val="tx1"/>
                </a:solidFill>
              </a:rPr>
              <a:t>Všechny uveřejněné odkazy </a:t>
            </a:r>
            <a:r>
              <a:rPr lang="en-US" sz="1600" b="0" dirty="0" smtClean="0">
                <a:solidFill>
                  <a:schemeClr val="tx1"/>
                </a:solidFill>
              </a:rPr>
              <a:t>[</a:t>
            </a:r>
            <a:r>
              <a:rPr lang="cs-CZ" sz="1600" b="0" dirty="0" smtClean="0">
                <a:solidFill>
                  <a:schemeClr val="tx1"/>
                </a:solidFill>
              </a:rPr>
              <a:t>cit. 2012-04-02</a:t>
            </a:r>
            <a:r>
              <a:rPr lang="en-US" sz="1600" b="0" dirty="0" smtClean="0">
                <a:solidFill>
                  <a:schemeClr val="tx1"/>
                </a:solidFill>
              </a:rPr>
              <a:t>]</a:t>
            </a:r>
            <a:r>
              <a:rPr lang="cs-CZ" sz="1600" b="0" dirty="0" smtClean="0">
                <a:solidFill>
                  <a:schemeClr val="tx1"/>
                </a:solidFill>
              </a:rPr>
              <a:t> dostupné na WWW viz. tabulka</a:t>
            </a:r>
            <a:endParaRPr lang="cs-CZ" sz="16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071546"/>
          <a:ext cx="9143999" cy="129064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55078"/>
                <a:gridCol w="1055078"/>
                <a:gridCol w="7033843"/>
              </a:tblGrid>
              <a:tr h="27350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19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smtClean="0"/>
                        <a:t>Wikimedia 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&lt;http://commons.wikimedia.org/wiki/File:Venera_13_lander.gif&gt;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20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&lt;http://commons.wikimedia.org/wiki/File:Viking_Lander_Model.jpg?uselang=cs&gt;</a:t>
                      </a:r>
                      <a:endParaRPr lang="cs-CZ" sz="105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2786058"/>
            <a:ext cx="84296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  <a:r>
              <a:rPr lang="cs-CZ" dirty="0">
                <a:solidFill>
                  <a:schemeClr val="tx2"/>
                </a:solidFill>
              </a:rPr>
              <a:t/>
            </a:r>
            <a:br>
              <a:rPr lang="cs-CZ" dirty="0">
                <a:solidFill>
                  <a:schemeClr val="tx2"/>
                </a:solidFill>
              </a:rPr>
            </a:b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/>
              <a:t>Kol. autorů. </a:t>
            </a:r>
            <a:r>
              <a:rPr lang="cs-CZ" i="1" dirty="0" smtClean="0"/>
              <a:t>Dějiny 20. století.</a:t>
            </a:r>
            <a:r>
              <a:rPr lang="cs-CZ" dirty="0" smtClean="0"/>
              <a:t> Praha : Práce, 1995. ISBN  80-208-0367-X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-kosmické závody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Motiv-kosmické závody</Template>
  <TotalTime>75</TotalTime>
  <Words>630</Words>
  <Application>Microsoft Office PowerPoint</Application>
  <PresentationFormat>Předvádění na obrazovce (4:3)</PresentationFormat>
  <Paragraphs>165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Motiv-kosmické závody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Kosmické závody</vt:lpstr>
      <vt:lpstr>Zahájení závodů</vt:lpstr>
      <vt:lpstr>Zahájení závodů</vt:lpstr>
      <vt:lpstr>Zahájení závodů</vt:lpstr>
      <vt:lpstr>Snímek 6</vt:lpstr>
      <vt:lpstr>Zahájení závodů</vt:lpstr>
      <vt:lpstr>Souboj o první družici</vt:lpstr>
      <vt:lpstr>Souboj o prvního kosmonauta</vt:lpstr>
      <vt:lpstr>Souboj o prvního astronauta</vt:lpstr>
      <vt:lpstr>Souboj o dosažení Měsíce</vt:lpstr>
      <vt:lpstr>Souboj o dosažení Měsíce</vt:lpstr>
      <vt:lpstr>Souboj o dosažení Měsíce</vt:lpstr>
      <vt:lpstr>Souboj o dosažení Měsíce</vt:lpstr>
      <vt:lpstr>Souboj o dosažení Měsíce</vt:lpstr>
      <vt:lpstr>Souboj o dosažení Měsíce</vt:lpstr>
      <vt:lpstr>Souboj o dosažení jiných těles</vt:lpstr>
      <vt:lpstr>Použité obrázky  Všechny uveřejněné odkazy [cit. 2012-18-03] dostupné na WWW viz. tabulka</vt:lpstr>
      <vt:lpstr>Použité obrázky  Všechny uveřejněné odkazy [cit. 2012-04-02] dostupné na WWW viz. tabulka</vt:lpstr>
      <vt:lpstr>Použité obrázky  Všechny uveřejněné odkazy [cit. 2012-04-02] dostupné na WWW viz. tabulka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19</cp:revision>
  <dcterms:created xsi:type="dcterms:W3CDTF">2012-02-01T08:51:03Z</dcterms:created>
  <dcterms:modified xsi:type="dcterms:W3CDTF">2012-03-18T15:25:34Z</dcterms:modified>
</cp:coreProperties>
</file>